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mv" ContentType="video/x-ms-wmv"/>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314"/>
  </p:notesMasterIdLst>
  <p:sldIdLst>
    <p:sldId id="256" r:id="rId2"/>
    <p:sldId id="309" r:id="rId3"/>
    <p:sldId id="307" r:id="rId4"/>
    <p:sldId id="327" r:id="rId5"/>
    <p:sldId id="796" r:id="rId6"/>
    <p:sldId id="801" r:id="rId7"/>
    <p:sldId id="308" r:id="rId8"/>
    <p:sldId id="659" r:id="rId9"/>
    <p:sldId id="577" r:id="rId10"/>
    <p:sldId id="797" r:id="rId11"/>
    <p:sldId id="610" r:id="rId12"/>
    <p:sldId id="486" r:id="rId13"/>
    <p:sldId id="564" r:id="rId14"/>
    <p:sldId id="584" r:id="rId15"/>
    <p:sldId id="664" r:id="rId16"/>
    <p:sldId id="1054" r:id="rId17"/>
    <p:sldId id="1032" r:id="rId18"/>
    <p:sldId id="986" r:id="rId19"/>
    <p:sldId id="1055" r:id="rId20"/>
    <p:sldId id="666" r:id="rId21"/>
    <p:sldId id="667" r:id="rId22"/>
    <p:sldId id="798" r:id="rId23"/>
    <p:sldId id="485" r:id="rId24"/>
    <p:sldId id="802" r:id="rId25"/>
    <p:sldId id="314" r:id="rId26"/>
    <p:sldId id="800" r:id="rId27"/>
    <p:sldId id="794" r:id="rId28"/>
    <p:sldId id="792" r:id="rId29"/>
    <p:sldId id="790" r:id="rId30"/>
    <p:sldId id="793" r:id="rId31"/>
    <p:sldId id="799" r:id="rId32"/>
    <p:sldId id="320" r:id="rId33"/>
    <p:sldId id="803" r:id="rId34"/>
    <p:sldId id="328" r:id="rId35"/>
    <p:sldId id="490" r:id="rId36"/>
    <p:sldId id="329" r:id="rId37"/>
    <p:sldId id="815" r:id="rId38"/>
    <p:sldId id="816" r:id="rId39"/>
    <p:sldId id="808" r:id="rId40"/>
    <p:sldId id="331" r:id="rId41"/>
    <p:sldId id="492" r:id="rId42"/>
    <p:sldId id="333" r:id="rId43"/>
    <p:sldId id="494" r:id="rId44"/>
    <p:sldId id="334" r:id="rId45"/>
    <p:sldId id="336" r:id="rId46"/>
    <p:sldId id="495" r:id="rId47"/>
    <p:sldId id="549" r:id="rId48"/>
    <p:sldId id="337" r:id="rId49"/>
    <p:sldId id="332" r:id="rId50"/>
    <p:sldId id="342" r:id="rId51"/>
    <p:sldId id="343" r:id="rId52"/>
    <p:sldId id="828" r:id="rId53"/>
    <p:sldId id="819" r:id="rId54"/>
    <p:sldId id="820" r:id="rId55"/>
    <p:sldId id="353" r:id="rId56"/>
    <p:sldId id="795" r:id="rId57"/>
    <p:sldId id="354" r:id="rId58"/>
    <p:sldId id="501" r:id="rId59"/>
    <p:sldId id="817" r:id="rId60"/>
    <p:sldId id="818" r:id="rId61"/>
    <p:sldId id="345" r:id="rId62"/>
    <p:sldId id="536" r:id="rId63"/>
    <p:sldId id="435" r:id="rId64"/>
    <p:sldId id="344" r:id="rId65"/>
    <p:sldId id="321" r:id="rId66"/>
    <p:sldId id="1020" r:id="rId67"/>
    <p:sldId id="339" r:id="rId68"/>
    <p:sldId id="762" r:id="rId69"/>
    <p:sldId id="350" r:id="rId70"/>
    <p:sldId id="530" r:id="rId71"/>
    <p:sldId id="351" r:id="rId72"/>
    <p:sldId id="338" r:id="rId73"/>
    <p:sldId id="537" r:id="rId74"/>
    <p:sldId id="355" r:id="rId75"/>
    <p:sldId id="437" r:id="rId76"/>
    <p:sldId id="438" r:id="rId77"/>
    <p:sldId id="542" r:id="rId78"/>
    <p:sldId id="541" r:id="rId79"/>
    <p:sldId id="550" r:id="rId80"/>
    <p:sldId id="540" r:id="rId81"/>
    <p:sldId id="358" r:id="rId82"/>
    <p:sldId id="340" r:id="rId83"/>
    <p:sldId id="346" r:id="rId84"/>
    <p:sldId id="374" r:id="rId85"/>
    <p:sldId id="322" r:id="rId86"/>
    <p:sldId id="1029" r:id="rId87"/>
    <p:sldId id="809" r:id="rId88"/>
    <p:sldId id="821" r:id="rId89"/>
    <p:sldId id="1037" r:id="rId90"/>
    <p:sldId id="810" r:id="rId91"/>
    <p:sldId id="1021" r:id="rId92"/>
    <p:sldId id="359" r:id="rId93"/>
    <p:sldId id="371" r:id="rId94"/>
    <p:sldId id="367" r:id="rId95"/>
    <p:sldId id="822" r:id="rId96"/>
    <p:sldId id="823" r:id="rId97"/>
    <p:sldId id="824" r:id="rId98"/>
    <p:sldId id="557" r:id="rId99"/>
    <p:sldId id="363" r:id="rId100"/>
    <p:sldId id="360" r:id="rId101"/>
    <p:sldId id="825" r:id="rId102"/>
    <p:sldId id="364" r:id="rId103"/>
    <p:sldId id="547" r:id="rId104"/>
    <p:sldId id="439" r:id="rId105"/>
    <p:sldId id="766" r:id="rId106"/>
    <p:sldId id="373" r:id="rId107"/>
    <p:sldId id="763" r:id="rId108"/>
    <p:sldId id="767" r:id="rId109"/>
    <p:sldId id="773" r:id="rId110"/>
    <p:sldId id="775" r:id="rId111"/>
    <p:sldId id="838" r:id="rId112"/>
    <p:sldId id="826" r:id="rId113"/>
    <p:sldId id="827" r:id="rId114"/>
    <p:sldId id="813" r:id="rId115"/>
    <p:sldId id="814" r:id="rId116"/>
    <p:sldId id="829" r:id="rId117"/>
    <p:sldId id="830" r:id="rId118"/>
    <p:sldId id="831" r:id="rId119"/>
    <p:sldId id="832" r:id="rId120"/>
    <p:sldId id="833" r:id="rId121"/>
    <p:sldId id="834" r:id="rId122"/>
    <p:sldId id="835" r:id="rId123"/>
    <p:sldId id="836" r:id="rId124"/>
    <p:sldId id="1028" r:id="rId125"/>
    <p:sldId id="924" r:id="rId126"/>
    <p:sldId id="1022" r:id="rId127"/>
    <p:sldId id="971" r:id="rId128"/>
    <p:sldId id="925" r:id="rId129"/>
    <p:sldId id="973" r:id="rId130"/>
    <p:sldId id="981" r:id="rId131"/>
    <p:sldId id="926" r:id="rId132"/>
    <p:sldId id="929" r:id="rId133"/>
    <p:sldId id="982" r:id="rId134"/>
    <p:sldId id="983" r:id="rId135"/>
    <p:sldId id="974" r:id="rId136"/>
    <p:sldId id="930" r:id="rId137"/>
    <p:sldId id="1003" r:id="rId138"/>
    <p:sldId id="1004" r:id="rId139"/>
    <p:sldId id="1005" r:id="rId140"/>
    <p:sldId id="931" r:id="rId141"/>
    <p:sldId id="933" r:id="rId142"/>
    <p:sldId id="935" r:id="rId143"/>
    <p:sldId id="936" r:id="rId144"/>
    <p:sldId id="939" r:id="rId145"/>
    <p:sldId id="978" r:id="rId146"/>
    <p:sldId id="941" r:id="rId147"/>
    <p:sldId id="979" r:id="rId148"/>
    <p:sldId id="980" r:id="rId149"/>
    <p:sldId id="984" r:id="rId150"/>
    <p:sldId id="985" r:id="rId151"/>
    <p:sldId id="947" r:id="rId152"/>
    <p:sldId id="988" r:id="rId153"/>
    <p:sldId id="949" r:id="rId154"/>
    <p:sldId id="950" r:id="rId155"/>
    <p:sldId id="952" r:id="rId156"/>
    <p:sldId id="953" r:id="rId157"/>
    <p:sldId id="958" r:id="rId158"/>
    <p:sldId id="960" r:id="rId159"/>
    <p:sldId id="989" r:id="rId160"/>
    <p:sldId id="990" r:id="rId161"/>
    <p:sldId id="991" r:id="rId162"/>
    <p:sldId id="992" r:id="rId163"/>
    <p:sldId id="1038" r:id="rId164"/>
    <p:sldId id="1039" r:id="rId165"/>
    <p:sldId id="1040" r:id="rId166"/>
    <p:sldId id="1041" r:id="rId167"/>
    <p:sldId id="1042" r:id="rId168"/>
    <p:sldId id="1043" r:id="rId169"/>
    <p:sldId id="1033" r:id="rId170"/>
    <p:sldId id="1044" r:id="rId171"/>
    <p:sldId id="1035" r:id="rId172"/>
    <p:sldId id="1045" r:id="rId173"/>
    <p:sldId id="1047" r:id="rId174"/>
    <p:sldId id="1049" r:id="rId175"/>
    <p:sldId id="1048" r:id="rId176"/>
    <p:sldId id="323" r:id="rId177"/>
    <p:sldId id="1023" r:id="rId178"/>
    <p:sldId id="368" r:id="rId179"/>
    <p:sldId id="370" r:id="rId180"/>
    <p:sldId id="975" r:id="rId181"/>
    <p:sldId id="1006" r:id="rId182"/>
    <p:sldId id="1008" r:id="rId183"/>
    <p:sldId id="782" r:id="rId184"/>
    <p:sldId id="977" r:id="rId185"/>
    <p:sldId id="383" r:id="rId186"/>
    <p:sldId id="385" r:id="rId187"/>
    <p:sldId id="568" r:id="rId188"/>
    <p:sldId id="387" r:id="rId189"/>
    <p:sldId id="569" r:id="rId190"/>
    <p:sldId id="388" r:id="rId191"/>
    <p:sldId id="993" r:id="rId192"/>
    <p:sldId id="994" r:id="rId193"/>
    <p:sldId id="995" r:id="rId194"/>
    <p:sldId id="996" r:id="rId195"/>
    <p:sldId id="997" r:id="rId196"/>
    <p:sldId id="1010" r:id="rId197"/>
    <p:sldId id="998" r:id="rId198"/>
    <p:sldId id="999" r:id="rId199"/>
    <p:sldId id="1000" r:id="rId200"/>
    <p:sldId id="1001" r:id="rId201"/>
    <p:sldId id="1002" r:id="rId202"/>
    <p:sldId id="839" r:id="rId203"/>
    <p:sldId id="1024" r:id="rId204"/>
    <p:sldId id="840" r:id="rId205"/>
    <p:sldId id="841" r:id="rId206"/>
    <p:sldId id="1009" r:id="rId207"/>
    <p:sldId id="842" r:id="rId208"/>
    <p:sldId id="843" r:id="rId209"/>
    <p:sldId id="844" r:id="rId210"/>
    <p:sldId id="845" r:id="rId211"/>
    <p:sldId id="846" r:id="rId212"/>
    <p:sldId id="847" r:id="rId213"/>
    <p:sldId id="849" r:id="rId214"/>
    <p:sldId id="850" r:id="rId215"/>
    <p:sldId id="851" r:id="rId216"/>
    <p:sldId id="853" r:id="rId217"/>
    <p:sldId id="854" r:id="rId218"/>
    <p:sldId id="855" r:id="rId219"/>
    <p:sldId id="856" r:id="rId220"/>
    <p:sldId id="520" r:id="rId221"/>
    <p:sldId id="1025" r:id="rId222"/>
    <p:sldId id="411" r:id="rId223"/>
    <p:sldId id="412" r:id="rId224"/>
    <p:sldId id="415" r:id="rId225"/>
    <p:sldId id="523" r:id="rId226"/>
    <p:sldId id="533" r:id="rId227"/>
    <p:sldId id="413" r:id="rId228"/>
    <p:sldId id="777" r:id="rId229"/>
    <p:sldId id="524" r:id="rId230"/>
    <p:sldId id="1027" r:id="rId231"/>
    <p:sldId id="525" r:id="rId232"/>
    <p:sldId id="526" r:id="rId233"/>
    <p:sldId id="527" r:id="rId234"/>
    <p:sldId id="1036" r:id="rId235"/>
    <p:sldId id="1011" r:id="rId236"/>
    <p:sldId id="911" r:id="rId237"/>
    <p:sldId id="1026" r:id="rId238"/>
    <p:sldId id="912" r:id="rId239"/>
    <p:sldId id="913" r:id="rId240"/>
    <p:sldId id="923" r:id="rId241"/>
    <p:sldId id="916" r:id="rId242"/>
    <p:sldId id="917" r:id="rId243"/>
    <p:sldId id="919" r:id="rId244"/>
    <p:sldId id="922" r:id="rId245"/>
    <p:sldId id="643" r:id="rId246"/>
    <p:sldId id="695" r:id="rId247"/>
    <p:sldId id="660" r:id="rId248"/>
    <p:sldId id="682" r:id="rId249"/>
    <p:sldId id="644" r:id="rId250"/>
    <p:sldId id="680" r:id="rId251"/>
    <p:sldId id="679" r:id="rId252"/>
    <p:sldId id="683" r:id="rId253"/>
    <p:sldId id="681" r:id="rId254"/>
    <p:sldId id="694" r:id="rId255"/>
    <p:sldId id="693" r:id="rId256"/>
    <p:sldId id="698" r:id="rId257"/>
    <p:sldId id="700" r:id="rId258"/>
    <p:sldId id="703" r:id="rId259"/>
    <p:sldId id="702" r:id="rId260"/>
    <p:sldId id="646" r:id="rId261"/>
    <p:sldId id="661" r:id="rId262"/>
    <p:sldId id="1012" r:id="rId263"/>
    <p:sldId id="685" r:id="rId264"/>
    <p:sldId id="745" r:id="rId265"/>
    <p:sldId id="686" r:id="rId266"/>
    <p:sldId id="747" r:id="rId267"/>
    <p:sldId id="748" r:id="rId268"/>
    <p:sldId id="1013" r:id="rId269"/>
    <p:sldId id="687" r:id="rId270"/>
    <p:sldId id="750" r:id="rId271"/>
    <p:sldId id="1050" r:id="rId272"/>
    <p:sldId id="1014" r:id="rId273"/>
    <p:sldId id="1051" r:id="rId274"/>
    <p:sldId id="1015" r:id="rId275"/>
    <p:sldId id="1016" r:id="rId276"/>
    <p:sldId id="1052" r:id="rId277"/>
    <p:sldId id="1017" r:id="rId278"/>
    <p:sldId id="1053" r:id="rId279"/>
    <p:sldId id="857" r:id="rId280"/>
    <p:sldId id="1018" r:id="rId281"/>
    <p:sldId id="1019" r:id="rId282"/>
    <p:sldId id="909" r:id="rId283"/>
    <p:sldId id="910" r:id="rId284"/>
    <p:sldId id="867" r:id="rId285"/>
    <p:sldId id="868" r:id="rId286"/>
    <p:sldId id="869" r:id="rId287"/>
    <p:sldId id="870" r:id="rId288"/>
    <p:sldId id="871" r:id="rId289"/>
    <p:sldId id="872" r:id="rId290"/>
    <p:sldId id="873" r:id="rId291"/>
    <p:sldId id="874" r:id="rId292"/>
    <p:sldId id="875" r:id="rId293"/>
    <p:sldId id="876" r:id="rId294"/>
    <p:sldId id="877" r:id="rId295"/>
    <p:sldId id="878" r:id="rId296"/>
    <p:sldId id="879" r:id="rId297"/>
    <p:sldId id="880" r:id="rId298"/>
    <p:sldId id="881" r:id="rId299"/>
    <p:sldId id="882" r:id="rId300"/>
    <p:sldId id="883" r:id="rId301"/>
    <p:sldId id="884" r:id="rId302"/>
    <p:sldId id="885" r:id="rId303"/>
    <p:sldId id="886" r:id="rId304"/>
    <p:sldId id="887" r:id="rId305"/>
    <p:sldId id="888" r:id="rId306"/>
    <p:sldId id="889" r:id="rId307"/>
    <p:sldId id="890" r:id="rId308"/>
    <p:sldId id="892" r:id="rId309"/>
    <p:sldId id="893" r:id="rId310"/>
    <p:sldId id="894" r:id="rId311"/>
    <p:sldId id="895" r:id="rId312"/>
    <p:sldId id="896" r:id="rId313"/>
  </p:sldIdLst>
  <p:sldSz cx="9144000" cy="6858000" type="screen4x3"/>
  <p:notesSz cx="6980238" cy="91440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00000"/>
    <a:srgbClr val="FFD685"/>
    <a:srgbClr val="FFFCF5"/>
    <a:srgbClr val="FFF9E9"/>
    <a:srgbClr val="FFFEE9"/>
    <a:srgbClr val="E2BF2C"/>
    <a:srgbClr val="408E5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787" autoAdjust="0"/>
    <p:restoredTop sz="94883" autoAdjust="0"/>
  </p:normalViewPr>
  <p:slideViewPr>
    <p:cSldViewPr snapToGrid="0">
      <p:cViewPr varScale="1">
        <p:scale>
          <a:sx n="114" d="100"/>
          <a:sy n="114" d="100"/>
        </p:scale>
        <p:origin x="1170" y="90"/>
      </p:cViewPr>
      <p:guideLst>
        <p:guide orient="horz" pos="2160"/>
        <p:guide pos="2880"/>
      </p:guideLst>
    </p:cSldViewPr>
  </p:slideViewPr>
  <p:outlineViewPr>
    <p:cViewPr>
      <p:scale>
        <a:sx n="33" d="100"/>
        <a:sy n="33" d="100"/>
      </p:scale>
      <p:origin x="0" y="-153066"/>
    </p:cViewPr>
  </p:outlineViewPr>
  <p:notesTextViewPr>
    <p:cViewPr>
      <p:scale>
        <a:sx n="3" d="2"/>
        <a:sy n="3" d="2"/>
      </p:scale>
      <p:origin x="0" y="0"/>
    </p:cViewPr>
  </p:notesTextViewPr>
  <p:sorterViewPr>
    <p:cViewPr>
      <p:scale>
        <a:sx n="180" d="100"/>
        <a:sy n="180" d="100"/>
      </p:scale>
      <p:origin x="0" y="-6042"/>
    </p:cViewPr>
  </p:sorter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170" Type="http://schemas.openxmlformats.org/officeDocument/2006/relationships/slide" Target="slides/slide169.xml"/><Relationship Id="rId226" Type="http://schemas.openxmlformats.org/officeDocument/2006/relationships/slide" Target="slides/slide225.xml"/><Relationship Id="rId268" Type="http://schemas.openxmlformats.org/officeDocument/2006/relationships/slide" Target="slides/slide26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279" Type="http://schemas.openxmlformats.org/officeDocument/2006/relationships/slide" Target="slides/slide278.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248" Type="http://schemas.openxmlformats.org/officeDocument/2006/relationships/slide" Target="slides/slide247.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presProps" Target="presProps.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172" Type="http://schemas.openxmlformats.org/officeDocument/2006/relationships/slide" Target="slides/slide171.xml"/><Relationship Id="rId228" Type="http://schemas.openxmlformats.org/officeDocument/2006/relationships/slide" Target="slides/slide22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281" Type="http://schemas.openxmlformats.org/officeDocument/2006/relationships/slide" Target="slides/slide280.xml"/><Relationship Id="rId316" Type="http://schemas.openxmlformats.org/officeDocument/2006/relationships/viewProps" Target="viewProps.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slide" Target="slides/slide249.xml"/><Relationship Id="rId271" Type="http://schemas.openxmlformats.org/officeDocument/2006/relationships/slide" Target="slides/slide270.xml"/><Relationship Id="rId292" Type="http://schemas.openxmlformats.org/officeDocument/2006/relationships/slide" Target="slides/slide291.xml"/><Relationship Id="rId306" Type="http://schemas.openxmlformats.org/officeDocument/2006/relationships/slide" Target="slides/slide305.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261" Type="http://schemas.openxmlformats.org/officeDocument/2006/relationships/slide" Target="slides/slide260.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17" Type="http://schemas.openxmlformats.org/officeDocument/2006/relationships/theme" Target="theme/theme1.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slide" Target="slides/slide271.xml"/><Relationship Id="rId293" Type="http://schemas.openxmlformats.org/officeDocument/2006/relationships/slide" Target="slides/slide292.xml"/><Relationship Id="rId307" Type="http://schemas.openxmlformats.org/officeDocument/2006/relationships/slide" Target="slides/slide306.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283" Type="http://schemas.openxmlformats.org/officeDocument/2006/relationships/slide" Target="slides/slide282.xml"/><Relationship Id="rId318" Type="http://schemas.openxmlformats.org/officeDocument/2006/relationships/tableStyles" Target="tableStyles.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308" Type="http://schemas.openxmlformats.org/officeDocument/2006/relationships/slide" Target="slides/slide307.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slide" Target="slides/slide308.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303" Type="http://schemas.openxmlformats.org/officeDocument/2006/relationships/slide" Target="slides/slide302.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107" Type="http://schemas.openxmlformats.org/officeDocument/2006/relationships/slide" Target="slides/slide106.xml"/><Relationship Id="rId289" Type="http://schemas.openxmlformats.org/officeDocument/2006/relationships/slide" Target="slides/slide288.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notesMaster" Target="notesMasters/notesMaster1.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258" Type="http://schemas.openxmlformats.org/officeDocument/2006/relationships/slide" Target="slides/slide25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6" Type="http://schemas.openxmlformats.org/officeDocument/2006/relationships/slide" Target="slides/slide5.xml"/><Relationship Id="rId238" Type="http://schemas.openxmlformats.org/officeDocument/2006/relationships/slide" Target="slides/slide237.xml"/><Relationship Id="rId291" Type="http://schemas.openxmlformats.org/officeDocument/2006/relationships/slide" Target="slides/slide290.xml"/><Relationship Id="rId305" Type="http://schemas.openxmlformats.org/officeDocument/2006/relationships/slide" Target="slides/slide304.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24770" cy="457200"/>
          </a:xfrm>
          <a:prstGeom prst="rect">
            <a:avLst/>
          </a:prstGeom>
        </p:spPr>
        <p:txBody>
          <a:bodyPr vert="horz" lIns="91440" tIns="45720" rIns="91440" bIns="45720" rtlCol="0"/>
          <a:lstStyle>
            <a:lvl1pPr algn="l">
              <a:defRPr sz="1200" smtClean="0"/>
            </a:lvl1pPr>
          </a:lstStyle>
          <a:p>
            <a:pPr>
              <a:defRPr/>
            </a:pPr>
            <a:endParaRPr lang="en-US" dirty="0"/>
          </a:p>
        </p:txBody>
      </p:sp>
      <p:sp>
        <p:nvSpPr>
          <p:cNvPr id="3" name="Date Placeholder 2"/>
          <p:cNvSpPr>
            <a:spLocks noGrp="1"/>
          </p:cNvSpPr>
          <p:nvPr>
            <p:ph type="dt" idx="1"/>
          </p:nvPr>
        </p:nvSpPr>
        <p:spPr>
          <a:xfrm>
            <a:off x="3953853" y="0"/>
            <a:ext cx="3024770" cy="457200"/>
          </a:xfrm>
          <a:prstGeom prst="rect">
            <a:avLst/>
          </a:prstGeom>
        </p:spPr>
        <p:txBody>
          <a:bodyPr vert="horz" lIns="91440" tIns="45720" rIns="91440" bIns="45720" rtlCol="0"/>
          <a:lstStyle>
            <a:lvl1pPr algn="r">
              <a:defRPr sz="1200" smtClean="0"/>
            </a:lvl1pPr>
          </a:lstStyle>
          <a:p>
            <a:pPr>
              <a:defRPr/>
            </a:pPr>
            <a:fld id="{784E84E0-7D12-41DC-B470-B3CD4D5D5A24}" type="datetimeFigureOut">
              <a:rPr lang="en-US"/>
              <a:pPr>
                <a:defRPr/>
              </a:pPr>
              <a:t>8/19/2018</a:t>
            </a:fld>
            <a:endParaRPr lang="en-US" dirty="0"/>
          </a:p>
        </p:txBody>
      </p:sp>
      <p:sp>
        <p:nvSpPr>
          <p:cNvPr id="4" name="Slide Image Placeholder 3"/>
          <p:cNvSpPr>
            <a:spLocks noGrp="1" noRot="1" noChangeAspect="1"/>
          </p:cNvSpPr>
          <p:nvPr>
            <p:ph type="sldImg" idx="2"/>
          </p:nvPr>
        </p:nvSpPr>
        <p:spPr>
          <a:xfrm>
            <a:off x="746125" y="468313"/>
            <a:ext cx="5487988" cy="4114800"/>
          </a:xfrm>
          <a:prstGeom prst="rect">
            <a:avLst/>
          </a:prstGeom>
          <a:noFill/>
          <a:ln w="12700">
            <a:solidFill>
              <a:prstClr val="black"/>
            </a:solidFill>
          </a:ln>
        </p:spPr>
        <p:txBody>
          <a:bodyPr vert="horz" lIns="91440" tIns="45720" rIns="91440" bIns="45720" rtlCol="0" anchor="ctr"/>
          <a:lstStyle/>
          <a:p>
            <a:pPr lvl="0"/>
            <a:endParaRPr lang="en-US" noProof="0" dirty="0" smtClean="0"/>
          </a:p>
        </p:txBody>
      </p:sp>
      <p:sp>
        <p:nvSpPr>
          <p:cNvPr id="5" name="Notes Placeholder 4"/>
          <p:cNvSpPr>
            <a:spLocks noGrp="1"/>
          </p:cNvSpPr>
          <p:nvPr>
            <p:ph type="body" sz="quarter" idx="3"/>
          </p:nvPr>
        </p:nvSpPr>
        <p:spPr>
          <a:xfrm>
            <a:off x="698024" y="4343400"/>
            <a:ext cx="5584190" cy="4114800"/>
          </a:xfrm>
          <a:prstGeom prst="rect">
            <a:avLst/>
          </a:prstGeom>
        </p:spPr>
        <p:txBody>
          <a:bodyPr vert="horz" lIns="91440" tIns="45720" rIns="91440" bIns="45720"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6" name="Footer Placeholder 5"/>
          <p:cNvSpPr>
            <a:spLocks noGrp="1"/>
          </p:cNvSpPr>
          <p:nvPr>
            <p:ph type="ftr" sz="quarter" idx="4"/>
          </p:nvPr>
        </p:nvSpPr>
        <p:spPr>
          <a:xfrm>
            <a:off x="0" y="8685213"/>
            <a:ext cx="3024770" cy="457200"/>
          </a:xfrm>
          <a:prstGeom prst="rect">
            <a:avLst/>
          </a:prstGeom>
        </p:spPr>
        <p:txBody>
          <a:bodyPr vert="horz" lIns="91440" tIns="45720" rIns="91440" bIns="45720" rtlCol="0" anchor="b"/>
          <a:lstStyle>
            <a:lvl1pPr algn="l">
              <a:defRPr sz="1200" smtClean="0"/>
            </a:lvl1pPr>
          </a:lstStyle>
          <a:p>
            <a:pPr>
              <a:defRPr/>
            </a:pPr>
            <a:endParaRPr lang="en-US" dirty="0"/>
          </a:p>
        </p:txBody>
      </p:sp>
      <p:sp>
        <p:nvSpPr>
          <p:cNvPr id="7" name="Slide Number Placeholder 6"/>
          <p:cNvSpPr>
            <a:spLocks noGrp="1"/>
          </p:cNvSpPr>
          <p:nvPr>
            <p:ph type="sldNum" sz="quarter" idx="5"/>
          </p:nvPr>
        </p:nvSpPr>
        <p:spPr>
          <a:xfrm>
            <a:off x="3953853" y="8685213"/>
            <a:ext cx="3024770" cy="457200"/>
          </a:xfrm>
          <a:prstGeom prst="rect">
            <a:avLst/>
          </a:prstGeom>
        </p:spPr>
        <p:txBody>
          <a:bodyPr vert="horz" lIns="91440" tIns="45720" rIns="91440" bIns="45720" rtlCol="0" anchor="b"/>
          <a:lstStyle>
            <a:lvl1pPr algn="r">
              <a:defRPr sz="1200" smtClean="0"/>
            </a:lvl1pPr>
          </a:lstStyle>
          <a:p>
            <a:pPr>
              <a:defRPr/>
            </a:pPr>
            <a:fld id="{A8ABF5F2-ED3C-4295-B7C2-C45924B7DCC7}" type="slidenum">
              <a:rPr lang="en-US"/>
              <a:pPr>
                <a:defRPr/>
              </a:pPr>
              <a:t>‹#›</a:t>
            </a:fld>
            <a:endParaRPr lang="en-US" dirty="0"/>
          </a:p>
        </p:txBody>
      </p:sp>
    </p:spTree>
    <p:extLst>
      <p:ext uri="{BB962C8B-B14F-4D97-AF65-F5344CB8AC3E}">
        <p14:creationId xmlns:p14="http://schemas.microsoft.com/office/powerpoint/2010/main" val="1187623443"/>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mn-lt"/>
        <a:ea typeface="+mn-ea"/>
        <a:cs typeface="+mn-cs"/>
      </a:defRPr>
    </a:lvl1pPr>
    <a:lvl2pPr marL="457200" algn="l" rtl="0" fontAlgn="base">
      <a:spcBef>
        <a:spcPct val="30000"/>
      </a:spcBef>
      <a:spcAft>
        <a:spcPct val="0"/>
      </a:spcAft>
      <a:defRPr sz="1200" kern="1200">
        <a:solidFill>
          <a:schemeClr val="tx1"/>
        </a:solidFill>
        <a:latin typeface="+mn-lt"/>
        <a:ea typeface="+mn-ea"/>
        <a:cs typeface="+mn-cs"/>
      </a:defRPr>
    </a:lvl2pPr>
    <a:lvl3pPr marL="914400" algn="l" rtl="0" fontAlgn="base">
      <a:spcBef>
        <a:spcPct val="30000"/>
      </a:spcBef>
      <a:spcAft>
        <a:spcPct val="0"/>
      </a:spcAft>
      <a:defRPr sz="1200" kern="1200">
        <a:solidFill>
          <a:schemeClr val="tx1"/>
        </a:solidFill>
        <a:latin typeface="+mn-lt"/>
        <a:ea typeface="+mn-ea"/>
        <a:cs typeface="+mn-cs"/>
      </a:defRPr>
    </a:lvl3pPr>
    <a:lvl4pPr marL="1371600" algn="l" rtl="0" fontAlgn="base">
      <a:spcBef>
        <a:spcPct val="30000"/>
      </a:spcBef>
      <a:spcAft>
        <a:spcPct val="0"/>
      </a:spcAft>
      <a:defRPr sz="1200" kern="1200">
        <a:solidFill>
          <a:schemeClr val="tx1"/>
        </a:solidFill>
        <a:latin typeface="+mn-lt"/>
        <a:ea typeface="+mn-ea"/>
        <a:cs typeface="+mn-cs"/>
      </a:defRPr>
    </a:lvl4pPr>
    <a:lvl5pPr marL="182880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types of computer programming statements are</a:t>
            </a:r>
            <a:r>
              <a:rPr lang="en-US" baseline="0" dirty="0" smtClean="0"/>
              <a:t> used?</a:t>
            </a:r>
          </a:p>
          <a:p>
            <a:pPr marL="171450" indent="-171450">
              <a:buFont typeface="Arial" panose="020B0604020202020204" pitchFamily="34" charset="0"/>
              <a:buChar char="•"/>
            </a:pPr>
            <a:r>
              <a:rPr lang="en-US" baseline="0" dirty="0" smtClean="0"/>
              <a:t>Math operations</a:t>
            </a:r>
          </a:p>
          <a:p>
            <a:pPr marL="171450" indent="-171450">
              <a:buFont typeface="Arial" panose="020B0604020202020204" pitchFamily="34" charset="0"/>
              <a:buChar char="•"/>
            </a:pPr>
            <a:r>
              <a:rPr lang="en-US" baseline="0" dirty="0" smtClean="0"/>
              <a:t>Data input and output from files, Internet, etc.</a:t>
            </a:r>
          </a:p>
          <a:p>
            <a:pPr marL="171450" indent="-171450">
              <a:buFont typeface="Arial" panose="020B0604020202020204" pitchFamily="34" charset="0"/>
              <a:buChar char="•"/>
            </a:pPr>
            <a:r>
              <a:rPr lang="en-US" baseline="0" dirty="0" smtClean="0"/>
              <a:t>Conditional statements: sometimes you need to execute a statement and sometime you don’t</a:t>
            </a:r>
          </a:p>
          <a:p>
            <a:pPr marL="171450" indent="-171450">
              <a:buFont typeface="Arial" panose="020B0604020202020204" pitchFamily="34" charset="0"/>
              <a:buChar char="•"/>
            </a:pPr>
            <a:r>
              <a:rPr lang="en-US" baseline="0" dirty="0" smtClean="0"/>
              <a:t>Loops: for repetitive processing of statements</a:t>
            </a:r>
          </a:p>
          <a:p>
            <a:pPr marL="171450" indent="-171450">
              <a:buFont typeface="Arial" panose="020B0604020202020204" pitchFamily="34" charset="0"/>
              <a:buChar char="•"/>
            </a:pPr>
            <a:r>
              <a:rPr lang="en-US" baseline="0" dirty="0" smtClean="0"/>
              <a:t>Operations on string data (text): searching, qualifying, concatenation, and extraction</a:t>
            </a:r>
          </a:p>
          <a:p>
            <a:pPr marL="171450" indent="-171450">
              <a:buFont typeface="Arial" panose="020B0604020202020204" pitchFamily="34" charset="0"/>
              <a:buChar char="•"/>
            </a:pPr>
            <a:r>
              <a:rPr lang="en-US" baseline="0" dirty="0" smtClean="0"/>
              <a:t>Data conversion</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pPr>
              <a:defRPr/>
            </a:pPr>
            <a:fld id="{A8ABF5F2-ED3C-4295-B7C2-C45924B7DCC7}" type="slidenum">
              <a:rPr lang="en-US" smtClean="0"/>
              <a:pPr>
                <a:defRPr/>
              </a:pPr>
              <a:t>3</a:t>
            </a:fld>
            <a:endParaRPr lang="en-US" dirty="0"/>
          </a:p>
        </p:txBody>
      </p:sp>
    </p:spTree>
    <p:extLst>
      <p:ext uri="{BB962C8B-B14F-4D97-AF65-F5344CB8AC3E}">
        <p14:creationId xmlns:p14="http://schemas.microsoft.com/office/powerpoint/2010/main" val="34952322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2"/>
        <p:cNvGrpSpPr/>
        <p:nvPr/>
      </p:nvGrpSpPr>
      <p:grpSpPr>
        <a:xfrm>
          <a:off x="0" y="0"/>
          <a:ext cx="0" cy="0"/>
          <a:chOff x="0" y="0"/>
          <a:chExt cx="0" cy="0"/>
        </a:xfrm>
      </p:grpSpPr>
      <p:sp>
        <p:nvSpPr>
          <p:cNvPr id="773" name="Shape 773"/>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74" name="Shape 774"/>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rtl="0">
              <a:spcBef>
                <a:spcPts val="0"/>
              </a:spcBef>
              <a:buNone/>
            </a:pPr>
            <a:endParaRPr dirty="0"/>
          </a:p>
        </p:txBody>
      </p:sp>
      <p:sp>
        <p:nvSpPr>
          <p:cNvPr id="775" name="Shape 775"/>
          <p:cNvSpPr txBox="1">
            <a:spLocks noGrp="1"/>
          </p:cNvSpPr>
          <p:nvPr>
            <p:ph type="sldNum" idx="12"/>
          </p:nvPr>
        </p:nvSpPr>
        <p:spPr>
          <a:xfrm>
            <a:off x="3884612" y="8685213"/>
            <a:ext cx="2971800" cy="458700"/>
          </a:xfrm>
          <a:prstGeom prst="rect">
            <a:avLst/>
          </a:prstGeom>
        </p:spPr>
        <p:txBody>
          <a:bodyPr lIns="91425" tIns="45700" rIns="91425" bIns="45700" anchor="b" anchorCtr="0">
            <a:noAutofit/>
          </a:bodyPr>
          <a:lstStyle/>
          <a:p>
            <a:pPr lvl="0" rtl="0">
              <a:spcBef>
                <a:spcPts val="0"/>
              </a:spcBef>
              <a:buNone/>
            </a:pPr>
            <a:fld id="{00000000-1234-1234-1234-123412341234}" type="slidenum">
              <a:rPr lang="en-US"/>
              <a:t>257</a:t>
            </a:fld>
            <a:endParaRPr lang="en-US" dirty="0"/>
          </a:p>
        </p:txBody>
      </p:sp>
    </p:spTree>
    <p:extLst>
      <p:ext uri="{BB962C8B-B14F-4D97-AF65-F5344CB8AC3E}">
        <p14:creationId xmlns:p14="http://schemas.microsoft.com/office/powerpoint/2010/main" val="24617512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0"/>
        <p:cNvGrpSpPr/>
        <p:nvPr/>
      </p:nvGrpSpPr>
      <p:grpSpPr>
        <a:xfrm>
          <a:off x="0" y="0"/>
          <a:ext cx="0" cy="0"/>
          <a:chOff x="0" y="0"/>
          <a:chExt cx="0" cy="0"/>
        </a:xfrm>
      </p:grpSpPr>
      <p:sp>
        <p:nvSpPr>
          <p:cNvPr id="781" name="Shape 781"/>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82" name="Shape 782"/>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a:spcBef>
                <a:spcPts val="0"/>
              </a:spcBef>
              <a:buNone/>
            </a:pPr>
            <a:endParaRPr dirty="0"/>
          </a:p>
        </p:txBody>
      </p:sp>
      <p:sp>
        <p:nvSpPr>
          <p:cNvPr id="783" name="Shape 783"/>
          <p:cNvSpPr txBox="1">
            <a:spLocks noGrp="1"/>
          </p:cNvSpPr>
          <p:nvPr>
            <p:ph type="sldNum" idx="12"/>
          </p:nvPr>
        </p:nvSpPr>
        <p:spPr>
          <a:xfrm>
            <a:off x="3884612" y="8685213"/>
            <a:ext cx="2971800" cy="4587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258</a:t>
            </a:fld>
            <a:endParaRPr lang="en-US" dirty="0"/>
          </a:p>
        </p:txBody>
      </p:sp>
    </p:spTree>
    <p:extLst>
      <p:ext uri="{BB962C8B-B14F-4D97-AF65-F5344CB8AC3E}">
        <p14:creationId xmlns:p14="http://schemas.microsoft.com/office/powerpoint/2010/main" val="39517109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8"/>
        <p:cNvGrpSpPr/>
        <p:nvPr/>
      </p:nvGrpSpPr>
      <p:grpSpPr>
        <a:xfrm>
          <a:off x="0" y="0"/>
          <a:ext cx="0" cy="0"/>
          <a:chOff x="0" y="0"/>
          <a:chExt cx="0" cy="0"/>
        </a:xfrm>
      </p:grpSpPr>
      <p:sp>
        <p:nvSpPr>
          <p:cNvPr id="789" name="Shape 789"/>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90" name="Shape 790"/>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rtl="0">
              <a:spcBef>
                <a:spcPts val="0"/>
              </a:spcBef>
              <a:buNone/>
            </a:pPr>
            <a:endParaRPr dirty="0"/>
          </a:p>
        </p:txBody>
      </p:sp>
      <p:sp>
        <p:nvSpPr>
          <p:cNvPr id="791" name="Shape 791"/>
          <p:cNvSpPr txBox="1">
            <a:spLocks noGrp="1"/>
          </p:cNvSpPr>
          <p:nvPr>
            <p:ph type="sldNum" idx="12"/>
          </p:nvPr>
        </p:nvSpPr>
        <p:spPr>
          <a:xfrm>
            <a:off x="3884612" y="8685213"/>
            <a:ext cx="2971800" cy="458700"/>
          </a:xfrm>
          <a:prstGeom prst="rect">
            <a:avLst/>
          </a:prstGeom>
        </p:spPr>
        <p:txBody>
          <a:bodyPr lIns="91425" tIns="45700" rIns="91425" bIns="45700" anchor="b" anchorCtr="0">
            <a:noAutofit/>
          </a:bodyPr>
          <a:lstStyle/>
          <a:p>
            <a:pPr lvl="0" rtl="0">
              <a:spcBef>
                <a:spcPts val="0"/>
              </a:spcBef>
              <a:buNone/>
            </a:pPr>
            <a:fld id="{00000000-1234-1234-1234-123412341234}" type="slidenum">
              <a:rPr lang="en-US"/>
              <a:t>259</a:t>
            </a:fld>
            <a:endParaRPr lang="en-US" dirty="0"/>
          </a:p>
        </p:txBody>
      </p:sp>
    </p:spTree>
    <p:extLst>
      <p:ext uri="{BB962C8B-B14F-4D97-AF65-F5344CB8AC3E}">
        <p14:creationId xmlns:p14="http://schemas.microsoft.com/office/powerpoint/2010/main" val="39944452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Also… Python is the most popular introductory programming language and it is often used in analytics</a:t>
            </a:r>
            <a:endParaRPr lang="en-US" dirty="0"/>
          </a:p>
        </p:txBody>
      </p:sp>
      <p:sp>
        <p:nvSpPr>
          <p:cNvPr id="4" name="Slide Number Placeholder 3"/>
          <p:cNvSpPr>
            <a:spLocks noGrp="1"/>
          </p:cNvSpPr>
          <p:nvPr>
            <p:ph type="sldNum" sz="quarter" idx="10"/>
          </p:nvPr>
        </p:nvSpPr>
        <p:spPr/>
        <p:txBody>
          <a:bodyPr/>
          <a:lstStyle/>
          <a:p>
            <a:pPr>
              <a:defRPr/>
            </a:pPr>
            <a:fld id="{A8ABF5F2-ED3C-4295-B7C2-C45924B7DCC7}" type="slidenum">
              <a:rPr lang="en-US" smtClean="0"/>
              <a:pPr>
                <a:defRPr/>
              </a:pPr>
              <a:t>4</a:t>
            </a:fld>
            <a:endParaRPr lang="en-US" dirty="0"/>
          </a:p>
        </p:txBody>
      </p:sp>
    </p:spTree>
    <p:extLst>
      <p:ext uri="{BB962C8B-B14F-4D97-AF65-F5344CB8AC3E}">
        <p14:creationId xmlns:p14="http://schemas.microsoft.com/office/powerpoint/2010/main" val="21936550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A8ABF5F2-ED3C-4295-B7C2-C45924B7DCC7}" type="slidenum">
              <a:rPr lang="en-US" smtClean="0"/>
              <a:pPr>
                <a:defRPr/>
              </a:pPr>
              <a:t>25</a:t>
            </a:fld>
            <a:endParaRPr lang="en-US" dirty="0"/>
          </a:p>
        </p:txBody>
      </p:sp>
    </p:spTree>
    <p:extLst>
      <p:ext uri="{BB962C8B-B14F-4D97-AF65-F5344CB8AC3E}">
        <p14:creationId xmlns:p14="http://schemas.microsoft.com/office/powerpoint/2010/main" val="18407027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A8ABF5F2-ED3C-4295-B7C2-C45924B7DCC7}" type="slidenum">
              <a:rPr lang="en-US" smtClean="0"/>
              <a:pPr>
                <a:defRPr/>
              </a:pPr>
              <a:t>27</a:t>
            </a:fld>
            <a:endParaRPr lang="en-US" dirty="0"/>
          </a:p>
        </p:txBody>
      </p:sp>
    </p:spTree>
    <p:extLst>
      <p:ext uri="{BB962C8B-B14F-4D97-AF65-F5344CB8AC3E}">
        <p14:creationId xmlns:p14="http://schemas.microsoft.com/office/powerpoint/2010/main" val="15794033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Test z1 = [1,2], z2 = [1,2] with is</a:t>
            </a:r>
            <a:r>
              <a:rPr lang="en-US" baseline="0" dirty="0" smtClean="0"/>
              <a:t> operator</a:t>
            </a:r>
            <a:endParaRPr lang="en-US" dirty="0"/>
          </a:p>
        </p:txBody>
      </p:sp>
      <p:sp>
        <p:nvSpPr>
          <p:cNvPr id="4" name="Slide Number Placeholder 3"/>
          <p:cNvSpPr>
            <a:spLocks noGrp="1"/>
          </p:cNvSpPr>
          <p:nvPr>
            <p:ph type="sldNum" sz="quarter" idx="10"/>
          </p:nvPr>
        </p:nvSpPr>
        <p:spPr/>
        <p:txBody>
          <a:bodyPr/>
          <a:lstStyle/>
          <a:p>
            <a:pPr>
              <a:defRPr/>
            </a:pPr>
            <a:fld id="{A8ABF5F2-ED3C-4295-B7C2-C45924B7DCC7}" type="slidenum">
              <a:rPr lang="en-US" smtClean="0"/>
              <a:pPr>
                <a:defRPr/>
              </a:pPr>
              <a:t>70</a:t>
            </a:fld>
            <a:endParaRPr lang="en-US" dirty="0"/>
          </a:p>
        </p:txBody>
      </p:sp>
    </p:spTree>
    <p:extLst>
      <p:ext uri="{BB962C8B-B14F-4D97-AF65-F5344CB8AC3E}">
        <p14:creationId xmlns:p14="http://schemas.microsoft.com/office/powerpoint/2010/main" val="33269086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A8ABF5F2-ED3C-4295-B7C2-C45924B7DCC7}" type="slidenum">
              <a:rPr lang="en-US" smtClean="0"/>
              <a:pPr>
                <a:defRPr/>
              </a:pPr>
              <a:t>80</a:t>
            </a:fld>
            <a:endParaRPr lang="en-US" dirty="0"/>
          </a:p>
        </p:txBody>
      </p:sp>
    </p:spTree>
    <p:extLst>
      <p:ext uri="{BB962C8B-B14F-4D97-AF65-F5344CB8AC3E}">
        <p14:creationId xmlns:p14="http://schemas.microsoft.com/office/powerpoint/2010/main" val="37505015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Breakpoints may be defined in the Editor.</a:t>
            </a:r>
          </a:p>
          <a:p>
            <a:pPr marL="171450" indent="-171450">
              <a:buFont typeface="Arial" panose="020B0604020202020204" pitchFamily="34" charset="0"/>
              <a:buChar char="•"/>
            </a:pPr>
            <a:r>
              <a:rPr lang="en-US" dirty="0" smtClean="0"/>
              <a:t>Simple breakpoints can be set from the Run menu, by keyboard shortcut (F12 by default), or by double-click to the left of line numbers in the Editor.</a:t>
            </a:r>
          </a:p>
          <a:p>
            <a:pPr marL="171450" indent="-171450">
              <a:buFont typeface="Arial" panose="020B0604020202020204" pitchFamily="34" charset="0"/>
              <a:buChar char="•"/>
            </a:pPr>
            <a:r>
              <a:rPr lang="en-US" dirty="0" smtClean="0"/>
              <a:t>Conditional breakpoints can also be set from the Run menu, by keyboard shortcut (Shift+F12 by default), or by Shift+double-click to the left of line numbers in the Editor.</a:t>
            </a:r>
          </a:p>
          <a:p>
            <a:pPr marL="171450" indent="-171450">
              <a:buFont typeface="Arial" panose="020B0604020202020204" pitchFamily="34" charset="0"/>
              <a:buChar char="•"/>
            </a:pPr>
            <a:endParaRPr lang="en-US" dirty="0" smtClean="0"/>
          </a:p>
          <a:p>
            <a:pPr marL="0" indent="0">
              <a:buFont typeface="Arial" panose="020B0604020202020204" pitchFamily="34" charset="0"/>
              <a:buNone/>
            </a:pPr>
            <a:r>
              <a:rPr lang="en-US" dirty="0" smtClean="0"/>
              <a:t>Can’t set from Run menu in Spyder 2.7</a:t>
            </a:r>
            <a:endParaRPr lang="en-US" dirty="0"/>
          </a:p>
        </p:txBody>
      </p:sp>
      <p:sp>
        <p:nvSpPr>
          <p:cNvPr id="4" name="Slide Number Placeholder 3"/>
          <p:cNvSpPr>
            <a:spLocks noGrp="1"/>
          </p:cNvSpPr>
          <p:nvPr>
            <p:ph type="sldNum" sz="quarter" idx="10"/>
          </p:nvPr>
        </p:nvSpPr>
        <p:spPr/>
        <p:txBody>
          <a:bodyPr/>
          <a:lstStyle/>
          <a:p>
            <a:pPr>
              <a:defRPr/>
            </a:pPr>
            <a:fld id="{A8ABF5F2-ED3C-4295-B7C2-C45924B7DCC7}" type="slidenum">
              <a:rPr lang="en-US" smtClean="0"/>
              <a:pPr>
                <a:defRPr/>
              </a:pPr>
              <a:t>117</a:t>
            </a:fld>
            <a:endParaRPr lang="en-US" dirty="0"/>
          </a:p>
        </p:txBody>
      </p:sp>
    </p:spTree>
    <p:extLst>
      <p:ext uri="{BB962C8B-B14F-4D97-AF65-F5344CB8AC3E}">
        <p14:creationId xmlns:p14="http://schemas.microsoft.com/office/powerpoint/2010/main" val="15376856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7.4.py</a:t>
            </a:r>
            <a:endParaRPr lang="en-US" dirty="0"/>
          </a:p>
        </p:txBody>
      </p:sp>
      <p:sp>
        <p:nvSpPr>
          <p:cNvPr id="4" name="Slide Number Placeholder 3"/>
          <p:cNvSpPr>
            <a:spLocks noGrp="1"/>
          </p:cNvSpPr>
          <p:nvPr>
            <p:ph type="sldNum" sz="quarter" idx="10"/>
          </p:nvPr>
        </p:nvSpPr>
        <p:spPr/>
        <p:txBody>
          <a:bodyPr/>
          <a:lstStyle/>
          <a:p>
            <a:pPr>
              <a:defRPr/>
            </a:pPr>
            <a:fld id="{A8ABF5F2-ED3C-4295-B7C2-C45924B7DCC7}" type="slidenum">
              <a:rPr lang="en-US" smtClean="0"/>
              <a:pPr>
                <a:defRPr/>
              </a:pPr>
              <a:t>244</a:t>
            </a:fld>
            <a:endParaRPr lang="en-US" dirty="0"/>
          </a:p>
        </p:txBody>
      </p:sp>
    </p:spTree>
    <p:extLst>
      <p:ext uri="{BB962C8B-B14F-4D97-AF65-F5344CB8AC3E}">
        <p14:creationId xmlns:p14="http://schemas.microsoft.com/office/powerpoint/2010/main" val="38092113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6"/>
        <p:cNvGrpSpPr/>
        <p:nvPr/>
      </p:nvGrpSpPr>
      <p:grpSpPr>
        <a:xfrm>
          <a:off x="0" y="0"/>
          <a:ext cx="0" cy="0"/>
          <a:chOff x="0" y="0"/>
          <a:chExt cx="0" cy="0"/>
        </a:xfrm>
      </p:grpSpPr>
      <p:sp>
        <p:nvSpPr>
          <p:cNvPr id="757" name="Shape 757"/>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58" name="Shape 758"/>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a:spcBef>
                <a:spcPts val="0"/>
              </a:spcBef>
              <a:buNone/>
            </a:pPr>
            <a:endParaRPr dirty="0"/>
          </a:p>
        </p:txBody>
      </p:sp>
      <p:sp>
        <p:nvSpPr>
          <p:cNvPr id="759" name="Shape 759"/>
          <p:cNvSpPr txBox="1">
            <a:spLocks noGrp="1"/>
          </p:cNvSpPr>
          <p:nvPr>
            <p:ph type="sldNum" idx="12"/>
          </p:nvPr>
        </p:nvSpPr>
        <p:spPr>
          <a:xfrm>
            <a:off x="3884612" y="8685213"/>
            <a:ext cx="2971800" cy="4587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256</a:t>
            </a:fld>
            <a:endParaRPr lang="en-US" dirty="0"/>
          </a:p>
        </p:txBody>
      </p:sp>
    </p:spTree>
    <p:extLst>
      <p:ext uri="{BB962C8B-B14F-4D97-AF65-F5344CB8AC3E}">
        <p14:creationId xmlns:p14="http://schemas.microsoft.com/office/powerpoint/2010/main" val="159373484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1"/>
        </a:solidFill>
        <a:effectLst/>
      </p:bgPr>
    </p:bg>
    <p:spTree>
      <p:nvGrpSpPr>
        <p:cNvPr id="1" name=""/>
        <p:cNvGrpSpPr/>
        <p:nvPr/>
      </p:nvGrpSpPr>
      <p:grpSpPr>
        <a:xfrm>
          <a:off x="0" y="0"/>
          <a:ext cx="0" cy="0"/>
          <a:chOff x="0" y="0"/>
          <a:chExt cx="0" cy="0"/>
        </a:xfrm>
      </p:grpSpPr>
      <p:pic>
        <p:nvPicPr>
          <p:cNvPr id="4" name="Picture 450" descr="mason_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4325" y="300038"/>
            <a:ext cx="1419225"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493"/>
          <p:cNvGrpSpPr>
            <a:grpSpLocks/>
          </p:cNvGrpSpPr>
          <p:nvPr/>
        </p:nvGrpSpPr>
        <p:grpSpPr bwMode="auto">
          <a:xfrm>
            <a:off x="1885950" y="295275"/>
            <a:ext cx="5786438" cy="476250"/>
            <a:chOff x="1188" y="186"/>
            <a:chExt cx="3645" cy="300"/>
          </a:xfrm>
        </p:grpSpPr>
        <p:sp>
          <p:nvSpPr>
            <p:cNvPr id="6" name="Rectangle 490"/>
            <p:cNvSpPr>
              <a:spLocks noChangeArrowheads="1"/>
            </p:cNvSpPr>
            <p:nvPr/>
          </p:nvSpPr>
          <p:spPr bwMode="auto">
            <a:xfrm rot="5400000">
              <a:off x="4086" y="308"/>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7" name="Rectangle 485"/>
            <p:cNvSpPr>
              <a:spLocks noChangeArrowheads="1"/>
            </p:cNvSpPr>
            <p:nvPr/>
          </p:nvSpPr>
          <p:spPr bwMode="auto">
            <a:xfrm rot="5400000">
              <a:off x="3556" y="423"/>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8" name="Rectangle 486"/>
            <p:cNvSpPr>
              <a:spLocks noChangeArrowheads="1"/>
            </p:cNvSpPr>
            <p:nvPr/>
          </p:nvSpPr>
          <p:spPr bwMode="auto">
            <a:xfrm rot="5400000">
              <a:off x="3556" y="367"/>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9" name="Rectangle 487"/>
            <p:cNvSpPr>
              <a:spLocks noChangeArrowheads="1"/>
            </p:cNvSpPr>
            <p:nvPr/>
          </p:nvSpPr>
          <p:spPr bwMode="auto">
            <a:xfrm rot="5400000">
              <a:off x="3555" y="311"/>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0" name="Rectangle 481"/>
            <p:cNvSpPr>
              <a:spLocks noChangeArrowheads="1"/>
            </p:cNvSpPr>
            <p:nvPr/>
          </p:nvSpPr>
          <p:spPr bwMode="auto">
            <a:xfrm rot="5400000">
              <a:off x="3025" y="191"/>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1" name="Rectangle 482"/>
            <p:cNvSpPr>
              <a:spLocks noChangeArrowheads="1"/>
            </p:cNvSpPr>
            <p:nvPr/>
          </p:nvSpPr>
          <p:spPr bwMode="auto">
            <a:xfrm rot="5400000">
              <a:off x="3024" y="246"/>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2" name="Rectangle 483"/>
            <p:cNvSpPr>
              <a:spLocks noChangeArrowheads="1"/>
            </p:cNvSpPr>
            <p:nvPr/>
          </p:nvSpPr>
          <p:spPr bwMode="auto">
            <a:xfrm rot="5400000">
              <a:off x="3025" y="309"/>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3" name="Rectangle 484"/>
            <p:cNvSpPr>
              <a:spLocks noChangeArrowheads="1"/>
            </p:cNvSpPr>
            <p:nvPr/>
          </p:nvSpPr>
          <p:spPr bwMode="auto">
            <a:xfrm rot="5400000">
              <a:off x="3025" y="369"/>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4" name="Rectangle 480"/>
            <p:cNvSpPr>
              <a:spLocks noChangeArrowheads="1"/>
            </p:cNvSpPr>
            <p:nvPr/>
          </p:nvSpPr>
          <p:spPr bwMode="auto">
            <a:xfrm rot="5400000">
              <a:off x="2729" y="309"/>
              <a:ext cx="295"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5" name="Rectangle 475"/>
            <p:cNvSpPr>
              <a:spLocks noChangeArrowheads="1"/>
            </p:cNvSpPr>
            <p:nvPr/>
          </p:nvSpPr>
          <p:spPr bwMode="auto">
            <a:xfrm rot="5400000">
              <a:off x="2372" y="188"/>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6" name="Rectangle 476"/>
            <p:cNvSpPr>
              <a:spLocks noChangeArrowheads="1"/>
            </p:cNvSpPr>
            <p:nvPr/>
          </p:nvSpPr>
          <p:spPr bwMode="auto">
            <a:xfrm rot="5400000">
              <a:off x="2372" y="424"/>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7" name="Rectangle 477"/>
            <p:cNvSpPr>
              <a:spLocks noChangeArrowheads="1"/>
            </p:cNvSpPr>
            <p:nvPr/>
          </p:nvSpPr>
          <p:spPr bwMode="auto">
            <a:xfrm rot="5400000">
              <a:off x="2372" y="246"/>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8" name="Rectangle 478"/>
            <p:cNvSpPr>
              <a:spLocks noChangeArrowheads="1"/>
            </p:cNvSpPr>
            <p:nvPr/>
          </p:nvSpPr>
          <p:spPr bwMode="auto">
            <a:xfrm rot="5400000">
              <a:off x="2372" y="310"/>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9" name="Rectangle 479"/>
            <p:cNvSpPr>
              <a:spLocks noChangeArrowheads="1"/>
            </p:cNvSpPr>
            <p:nvPr/>
          </p:nvSpPr>
          <p:spPr bwMode="auto">
            <a:xfrm rot="5400000">
              <a:off x="2372" y="369"/>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20" name="Rectangle 470"/>
            <p:cNvSpPr>
              <a:spLocks noChangeArrowheads="1"/>
            </p:cNvSpPr>
            <p:nvPr/>
          </p:nvSpPr>
          <p:spPr bwMode="auto">
            <a:xfrm rot="5400000">
              <a:off x="2140" y="191"/>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21" name="Rectangle 471"/>
            <p:cNvSpPr>
              <a:spLocks noChangeArrowheads="1"/>
            </p:cNvSpPr>
            <p:nvPr/>
          </p:nvSpPr>
          <p:spPr bwMode="auto">
            <a:xfrm rot="5400000">
              <a:off x="2137" y="366"/>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22" name="Rectangle 472"/>
            <p:cNvSpPr>
              <a:spLocks noChangeArrowheads="1"/>
            </p:cNvSpPr>
            <p:nvPr/>
          </p:nvSpPr>
          <p:spPr bwMode="auto">
            <a:xfrm rot="5400000">
              <a:off x="2140" y="249"/>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23" name="Rectangle 473"/>
            <p:cNvSpPr>
              <a:spLocks noChangeArrowheads="1"/>
            </p:cNvSpPr>
            <p:nvPr/>
          </p:nvSpPr>
          <p:spPr bwMode="auto">
            <a:xfrm rot="5400000">
              <a:off x="2138" y="311"/>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24" name="Rectangle 474"/>
            <p:cNvSpPr>
              <a:spLocks noChangeArrowheads="1"/>
            </p:cNvSpPr>
            <p:nvPr/>
          </p:nvSpPr>
          <p:spPr bwMode="auto">
            <a:xfrm rot="5400000">
              <a:off x="2138" y="424"/>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25" name="Rectangle 469"/>
            <p:cNvSpPr>
              <a:spLocks noChangeArrowheads="1"/>
            </p:cNvSpPr>
            <p:nvPr/>
          </p:nvSpPr>
          <p:spPr bwMode="auto">
            <a:xfrm rot="5400000">
              <a:off x="1666" y="369"/>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26" name="Rectangle 468"/>
            <p:cNvSpPr>
              <a:spLocks noChangeArrowheads="1"/>
            </p:cNvSpPr>
            <p:nvPr/>
          </p:nvSpPr>
          <p:spPr bwMode="auto">
            <a:xfrm rot="5400000">
              <a:off x="1666" y="190"/>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27" name="Rectangle 467"/>
            <p:cNvSpPr>
              <a:spLocks noChangeArrowheads="1"/>
            </p:cNvSpPr>
            <p:nvPr/>
          </p:nvSpPr>
          <p:spPr bwMode="auto">
            <a:xfrm rot="5400000">
              <a:off x="1666" y="247"/>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28" name="Rectangle 466"/>
            <p:cNvSpPr>
              <a:spLocks noChangeArrowheads="1"/>
            </p:cNvSpPr>
            <p:nvPr/>
          </p:nvSpPr>
          <p:spPr bwMode="auto">
            <a:xfrm rot="5400000">
              <a:off x="1666" y="424"/>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29" name="Rectangle 465"/>
            <p:cNvSpPr>
              <a:spLocks noChangeArrowheads="1"/>
            </p:cNvSpPr>
            <p:nvPr/>
          </p:nvSpPr>
          <p:spPr bwMode="auto">
            <a:xfrm rot="5400000">
              <a:off x="1666" y="307"/>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30" name="Rectangle 233"/>
            <p:cNvSpPr>
              <a:spLocks noChangeArrowheads="1"/>
            </p:cNvSpPr>
            <p:nvPr/>
          </p:nvSpPr>
          <p:spPr bwMode="auto">
            <a:xfrm rot="5400000">
              <a:off x="4439" y="187"/>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31" name="Rectangle 234"/>
            <p:cNvSpPr>
              <a:spLocks noChangeArrowheads="1"/>
            </p:cNvSpPr>
            <p:nvPr/>
          </p:nvSpPr>
          <p:spPr bwMode="auto">
            <a:xfrm rot="5400000">
              <a:off x="4323" y="369"/>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32" name="Rectangle 235"/>
            <p:cNvSpPr>
              <a:spLocks noChangeArrowheads="1"/>
            </p:cNvSpPr>
            <p:nvPr/>
          </p:nvSpPr>
          <p:spPr bwMode="auto">
            <a:xfrm rot="5400000">
              <a:off x="4265" y="310"/>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33" name="Rectangle 236"/>
            <p:cNvSpPr>
              <a:spLocks noChangeArrowheads="1"/>
            </p:cNvSpPr>
            <p:nvPr/>
          </p:nvSpPr>
          <p:spPr bwMode="auto">
            <a:xfrm rot="5400000">
              <a:off x="3790" y="246"/>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34" name="Rectangle 237"/>
            <p:cNvSpPr>
              <a:spLocks noChangeArrowheads="1"/>
            </p:cNvSpPr>
            <p:nvPr/>
          </p:nvSpPr>
          <p:spPr bwMode="auto">
            <a:xfrm rot="5400000">
              <a:off x="4205" y="190"/>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35" name="Rectangle 238"/>
            <p:cNvSpPr>
              <a:spLocks noChangeArrowheads="1"/>
            </p:cNvSpPr>
            <p:nvPr/>
          </p:nvSpPr>
          <p:spPr bwMode="auto">
            <a:xfrm rot="5400000">
              <a:off x="4145" y="246"/>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36" name="Rectangle 239"/>
            <p:cNvSpPr>
              <a:spLocks noChangeArrowheads="1"/>
            </p:cNvSpPr>
            <p:nvPr/>
          </p:nvSpPr>
          <p:spPr bwMode="auto">
            <a:xfrm rot="5400000">
              <a:off x="3854" y="311"/>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37" name="Rectangle 240"/>
            <p:cNvSpPr>
              <a:spLocks noChangeArrowheads="1"/>
            </p:cNvSpPr>
            <p:nvPr/>
          </p:nvSpPr>
          <p:spPr bwMode="auto">
            <a:xfrm rot="5400000">
              <a:off x="4031" y="426"/>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38" name="Rectangle 241"/>
            <p:cNvSpPr>
              <a:spLocks noChangeArrowheads="1"/>
            </p:cNvSpPr>
            <p:nvPr/>
          </p:nvSpPr>
          <p:spPr bwMode="auto">
            <a:xfrm rot="5400000">
              <a:off x="3791" y="424"/>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39" name="Rectangle 242"/>
            <p:cNvSpPr>
              <a:spLocks noChangeArrowheads="1"/>
            </p:cNvSpPr>
            <p:nvPr/>
          </p:nvSpPr>
          <p:spPr bwMode="auto">
            <a:xfrm rot="5400000">
              <a:off x="3730" y="365"/>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40" name="Rectangle 243"/>
            <p:cNvSpPr>
              <a:spLocks noChangeArrowheads="1"/>
            </p:cNvSpPr>
            <p:nvPr/>
          </p:nvSpPr>
          <p:spPr bwMode="auto">
            <a:xfrm rot="5400000">
              <a:off x="3733" y="307"/>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41" name="Rectangle 244"/>
            <p:cNvSpPr>
              <a:spLocks noChangeArrowheads="1"/>
            </p:cNvSpPr>
            <p:nvPr/>
          </p:nvSpPr>
          <p:spPr bwMode="auto">
            <a:xfrm rot="5400000">
              <a:off x="3908" y="246"/>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42" name="Rectangle 245"/>
            <p:cNvSpPr>
              <a:spLocks noChangeArrowheads="1"/>
            </p:cNvSpPr>
            <p:nvPr/>
          </p:nvSpPr>
          <p:spPr bwMode="auto">
            <a:xfrm rot="5400000">
              <a:off x="3909" y="365"/>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43" name="Rectangle 246"/>
            <p:cNvSpPr>
              <a:spLocks noChangeArrowheads="1"/>
            </p:cNvSpPr>
            <p:nvPr/>
          </p:nvSpPr>
          <p:spPr bwMode="auto">
            <a:xfrm rot="5400000">
              <a:off x="3852" y="187"/>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44" name="Rectangle 247"/>
            <p:cNvSpPr>
              <a:spLocks noChangeArrowheads="1"/>
            </p:cNvSpPr>
            <p:nvPr/>
          </p:nvSpPr>
          <p:spPr bwMode="auto">
            <a:xfrm rot="5400000">
              <a:off x="3672" y="191"/>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45" name="Rectangle 248"/>
            <p:cNvSpPr>
              <a:spLocks noChangeArrowheads="1"/>
            </p:cNvSpPr>
            <p:nvPr/>
          </p:nvSpPr>
          <p:spPr bwMode="auto">
            <a:xfrm rot="5400000">
              <a:off x="3672" y="427"/>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46" name="Rectangle 249"/>
            <p:cNvSpPr>
              <a:spLocks noChangeArrowheads="1"/>
            </p:cNvSpPr>
            <p:nvPr/>
          </p:nvSpPr>
          <p:spPr bwMode="auto">
            <a:xfrm rot="5400000">
              <a:off x="3618" y="311"/>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47" name="Rectangle 250"/>
            <p:cNvSpPr>
              <a:spLocks noChangeArrowheads="1"/>
            </p:cNvSpPr>
            <p:nvPr/>
          </p:nvSpPr>
          <p:spPr bwMode="auto">
            <a:xfrm rot="5400000">
              <a:off x="3617" y="369"/>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48" name="Rectangle 251"/>
            <p:cNvSpPr>
              <a:spLocks noChangeArrowheads="1"/>
            </p:cNvSpPr>
            <p:nvPr/>
          </p:nvSpPr>
          <p:spPr bwMode="auto">
            <a:xfrm rot="5400000">
              <a:off x="3614" y="189"/>
              <a:ext cx="58" cy="58"/>
            </a:xfrm>
            <a:prstGeom prst="rect">
              <a:avLst/>
            </a:prstGeom>
            <a:solidFill>
              <a:srgbClr val="E2BF2C"/>
            </a:solidFill>
            <a:ln w="9525">
              <a:noFill/>
              <a:miter lim="800000"/>
              <a:headEnd/>
              <a:tailEnd/>
            </a:ln>
            <a:effectLst/>
          </p:spPr>
          <p:txBody>
            <a:bodyPr wrap="none" anchor="ctr"/>
            <a:lstStyle/>
            <a:p>
              <a:pPr>
                <a:defRPr/>
              </a:pPr>
              <a:endParaRPr lang="en-US" dirty="0"/>
            </a:p>
          </p:txBody>
        </p:sp>
        <p:sp>
          <p:nvSpPr>
            <p:cNvPr id="49" name="Rectangle 252"/>
            <p:cNvSpPr>
              <a:spLocks noChangeArrowheads="1"/>
            </p:cNvSpPr>
            <p:nvPr/>
          </p:nvSpPr>
          <p:spPr bwMode="auto">
            <a:xfrm rot="5400000">
              <a:off x="3496" y="246"/>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50" name="Rectangle 253"/>
            <p:cNvSpPr>
              <a:spLocks noChangeArrowheads="1"/>
            </p:cNvSpPr>
            <p:nvPr/>
          </p:nvSpPr>
          <p:spPr bwMode="auto">
            <a:xfrm rot="5400000">
              <a:off x="3495" y="427"/>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51" name="Rectangle 254"/>
            <p:cNvSpPr>
              <a:spLocks noChangeArrowheads="1"/>
            </p:cNvSpPr>
            <p:nvPr/>
          </p:nvSpPr>
          <p:spPr bwMode="auto">
            <a:xfrm rot="5400000">
              <a:off x="3494" y="310"/>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52" name="Rectangle 255"/>
            <p:cNvSpPr>
              <a:spLocks noChangeArrowheads="1"/>
            </p:cNvSpPr>
            <p:nvPr/>
          </p:nvSpPr>
          <p:spPr bwMode="auto">
            <a:xfrm rot="5400000">
              <a:off x="3437" y="368"/>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53" name="Rectangle 256"/>
            <p:cNvSpPr>
              <a:spLocks noChangeArrowheads="1"/>
            </p:cNvSpPr>
            <p:nvPr/>
          </p:nvSpPr>
          <p:spPr bwMode="auto">
            <a:xfrm rot="5400000">
              <a:off x="3435" y="191"/>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54" name="Rectangle 257"/>
            <p:cNvSpPr>
              <a:spLocks noChangeArrowheads="1"/>
            </p:cNvSpPr>
            <p:nvPr/>
          </p:nvSpPr>
          <p:spPr bwMode="auto">
            <a:xfrm rot="5400000">
              <a:off x="3436" y="247"/>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55" name="Rectangle 258"/>
            <p:cNvSpPr>
              <a:spLocks noChangeArrowheads="1"/>
            </p:cNvSpPr>
            <p:nvPr/>
          </p:nvSpPr>
          <p:spPr bwMode="auto">
            <a:xfrm rot="5400000">
              <a:off x="3375" y="424"/>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56" name="Rectangle 259"/>
            <p:cNvSpPr>
              <a:spLocks noChangeArrowheads="1"/>
            </p:cNvSpPr>
            <p:nvPr/>
          </p:nvSpPr>
          <p:spPr bwMode="auto">
            <a:xfrm rot="5400000">
              <a:off x="3375" y="249"/>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57" name="Rectangle 260"/>
            <p:cNvSpPr>
              <a:spLocks noChangeArrowheads="1"/>
            </p:cNvSpPr>
            <p:nvPr/>
          </p:nvSpPr>
          <p:spPr bwMode="auto">
            <a:xfrm rot="5400000">
              <a:off x="3375" y="311"/>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58" name="Rectangle 261"/>
            <p:cNvSpPr>
              <a:spLocks noChangeArrowheads="1"/>
            </p:cNvSpPr>
            <p:nvPr/>
          </p:nvSpPr>
          <p:spPr bwMode="auto">
            <a:xfrm rot="5400000">
              <a:off x="3318" y="368"/>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59" name="Rectangle 262"/>
            <p:cNvSpPr>
              <a:spLocks noChangeArrowheads="1"/>
            </p:cNvSpPr>
            <p:nvPr/>
          </p:nvSpPr>
          <p:spPr bwMode="auto">
            <a:xfrm rot="5400000">
              <a:off x="3317" y="425"/>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60" name="Rectangle 263"/>
            <p:cNvSpPr>
              <a:spLocks noChangeArrowheads="1"/>
            </p:cNvSpPr>
            <p:nvPr/>
          </p:nvSpPr>
          <p:spPr bwMode="auto">
            <a:xfrm rot="5400000">
              <a:off x="3320" y="188"/>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61" name="Rectangle 264"/>
            <p:cNvSpPr>
              <a:spLocks noChangeArrowheads="1"/>
            </p:cNvSpPr>
            <p:nvPr/>
          </p:nvSpPr>
          <p:spPr bwMode="auto">
            <a:xfrm rot="5400000">
              <a:off x="3261" y="247"/>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62" name="Rectangle 265"/>
            <p:cNvSpPr>
              <a:spLocks noChangeArrowheads="1"/>
            </p:cNvSpPr>
            <p:nvPr/>
          </p:nvSpPr>
          <p:spPr bwMode="auto">
            <a:xfrm rot="5400000">
              <a:off x="3260" y="310"/>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63" name="Rectangle 266"/>
            <p:cNvSpPr>
              <a:spLocks noChangeArrowheads="1"/>
            </p:cNvSpPr>
            <p:nvPr/>
          </p:nvSpPr>
          <p:spPr bwMode="auto">
            <a:xfrm rot="5400000">
              <a:off x="3262" y="366"/>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64" name="Rectangle 267"/>
            <p:cNvSpPr>
              <a:spLocks noChangeArrowheads="1"/>
            </p:cNvSpPr>
            <p:nvPr/>
          </p:nvSpPr>
          <p:spPr bwMode="auto">
            <a:xfrm rot="5400000">
              <a:off x="3260" y="425"/>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65" name="Rectangle 268"/>
            <p:cNvSpPr>
              <a:spLocks noChangeArrowheads="1"/>
            </p:cNvSpPr>
            <p:nvPr/>
          </p:nvSpPr>
          <p:spPr bwMode="auto">
            <a:xfrm rot="5400000">
              <a:off x="3967" y="311"/>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66" name="Rectangle 269"/>
            <p:cNvSpPr>
              <a:spLocks noChangeArrowheads="1"/>
            </p:cNvSpPr>
            <p:nvPr/>
          </p:nvSpPr>
          <p:spPr bwMode="auto">
            <a:xfrm rot="5400000">
              <a:off x="3200" y="189"/>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67" name="Rectangle 270"/>
            <p:cNvSpPr>
              <a:spLocks noChangeArrowheads="1"/>
            </p:cNvSpPr>
            <p:nvPr/>
          </p:nvSpPr>
          <p:spPr bwMode="auto">
            <a:xfrm rot="5400000">
              <a:off x="3200" y="247"/>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68" name="Rectangle 271"/>
            <p:cNvSpPr>
              <a:spLocks noChangeArrowheads="1"/>
            </p:cNvSpPr>
            <p:nvPr/>
          </p:nvSpPr>
          <p:spPr bwMode="auto">
            <a:xfrm rot="5400000">
              <a:off x="3199" y="366"/>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69" name="Rectangle 272"/>
            <p:cNvSpPr>
              <a:spLocks noChangeArrowheads="1"/>
            </p:cNvSpPr>
            <p:nvPr/>
          </p:nvSpPr>
          <p:spPr bwMode="auto">
            <a:xfrm rot="5400000">
              <a:off x="3199" y="428"/>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70" name="Rectangle 273"/>
            <p:cNvSpPr>
              <a:spLocks noChangeArrowheads="1"/>
            </p:cNvSpPr>
            <p:nvPr/>
          </p:nvSpPr>
          <p:spPr bwMode="auto">
            <a:xfrm rot="5400000">
              <a:off x="3140" y="425"/>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71" name="Rectangle 274"/>
            <p:cNvSpPr>
              <a:spLocks noChangeArrowheads="1"/>
            </p:cNvSpPr>
            <p:nvPr/>
          </p:nvSpPr>
          <p:spPr bwMode="auto">
            <a:xfrm rot="5400000">
              <a:off x="3140" y="307"/>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72" name="Rectangle 275"/>
            <p:cNvSpPr>
              <a:spLocks noChangeArrowheads="1"/>
            </p:cNvSpPr>
            <p:nvPr/>
          </p:nvSpPr>
          <p:spPr bwMode="auto">
            <a:xfrm rot="5400000">
              <a:off x="3140" y="251"/>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73" name="Rectangle 276"/>
            <p:cNvSpPr>
              <a:spLocks noChangeArrowheads="1"/>
            </p:cNvSpPr>
            <p:nvPr/>
          </p:nvSpPr>
          <p:spPr bwMode="auto">
            <a:xfrm rot="5400000">
              <a:off x="3140" y="188"/>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74" name="Rectangle 277"/>
            <p:cNvSpPr>
              <a:spLocks noChangeArrowheads="1"/>
            </p:cNvSpPr>
            <p:nvPr/>
          </p:nvSpPr>
          <p:spPr bwMode="auto">
            <a:xfrm rot="5400000">
              <a:off x="3084" y="188"/>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75" name="Rectangle 278"/>
            <p:cNvSpPr>
              <a:spLocks noChangeArrowheads="1"/>
            </p:cNvSpPr>
            <p:nvPr/>
          </p:nvSpPr>
          <p:spPr bwMode="auto">
            <a:xfrm rot="5400000">
              <a:off x="3086" y="311"/>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76" name="Rectangle 279"/>
            <p:cNvSpPr>
              <a:spLocks noChangeArrowheads="1"/>
            </p:cNvSpPr>
            <p:nvPr/>
          </p:nvSpPr>
          <p:spPr bwMode="auto">
            <a:xfrm rot="5400000">
              <a:off x="3086" y="369"/>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77" name="Rectangle 280"/>
            <p:cNvSpPr>
              <a:spLocks noChangeArrowheads="1"/>
            </p:cNvSpPr>
            <p:nvPr/>
          </p:nvSpPr>
          <p:spPr bwMode="auto">
            <a:xfrm rot="5400000">
              <a:off x="3082" y="424"/>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78" name="Rectangle 281"/>
            <p:cNvSpPr>
              <a:spLocks noChangeArrowheads="1"/>
            </p:cNvSpPr>
            <p:nvPr/>
          </p:nvSpPr>
          <p:spPr bwMode="auto">
            <a:xfrm rot="5400000">
              <a:off x="2963" y="251"/>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79" name="Rectangle 282"/>
            <p:cNvSpPr>
              <a:spLocks noChangeArrowheads="1"/>
            </p:cNvSpPr>
            <p:nvPr/>
          </p:nvSpPr>
          <p:spPr bwMode="auto">
            <a:xfrm rot="5400000">
              <a:off x="2964" y="311"/>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80" name="Rectangle 283"/>
            <p:cNvSpPr>
              <a:spLocks noChangeArrowheads="1"/>
            </p:cNvSpPr>
            <p:nvPr/>
          </p:nvSpPr>
          <p:spPr bwMode="auto">
            <a:xfrm rot="5400000">
              <a:off x="2963" y="369"/>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81" name="Rectangle 284"/>
            <p:cNvSpPr>
              <a:spLocks noChangeArrowheads="1"/>
            </p:cNvSpPr>
            <p:nvPr/>
          </p:nvSpPr>
          <p:spPr bwMode="auto">
            <a:xfrm rot="5400000">
              <a:off x="2963" y="424"/>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82" name="Rectangle 285"/>
            <p:cNvSpPr>
              <a:spLocks noChangeArrowheads="1"/>
            </p:cNvSpPr>
            <p:nvPr/>
          </p:nvSpPr>
          <p:spPr bwMode="auto">
            <a:xfrm rot="5400000">
              <a:off x="2789" y="307"/>
              <a:ext cx="293"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83" name="Rectangle 286"/>
            <p:cNvSpPr>
              <a:spLocks noChangeArrowheads="1"/>
            </p:cNvSpPr>
            <p:nvPr/>
          </p:nvSpPr>
          <p:spPr bwMode="auto">
            <a:xfrm rot="5400000">
              <a:off x="2198" y="311"/>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84" name="Rectangle 287"/>
            <p:cNvSpPr>
              <a:spLocks noChangeArrowheads="1"/>
            </p:cNvSpPr>
            <p:nvPr/>
          </p:nvSpPr>
          <p:spPr bwMode="auto">
            <a:xfrm rot="5400000">
              <a:off x="2667" y="248"/>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85" name="Rectangle 288"/>
            <p:cNvSpPr>
              <a:spLocks noChangeArrowheads="1"/>
            </p:cNvSpPr>
            <p:nvPr/>
          </p:nvSpPr>
          <p:spPr bwMode="auto">
            <a:xfrm rot="5400000">
              <a:off x="2610" y="370"/>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86" name="Rectangle 289"/>
            <p:cNvSpPr>
              <a:spLocks noChangeArrowheads="1"/>
            </p:cNvSpPr>
            <p:nvPr/>
          </p:nvSpPr>
          <p:spPr bwMode="auto">
            <a:xfrm rot="5400000">
              <a:off x="2552" y="190"/>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87" name="Rectangle 290"/>
            <p:cNvSpPr>
              <a:spLocks noChangeArrowheads="1"/>
            </p:cNvSpPr>
            <p:nvPr/>
          </p:nvSpPr>
          <p:spPr bwMode="auto">
            <a:xfrm rot="5400000">
              <a:off x="2492" y="308"/>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88" name="Rectangle 291"/>
            <p:cNvSpPr>
              <a:spLocks noChangeArrowheads="1"/>
            </p:cNvSpPr>
            <p:nvPr/>
          </p:nvSpPr>
          <p:spPr bwMode="auto">
            <a:xfrm rot="5400000">
              <a:off x="2432" y="249"/>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89" name="Rectangle 292"/>
            <p:cNvSpPr>
              <a:spLocks noChangeArrowheads="1"/>
            </p:cNvSpPr>
            <p:nvPr/>
          </p:nvSpPr>
          <p:spPr bwMode="auto">
            <a:xfrm rot="5400000">
              <a:off x="2432" y="366"/>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90" name="Rectangle 293"/>
            <p:cNvSpPr>
              <a:spLocks noChangeArrowheads="1"/>
            </p:cNvSpPr>
            <p:nvPr/>
          </p:nvSpPr>
          <p:spPr bwMode="auto">
            <a:xfrm rot="5400000">
              <a:off x="2317" y="424"/>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91" name="Rectangle 294"/>
            <p:cNvSpPr>
              <a:spLocks noChangeArrowheads="1"/>
            </p:cNvSpPr>
            <p:nvPr/>
          </p:nvSpPr>
          <p:spPr bwMode="auto">
            <a:xfrm rot="5400000">
              <a:off x="2318" y="189"/>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92" name="Rectangle 295"/>
            <p:cNvSpPr>
              <a:spLocks noChangeArrowheads="1"/>
            </p:cNvSpPr>
            <p:nvPr/>
          </p:nvSpPr>
          <p:spPr bwMode="auto">
            <a:xfrm rot="5400000">
              <a:off x="2256" y="311"/>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93" name="Rectangle 296"/>
            <p:cNvSpPr>
              <a:spLocks noChangeArrowheads="1"/>
            </p:cNvSpPr>
            <p:nvPr/>
          </p:nvSpPr>
          <p:spPr bwMode="auto">
            <a:xfrm rot="5400000">
              <a:off x="2254" y="190"/>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94" name="Rectangle 297"/>
            <p:cNvSpPr>
              <a:spLocks noChangeArrowheads="1"/>
            </p:cNvSpPr>
            <p:nvPr/>
          </p:nvSpPr>
          <p:spPr bwMode="auto">
            <a:xfrm rot="5400000">
              <a:off x="2256" y="424"/>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95" name="Rectangle 298"/>
            <p:cNvSpPr>
              <a:spLocks noChangeArrowheads="1"/>
            </p:cNvSpPr>
            <p:nvPr/>
          </p:nvSpPr>
          <p:spPr bwMode="auto">
            <a:xfrm rot="5400000">
              <a:off x="2198" y="424"/>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96" name="Rectangle 299"/>
            <p:cNvSpPr>
              <a:spLocks noChangeArrowheads="1"/>
            </p:cNvSpPr>
            <p:nvPr/>
          </p:nvSpPr>
          <p:spPr bwMode="auto">
            <a:xfrm rot="5400000">
              <a:off x="2197" y="248"/>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97" name="Rectangle 300"/>
            <p:cNvSpPr>
              <a:spLocks noChangeArrowheads="1"/>
            </p:cNvSpPr>
            <p:nvPr/>
          </p:nvSpPr>
          <p:spPr bwMode="auto">
            <a:xfrm rot="5400000">
              <a:off x="2553" y="428"/>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98" name="Rectangle 301"/>
            <p:cNvSpPr>
              <a:spLocks noChangeArrowheads="1"/>
            </p:cNvSpPr>
            <p:nvPr/>
          </p:nvSpPr>
          <p:spPr bwMode="auto">
            <a:xfrm rot="5400000">
              <a:off x="2667" y="187"/>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99" name="Rectangle 302"/>
            <p:cNvSpPr>
              <a:spLocks noChangeArrowheads="1"/>
            </p:cNvSpPr>
            <p:nvPr/>
          </p:nvSpPr>
          <p:spPr bwMode="auto">
            <a:xfrm rot="5400000">
              <a:off x="2667" y="308"/>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00" name="Rectangle 303"/>
            <p:cNvSpPr>
              <a:spLocks noChangeArrowheads="1"/>
            </p:cNvSpPr>
            <p:nvPr/>
          </p:nvSpPr>
          <p:spPr bwMode="auto">
            <a:xfrm rot="5400000">
              <a:off x="2667" y="370"/>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01" name="Rectangle 304"/>
            <p:cNvSpPr>
              <a:spLocks noChangeArrowheads="1"/>
            </p:cNvSpPr>
            <p:nvPr/>
          </p:nvSpPr>
          <p:spPr bwMode="auto">
            <a:xfrm rot="5400000">
              <a:off x="2667" y="425"/>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02" name="Rectangle 305"/>
            <p:cNvSpPr>
              <a:spLocks noChangeArrowheads="1"/>
            </p:cNvSpPr>
            <p:nvPr/>
          </p:nvSpPr>
          <p:spPr bwMode="auto">
            <a:xfrm rot="5400000">
              <a:off x="2610" y="424"/>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03" name="Rectangle 306"/>
            <p:cNvSpPr>
              <a:spLocks noChangeArrowheads="1"/>
            </p:cNvSpPr>
            <p:nvPr/>
          </p:nvSpPr>
          <p:spPr bwMode="auto">
            <a:xfrm rot="5400000">
              <a:off x="2609" y="311"/>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04" name="Rectangle 307"/>
            <p:cNvSpPr>
              <a:spLocks noChangeArrowheads="1"/>
            </p:cNvSpPr>
            <p:nvPr/>
          </p:nvSpPr>
          <p:spPr bwMode="auto">
            <a:xfrm rot="5400000">
              <a:off x="2609" y="249"/>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05" name="Rectangle 308"/>
            <p:cNvSpPr>
              <a:spLocks noChangeArrowheads="1"/>
            </p:cNvSpPr>
            <p:nvPr/>
          </p:nvSpPr>
          <p:spPr bwMode="auto">
            <a:xfrm rot="5400000">
              <a:off x="2610" y="188"/>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06" name="Rectangle 309"/>
            <p:cNvSpPr>
              <a:spLocks noChangeArrowheads="1"/>
            </p:cNvSpPr>
            <p:nvPr/>
          </p:nvSpPr>
          <p:spPr bwMode="auto">
            <a:xfrm rot="5400000">
              <a:off x="2549" y="365"/>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07" name="Rectangle 310"/>
            <p:cNvSpPr>
              <a:spLocks noChangeArrowheads="1"/>
            </p:cNvSpPr>
            <p:nvPr/>
          </p:nvSpPr>
          <p:spPr bwMode="auto">
            <a:xfrm rot="5400000">
              <a:off x="2551" y="311"/>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08" name="Rectangle 311"/>
            <p:cNvSpPr>
              <a:spLocks noChangeArrowheads="1"/>
            </p:cNvSpPr>
            <p:nvPr/>
          </p:nvSpPr>
          <p:spPr bwMode="auto">
            <a:xfrm rot="5400000">
              <a:off x="2553" y="249"/>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09" name="Rectangle 312"/>
            <p:cNvSpPr>
              <a:spLocks noChangeArrowheads="1"/>
            </p:cNvSpPr>
            <p:nvPr/>
          </p:nvSpPr>
          <p:spPr bwMode="auto">
            <a:xfrm rot="5400000">
              <a:off x="2491" y="425"/>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10" name="Rectangle 313"/>
            <p:cNvSpPr>
              <a:spLocks noChangeArrowheads="1"/>
            </p:cNvSpPr>
            <p:nvPr/>
          </p:nvSpPr>
          <p:spPr bwMode="auto">
            <a:xfrm rot="5400000">
              <a:off x="2491" y="368"/>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11" name="Rectangle 314"/>
            <p:cNvSpPr>
              <a:spLocks noChangeArrowheads="1"/>
            </p:cNvSpPr>
            <p:nvPr/>
          </p:nvSpPr>
          <p:spPr bwMode="auto">
            <a:xfrm rot="5400000">
              <a:off x="2491" y="251"/>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12" name="Rectangle 315"/>
            <p:cNvSpPr>
              <a:spLocks noChangeArrowheads="1"/>
            </p:cNvSpPr>
            <p:nvPr/>
          </p:nvSpPr>
          <p:spPr bwMode="auto">
            <a:xfrm rot="5400000">
              <a:off x="2491" y="189"/>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13" name="Rectangle 316"/>
            <p:cNvSpPr>
              <a:spLocks noChangeArrowheads="1"/>
            </p:cNvSpPr>
            <p:nvPr/>
          </p:nvSpPr>
          <p:spPr bwMode="auto">
            <a:xfrm rot="5400000">
              <a:off x="2432" y="425"/>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14" name="Rectangle 317"/>
            <p:cNvSpPr>
              <a:spLocks noChangeArrowheads="1"/>
            </p:cNvSpPr>
            <p:nvPr/>
          </p:nvSpPr>
          <p:spPr bwMode="auto">
            <a:xfrm rot="5400000">
              <a:off x="2432" y="310"/>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15" name="Rectangle 318"/>
            <p:cNvSpPr>
              <a:spLocks noChangeArrowheads="1"/>
            </p:cNvSpPr>
            <p:nvPr/>
          </p:nvSpPr>
          <p:spPr bwMode="auto">
            <a:xfrm rot="5400000">
              <a:off x="2432" y="189"/>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16" name="Rectangle 319"/>
            <p:cNvSpPr>
              <a:spLocks noChangeArrowheads="1"/>
            </p:cNvSpPr>
            <p:nvPr/>
          </p:nvSpPr>
          <p:spPr bwMode="auto">
            <a:xfrm rot="5400000">
              <a:off x="2318" y="311"/>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17" name="Rectangle 320"/>
            <p:cNvSpPr>
              <a:spLocks noChangeArrowheads="1"/>
            </p:cNvSpPr>
            <p:nvPr/>
          </p:nvSpPr>
          <p:spPr bwMode="auto">
            <a:xfrm rot="5400000">
              <a:off x="2318" y="251"/>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18" name="Rectangle 321"/>
            <p:cNvSpPr>
              <a:spLocks noChangeArrowheads="1"/>
            </p:cNvSpPr>
            <p:nvPr/>
          </p:nvSpPr>
          <p:spPr bwMode="auto">
            <a:xfrm rot="5400000">
              <a:off x="2318" y="366"/>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19" name="Rectangle 322"/>
            <p:cNvSpPr>
              <a:spLocks noChangeArrowheads="1"/>
            </p:cNvSpPr>
            <p:nvPr/>
          </p:nvSpPr>
          <p:spPr bwMode="auto">
            <a:xfrm rot="5400000">
              <a:off x="2255" y="248"/>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20" name="Rectangle 323"/>
            <p:cNvSpPr>
              <a:spLocks noChangeArrowheads="1"/>
            </p:cNvSpPr>
            <p:nvPr/>
          </p:nvSpPr>
          <p:spPr bwMode="auto">
            <a:xfrm rot="5400000">
              <a:off x="2254" y="369"/>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21" name="Rectangle 324"/>
            <p:cNvSpPr>
              <a:spLocks noChangeArrowheads="1"/>
            </p:cNvSpPr>
            <p:nvPr/>
          </p:nvSpPr>
          <p:spPr bwMode="auto">
            <a:xfrm rot="5400000">
              <a:off x="2197" y="188"/>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22" name="Rectangle 325"/>
            <p:cNvSpPr>
              <a:spLocks noChangeArrowheads="1"/>
            </p:cNvSpPr>
            <p:nvPr/>
          </p:nvSpPr>
          <p:spPr bwMode="auto">
            <a:xfrm rot="5400000">
              <a:off x="2197" y="369"/>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23" name="Rectangle 326"/>
            <p:cNvSpPr>
              <a:spLocks noChangeArrowheads="1"/>
            </p:cNvSpPr>
            <p:nvPr/>
          </p:nvSpPr>
          <p:spPr bwMode="auto">
            <a:xfrm rot="5400000">
              <a:off x="2081" y="369"/>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24" name="Rectangle 327"/>
            <p:cNvSpPr>
              <a:spLocks noChangeArrowheads="1"/>
            </p:cNvSpPr>
            <p:nvPr/>
          </p:nvSpPr>
          <p:spPr bwMode="auto">
            <a:xfrm rot="5400000">
              <a:off x="2078" y="249"/>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25" name="Rectangle 328"/>
            <p:cNvSpPr>
              <a:spLocks noChangeArrowheads="1"/>
            </p:cNvSpPr>
            <p:nvPr/>
          </p:nvSpPr>
          <p:spPr bwMode="auto">
            <a:xfrm rot="5400000">
              <a:off x="2081" y="189"/>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26" name="Rectangle 329"/>
            <p:cNvSpPr>
              <a:spLocks noChangeArrowheads="1"/>
            </p:cNvSpPr>
            <p:nvPr/>
          </p:nvSpPr>
          <p:spPr bwMode="auto">
            <a:xfrm rot="5400000">
              <a:off x="2020" y="310"/>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27" name="Rectangle 330"/>
            <p:cNvSpPr>
              <a:spLocks noChangeArrowheads="1"/>
            </p:cNvSpPr>
            <p:nvPr/>
          </p:nvSpPr>
          <p:spPr bwMode="auto">
            <a:xfrm rot="5400000">
              <a:off x="2020" y="370"/>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28" name="Rectangle 331"/>
            <p:cNvSpPr>
              <a:spLocks noChangeArrowheads="1"/>
            </p:cNvSpPr>
            <p:nvPr/>
          </p:nvSpPr>
          <p:spPr bwMode="auto">
            <a:xfrm rot="5400000">
              <a:off x="2019" y="248"/>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29" name="Rectangle 332"/>
            <p:cNvSpPr>
              <a:spLocks noChangeArrowheads="1"/>
            </p:cNvSpPr>
            <p:nvPr/>
          </p:nvSpPr>
          <p:spPr bwMode="auto">
            <a:xfrm rot="5400000">
              <a:off x="1961" y="189"/>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30" name="Rectangle 333"/>
            <p:cNvSpPr>
              <a:spLocks noChangeArrowheads="1"/>
            </p:cNvSpPr>
            <p:nvPr/>
          </p:nvSpPr>
          <p:spPr bwMode="auto">
            <a:xfrm rot="5400000">
              <a:off x="1960" y="247"/>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31" name="Rectangle 334"/>
            <p:cNvSpPr>
              <a:spLocks noChangeArrowheads="1"/>
            </p:cNvSpPr>
            <p:nvPr/>
          </p:nvSpPr>
          <p:spPr bwMode="auto">
            <a:xfrm rot="5400000">
              <a:off x="1962" y="424"/>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32" name="Rectangle 335"/>
            <p:cNvSpPr>
              <a:spLocks noChangeArrowheads="1"/>
            </p:cNvSpPr>
            <p:nvPr/>
          </p:nvSpPr>
          <p:spPr bwMode="auto">
            <a:xfrm rot="5400000">
              <a:off x="1904" y="369"/>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33" name="Rectangle 336"/>
            <p:cNvSpPr>
              <a:spLocks noChangeArrowheads="1"/>
            </p:cNvSpPr>
            <p:nvPr/>
          </p:nvSpPr>
          <p:spPr bwMode="auto">
            <a:xfrm rot="5400000">
              <a:off x="1901" y="190"/>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34" name="Rectangle 337"/>
            <p:cNvSpPr>
              <a:spLocks noChangeArrowheads="1"/>
            </p:cNvSpPr>
            <p:nvPr/>
          </p:nvSpPr>
          <p:spPr bwMode="auto">
            <a:xfrm rot="5400000">
              <a:off x="1901" y="426"/>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35" name="Rectangle 338"/>
            <p:cNvSpPr>
              <a:spLocks noChangeArrowheads="1"/>
            </p:cNvSpPr>
            <p:nvPr/>
          </p:nvSpPr>
          <p:spPr bwMode="auto">
            <a:xfrm rot="5400000">
              <a:off x="2079" y="426"/>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36" name="Rectangle 339"/>
            <p:cNvSpPr>
              <a:spLocks noChangeArrowheads="1"/>
            </p:cNvSpPr>
            <p:nvPr/>
          </p:nvSpPr>
          <p:spPr bwMode="auto">
            <a:xfrm rot="5400000">
              <a:off x="2020" y="428"/>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37" name="Rectangle 340"/>
            <p:cNvSpPr>
              <a:spLocks noChangeArrowheads="1"/>
            </p:cNvSpPr>
            <p:nvPr/>
          </p:nvSpPr>
          <p:spPr bwMode="auto">
            <a:xfrm rot="5400000">
              <a:off x="2082" y="311"/>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38" name="Rectangle 341"/>
            <p:cNvSpPr>
              <a:spLocks noChangeArrowheads="1"/>
            </p:cNvSpPr>
            <p:nvPr/>
          </p:nvSpPr>
          <p:spPr bwMode="auto">
            <a:xfrm rot="5400000">
              <a:off x="1961" y="370"/>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39" name="Rectangle 342"/>
            <p:cNvSpPr>
              <a:spLocks noChangeArrowheads="1"/>
            </p:cNvSpPr>
            <p:nvPr/>
          </p:nvSpPr>
          <p:spPr bwMode="auto">
            <a:xfrm rot="5400000">
              <a:off x="1961" y="311"/>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40" name="Rectangle 343"/>
            <p:cNvSpPr>
              <a:spLocks noChangeArrowheads="1"/>
            </p:cNvSpPr>
            <p:nvPr/>
          </p:nvSpPr>
          <p:spPr bwMode="auto">
            <a:xfrm rot="5400000">
              <a:off x="2019" y="187"/>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41" name="Rectangle 344"/>
            <p:cNvSpPr>
              <a:spLocks noChangeArrowheads="1"/>
            </p:cNvSpPr>
            <p:nvPr/>
          </p:nvSpPr>
          <p:spPr bwMode="auto">
            <a:xfrm rot="5400000">
              <a:off x="1901" y="307"/>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42" name="Rectangle 345"/>
            <p:cNvSpPr>
              <a:spLocks noChangeArrowheads="1"/>
            </p:cNvSpPr>
            <p:nvPr/>
          </p:nvSpPr>
          <p:spPr bwMode="auto">
            <a:xfrm rot="5400000">
              <a:off x="1904" y="247"/>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43" name="Rectangle 346"/>
            <p:cNvSpPr>
              <a:spLocks noChangeArrowheads="1"/>
            </p:cNvSpPr>
            <p:nvPr/>
          </p:nvSpPr>
          <p:spPr bwMode="auto">
            <a:xfrm rot="5400000">
              <a:off x="1842" y="308"/>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44" name="Rectangle 347"/>
            <p:cNvSpPr>
              <a:spLocks noChangeArrowheads="1"/>
            </p:cNvSpPr>
            <p:nvPr/>
          </p:nvSpPr>
          <p:spPr bwMode="auto">
            <a:xfrm rot="5400000">
              <a:off x="1841" y="367"/>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45" name="Rectangle 348"/>
            <p:cNvSpPr>
              <a:spLocks noChangeArrowheads="1"/>
            </p:cNvSpPr>
            <p:nvPr/>
          </p:nvSpPr>
          <p:spPr bwMode="auto">
            <a:xfrm rot="5400000">
              <a:off x="1842" y="428"/>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46" name="Rectangle 349"/>
            <p:cNvSpPr>
              <a:spLocks noChangeArrowheads="1"/>
            </p:cNvSpPr>
            <p:nvPr/>
          </p:nvSpPr>
          <p:spPr bwMode="auto">
            <a:xfrm rot="5400000">
              <a:off x="1843" y="187"/>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47" name="Rectangle 350"/>
            <p:cNvSpPr>
              <a:spLocks noChangeArrowheads="1"/>
            </p:cNvSpPr>
            <p:nvPr/>
          </p:nvSpPr>
          <p:spPr bwMode="auto">
            <a:xfrm rot="5400000">
              <a:off x="1783" y="251"/>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48" name="Rectangle 351"/>
            <p:cNvSpPr>
              <a:spLocks noChangeArrowheads="1"/>
            </p:cNvSpPr>
            <p:nvPr/>
          </p:nvSpPr>
          <p:spPr bwMode="auto">
            <a:xfrm rot="5400000">
              <a:off x="1784" y="307"/>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49" name="Rectangle 352"/>
            <p:cNvSpPr>
              <a:spLocks noChangeArrowheads="1"/>
            </p:cNvSpPr>
            <p:nvPr/>
          </p:nvSpPr>
          <p:spPr bwMode="auto">
            <a:xfrm rot="5400000">
              <a:off x="1784" y="366"/>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50" name="Rectangle 353"/>
            <p:cNvSpPr>
              <a:spLocks noChangeArrowheads="1"/>
            </p:cNvSpPr>
            <p:nvPr/>
          </p:nvSpPr>
          <p:spPr bwMode="auto">
            <a:xfrm rot="5400000">
              <a:off x="1783" y="425"/>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51" name="Rectangle 354"/>
            <p:cNvSpPr>
              <a:spLocks noChangeArrowheads="1"/>
            </p:cNvSpPr>
            <p:nvPr/>
          </p:nvSpPr>
          <p:spPr bwMode="auto">
            <a:xfrm rot="5400000">
              <a:off x="1727" y="188"/>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52" name="Rectangle 355"/>
            <p:cNvSpPr>
              <a:spLocks noChangeArrowheads="1"/>
            </p:cNvSpPr>
            <p:nvPr/>
          </p:nvSpPr>
          <p:spPr bwMode="auto">
            <a:xfrm rot="5400000">
              <a:off x="1727" y="307"/>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53" name="Rectangle 356"/>
            <p:cNvSpPr>
              <a:spLocks noChangeArrowheads="1"/>
            </p:cNvSpPr>
            <p:nvPr/>
          </p:nvSpPr>
          <p:spPr bwMode="auto">
            <a:xfrm rot="5400000">
              <a:off x="1727" y="366"/>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54" name="Rectangle 357"/>
            <p:cNvSpPr>
              <a:spLocks noChangeArrowheads="1"/>
            </p:cNvSpPr>
            <p:nvPr/>
          </p:nvSpPr>
          <p:spPr bwMode="auto">
            <a:xfrm rot="5400000">
              <a:off x="1727" y="425"/>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55" name="Rectangle 358"/>
            <p:cNvSpPr>
              <a:spLocks noChangeArrowheads="1"/>
            </p:cNvSpPr>
            <p:nvPr/>
          </p:nvSpPr>
          <p:spPr bwMode="auto">
            <a:xfrm rot="5400000">
              <a:off x="1605" y="188"/>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56" name="Rectangle 359"/>
            <p:cNvSpPr>
              <a:spLocks noChangeArrowheads="1"/>
            </p:cNvSpPr>
            <p:nvPr/>
          </p:nvSpPr>
          <p:spPr bwMode="auto">
            <a:xfrm rot="5400000">
              <a:off x="1605" y="249"/>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57" name="Rectangle 360"/>
            <p:cNvSpPr>
              <a:spLocks noChangeArrowheads="1"/>
            </p:cNvSpPr>
            <p:nvPr/>
          </p:nvSpPr>
          <p:spPr bwMode="auto">
            <a:xfrm rot="5400000">
              <a:off x="1604" y="308"/>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58" name="Rectangle 361"/>
            <p:cNvSpPr>
              <a:spLocks noChangeArrowheads="1"/>
            </p:cNvSpPr>
            <p:nvPr/>
          </p:nvSpPr>
          <p:spPr bwMode="auto">
            <a:xfrm rot="5400000">
              <a:off x="1604" y="366"/>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59" name="Rectangle 362"/>
            <p:cNvSpPr>
              <a:spLocks noChangeArrowheads="1"/>
            </p:cNvSpPr>
            <p:nvPr/>
          </p:nvSpPr>
          <p:spPr bwMode="auto">
            <a:xfrm rot="5400000">
              <a:off x="1842" y="248"/>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60" name="Rectangle 363"/>
            <p:cNvSpPr>
              <a:spLocks noChangeArrowheads="1"/>
            </p:cNvSpPr>
            <p:nvPr/>
          </p:nvSpPr>
          <p:spPr bwMode="auto">
            <a:xfrm rot="5400000">
              <a:off x="1782" y="189"/>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61" name="Rectangle 364"/>
            <p:cNvSpPr>
              <a:spLocks noChangeArrowheads="1"/>
            </p:cNvSpPr>
            <p:nvPr/>
          </p:nvSpPr>
          <p:spPr bwMode="auto">
            <a:xfrm rot="5400000">
              <a:off x="1727" y="249"/>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62" name="Rectangle 365"/>
            <p:cNvSpPr>
              <a:spLocks noChangeArrowheads="1"/>
            </p:cNvSpPr>
            <p:nvPr/>
          </p:nvSpPr>
          <p:spPr bwMode="auto">
            <a:xfrm rot="5400000">
              <a:off x="1605" y="424"/>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63" name="Rectangle 366"/>
            <p:cNvSpPr>
              <a:spLocks noChangeArrowheads="1"/>
            </p:cNvSpPr>
            <p:nvPr/>
          </p:nvSpPr>
          <p:spPr bwMode="auto">
            <a:xfrm rot="5400000">
              <a:off x="1546" y="428"/>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64" name="Rectangle 367"/>
            <p:cNvSpPr>
              <a:spLocks noChangeArrowheads="1"/>
            </p:cNvSpPr>
            <p:nvPr/>
          </p:nvSpPr>
          <p:spPr bwMode="auto">
            <a:xfrm rot="5400000">
              <a:off x="1548" y="307"/>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65" name="Rectangle 368"/>
            <p:cNvSpPr>
              <a:spLocks noChangeArrowheads="1"/>
            </p:cNvSpPr>
            <p:nvPr/>
          </p:nvSpPr>
          <p:spPr bwMode="auto">
            <a:xfrm rot="5400000">
              <a:off x="1547" y="366"/>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66" name="Rectangle 369"/>
            <p:cNvSpPr>
              <a:spLocks noChangeArrowheads="1"/>
            </p:cNvSpPr>
            <p:nvPr/>
          </p:nvSpPr>
          <p:spPr bwMode="auto">
            <a:xfrm rot="5400000">
              <a:off x="1547" y="189"/>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67" name="Rectangle 370"/>
            <p:cNvSpPr>
              <a:spLocks noChangeArrowheads="1"/>
            </p:cNvSpPr>
            <p:nvPr/>
          </p:nvSpPr>
          <p:spPr bwMode="auto">
            <a:xfrm rot="5400000">
              <a:off x="1484" y="247"/>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68" name="Rectangle 371"/>
            <p:cNvSpPr>
              <a:spLocks noChangeArrowheads="1"/>
            </p:cNvSpPr>
            <p:nvPr/>
          </p:nvSpPr>
          <p:spPr bwMode="auto">
            <a:xfrm rot="5400000">
              <a:off x="1484" y="188"/>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69" name="Rectangle 372"/>
            <p:cNvSpPr>
              <a:spLocks noChangeArrowheads="1"/>
            </p:cNvSpPr>
            <p:nvPr/>
          </p:nvSpPr>
          <p:spPr bwMode="auto">
            <a:xfrm rot="5400000">
              <a:off x="1483" y="365"/>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70" name="Rectangle 373"/>
            <p:cNvSpPr>
              <a:spLocks noChangeArrowheads="1"/>
            </p:cNvSpPr>
            <p:nvPr/>
          </p:nvSpPr>
          <p:spPr bwMode="auto">
            <a:xfrm rot="5400000">
              <a:off x="1483" y="428"/>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71" name="Rectangle 374"/>
            <p:cNvSpPr>
              <a:spLocks noChangeArrowheads="1"/>
            </p:cNvSpPr>
            <p:nvPr/>
          </p:nvSpPr>
          <p:spPr bwMode="auto">
            <a:xfrm rot="5400000">
              <a:off x="1547" y="249"/>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72" name="Rectangle 375"/>
            <p:cNvSpPr>
              <a:spLocks noChangeArrowheads="1"/>
            </p:cNvSpPr>
            <p:nvPr/>
          </p:nvSpPr>
          <p:spPr bwMode="auto">
            <a:xfrm rot="5400000">
              <a:off x="1483" y="307"/>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73" name="Rectangle 376"/>
            <p:cNvSpPr>
              <a:spLocks noChangeArrowheads="1"/>
            </p:cNvSpPr>
            <p:nvPr/>
          </p:nvSpPr>
          <p:spPr bwMode="auto">
            <a:xfrm rot="5400000">
              <a:off x="1426" y="187"/>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74" name="Rectangle 377"/>
            <p:cNvSpPr>
              <a:spLocks noChangeArrowheads="1"/>
            </p:cNvSpPr>
            <p:nvPr/>
          </p:nvSpPr>
          <p:spPr bwMode="auto">
            <a:xfrm rot="5400000">
              <a:off x="1428" y="308"/>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75" name="Rectangle 378"/>
            <p:cNvSpPr>
              <a:spLocks noChangeArrowheads="1"/>
            </p:cNvSpPr>
            <p:nvPr/>
          </p:nvSpPr>
          <p:spPr bwMode="auto">
            <a:xfrm rot="5400000">
              <a:off x="1424" y="370"/>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76" name="Rectangle 379"/>
            <p:cNvSpPr>
              <a:spLocks noChangeArrowheads="1"/>
            </p:cNvSpPr>
            <p:nvPr/>
          </p:nvSpPr>
          <p:spPr bwMode="auto">
            <a:xfrm rot="5400000">
              <a:off x="1428" y="424"/>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77" name="Rectangle 380"/>
            <p:cNvSpPr>
              <a:spLocks noChangeArrowheads="1"/>
            </p:cNvSpPr>
            <p:nvPr/>
          </p:nvSpPr>
          <p:spPr bwMode="auto">
            <a:xfrm rot="5400000">
              <a:off x="1368" y="307"/>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78" name="Rectangle 381"/>
            <p:cNvSpPr>
              <a:spLocks noChangeArrowheads="1"/>
            </p:cNvSpPr>
            <p:nvPr/>
          </p:nvSpPr>
          <p:spPr bwMode="auto">
            <a:xfrm rot="5400000">
              <a:off x="1368" y="188"/>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79" name="Rectangle 382"/>
            <p:cNvSpPr>
              <a:spLocks noChangeArrowheads="1"/>
            </p:cNvSpPr>
            <p:nvPr/>
          </p:nvSpPr>
          <p:spPr bwMode="auto">
            <a:xfrm rot="5400000">
              <a:off x="1368" y="428"/>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80" name="Rectangle 383"/>
            <p:cNvSpPr>
              <a:spLocks noChangeArrowheads="1"/>
            </p:cNvSpPr>
            <p:nvPr/>
          </p:nvSpPr>
          <p:spPr bwMode="auto">
            <a:xfrm rot="5400000">
              <a:off x="1368" y="248"/>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81" name="Rectangle 384"/>
            <p:cNvSpPr>
              <a:spLocks noChangeArrowheads="1"/>
            </p:cNvSpPr>
            <p:nvPr/>
          </p:nvSpPr>
          <p:spPr bwMode="auto">
            <a:xfrm rot="5400000">
              <a:off x="1426" y="248"/>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82" name="Rectangle 385"/>
            <p:cNvSpPr>
              <a:spLocks noChangeArrowheads="1"/>
            </p:cNvSpPr>
            <p:nvPr/>
          </p:nvSpPr>
          <p:spPr bwMode="auto">
            <a:xfrm rot="5400000">
              <a:off x="1368" y="365"/>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83" name="Rectangle 386"/>
            <p:cNvSpPr>
              <a:spLocks noChangeArrowheads="1"/>
            </p:cNvSpPr>
            <p:nvPr/>
          </p:nvSpPr>
          <p:spPr bwMode="auto">
            <a:xfrm rot="5400000">
              <a:off x="1191" y="307"/>
              <a:ext cx="291"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84" name="Rectangle 387"/>
            <p:cNvSpPr>
              <a:spLocks noChangeArrowheads="1"/>
            </p:cNvSpPr>
            <p:nvPr/>
          </p:nvSpPr>
          <p:spPr bwMode="auto">
            <a:xfrm rot="5400000">
              <a:off x="2609" y="309"/>
              <a:ext cx="295"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85" name="Rectangle 388"/>
            <p:cNvSpPr>
              <a:spLocks noChangeArrowheads="1"/>
            </p:cNvSpPr>
            <p:nvPr/>
          </p:nvSpPr>
          <p:spPr bwMode="auto">
            <a:xfrm rot="5400000">
              <a:off x="2667" y="309"/>
              <a:ext cx="295"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86" name="Rectangle 389"/>
            <p:cNvSpPr>
              <a:spLocks noChangeArrowheads="1"/>
            </p:cNvSpPr>
            <p:nvPr/>
          </p:nvSpPr>
          <p:spPr bwMode="auto">
            <a:xfrm rot="5400000">
              <a:off x="1132" y="307"/>
              <a:ext cx="291"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87" name="Rectangle 390"/>
            <p:cNvSpPr>
              <a:spLocks noChangeArrowheads="1"/>
            </p:cNvSpPr>
            <p:nvPr/>
          </p:nvSpPr>
          <p:spPr bwMode="auto">
            <a:xfrm rot="5400000">
              <a:off x="1071" y="307"/>
              <a:ext cx="296"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88" name="Line 391"/>
            <p:cNvSpPr>
              <a:spLocks noChangeShapeType="1"/>
            </p:cNvSpPr>
            <p:nvPr/>
          </p:nvSpPr>
          <p:spPr bwMode="auto">
            <a:xfrm rot="5400000">
              <a:off x="4290" y="335"/>
              <a:ext cx="296" cy="0"/>
            </a:xfrm>
            <a:prstGeom prst="line">
              <a:avLst/>
            </a:prstGeom>
            <a:noFill/>
            <a:ln w="9525">
              <a:solidFill>
                <a:schemeClr val="tx1"/>
              </a:solidFill>
              <a:round/>
              <a:headEnd/>
              <a:tailEnd/>
            </a:ln>
            <a:effectLst/>
          </p:spPr>
          <p:txBody>
            <a:bodyPr/>
            <a:lstStyle/>
            <a:p>
              <a:pPr>
                <a:defRPr/>
              </a:pPr>
              <a:endParaRPr lang="en-US" dirty="0"/>
            </a:p>
          </p:txBody>
        </p:sp>
        <p:sp>
          <p:nvSpPr>
            <p:cNvPr id="189" name="Line 392"/>
            <p:cNvSpPr>
              <a:spLocks noChangeShapeType="1"/>
            </p:cNvSpPr>
            <p:nvPr/>
          </p:nvSpPr>
          <p:spPr bwMode="auto">
            <a:xfrm rot="5400000">
              <a:off x="2920" y="-1303"/>
              <a:ext cx="0" cy="3454"/>
            </a:xfrm>
            <a:prstGeom prst="line">
              <a:avLst/>
            </a:prstGeom>
            <a:noFill/>
            <a:ln w="9525">
              <a:solidFill>
                <a:schemeClr val="tx1"/>
              </a:solidFill>
              <a:round/>
              <a:headEnd/>
              <a:tailEnd/>
            </a:ln>
            <a:effectLst/>
          </p:spPr>
          <p:txBody>
            <a:bodyPr/>
            <a:lstStyle/>
            <a:p>
              <a:pPr>
                <a:defRPr/>
              </a:pPr>
              <a:endParaRPr lang="en-US" dirty="0"/>
            </a:p>
          </p:txBody>
        </p:sp>
        <p:sp>
          <p:nvSpPr>
            <p:cNvPr id="190" name="Line 393"/>
            <p:cNvSpPr>
              <a:spLocks noChangeShapeType="1"/>
            </p:cNvSpPr>
            <p:nvPr/>
          </p:nvSpPr>
          <p:spPr bwMode="auto">
            <a:xfrm rot="5400000">
              <a:off x="2947" y="-1391"/>
              <a:ext cx="0" cy="3512"/>
            </a:xfrm>
            <a:prstGeom prst="line">
              <a:avLst/>
            </a:prstGeom>
            <a:noFill/>
            <a:ln w="9525">
              <a:solidFill>
                <a:schemeClr val="tx1"/>
              </a:solidFill>
              <a:round/>
              <a:headEnd/>
              <a:tailEnd/>
            </a:ln>
            <a:effectLst/>
          </p:spPr>
          <p:txBody>
            <a:bodyPr/>
            <a:lstStyle/>
            <a:p>
              <a:pPr>
                <a:defRPr/>
              </a:pPr>
              <a:endParaRPr lang="en-US" dirty="0"/>
            </a:p>
          </p:txBody>
        </p:sp>
        <p:sp>
          <p:nvSpPr>
            <p:cNvPr id="191" name="Line 394"/>
            <p:cNvSpPr>
              <a:spLocks noChangeShapeType="1"/>
            </p:cNvSpPr>
            <p:nvPr/>
          </p:nvSpPr>
          <p:spPr bwMode="auto">
            <a:xfrm rot="5400000">
              <a:off x="3012" y="-1636"/>
              <a:ext cx="0" cy="3643"/>
            </a:xfrm>
            <a:prstGeom prst="line">
              <a:avLst/>
            </a:prstGeom>
            <a:noFill/>
            <a:ln w="9525">
              <a:solidFill>
                <a:schemeClr val="tx1"/>
              </a:solidFill>
              <a:round/>
              <a:headEnd/>
              <a:tailEnd/>
            </a:ln>
            <a:effectLst/>
          </p:spPr>
          <p:txBody>
            <a:bodyPr/>
            <a:lstStyle/>
            <a:p>
              <a:pPr>
                <a:defRPr/>
              </a:pPr>
              <a:endParaRPr lang="en-US" dirty="0"/>
            </a:p>
          </p:txBody>
        </p:sp>
        <p:sp>
          <p:nvSpPr>
            <p:cNvPr id="192" name="Line 395"/>
            <p:cNvSpPr>
              <a:spLocks noChangeShapeType="1"/>
            </p:cNvSpPr>
            <p:nvPr/>
          </p:nvSpPr>
          <p:spPr bwMode="auto">
            <a:xfrm rot="5400000">
              <a:off x="2926" y="-1487"/>
              <a:ext cx="0" cy="3469"/>
            </a:xfrm>
            <a:prstGeom prst="line">
              <a:avLst/>
            </a:prstGeom>
            <a:noFill/>
            <a:ln w="9525">
              <a:solidFill>
                <a:schemeClr val="tx1"/>
              </a:solidFill>
              <a:round/>
              <a:headEnd/>
              <a:tailEnd/>
            </a:ln>
            <a:effectLst/>
          </p:spPr>
          <p:txBody>
            <a:bodyPr/>
            <a:lstStyle/>
            <a:p>
              <a:pPr>
                <a:defRPr/>
              </a:pPr>
              <a:endParaRPr lang="en-US" dirty="0"/>
            </a:p>
          </p:txBody>
        </p:sp>
        <p:sp>
          <p:nvSpPr>
            <p:cNvPr id="193" name="Line 396"/>
            <p:cNvSpPr>
              <a:spLocks noChangeShapeType="1"/>
            </p:cNvSpPr>
            <p:nvPr/>
          </p:nvSpPr>
          <p:spPr bwMode="auto">
            <a:xfrm rot="5400000">
              <a:off x="2968" y="-1474"/>
              <a:ext cx="0" cy="3560"/>
            </a:xfrm>
            <a:prstGeom prst="line">
              <a:avLst/>
            </a:prstGeom>
            <a:noFill/>
            <a:ln w="9525">
              <a:solidFill>
                <a:schemeClr val="tx1"/>
              </a:solidFill>
              <a:round/>
              <a:headEnd/>
              <a:tailEnd/>
            </a:ln>
            <a:effectLst/>
          </p:spPr>
          <p:txBody>
            <a:bodyPr/>
            <a:lstStyle/>
            <a:p>
              <a:pPr>
                <a:defRPr/>
              </a:pPr>
              <a:endParaRPr lang="en-US" dirty="0"/>
            </a:p>
          </p:txBody>
        </p:sp>
        <p:sp>
          <p:nvSpPr>
            <p:cNvPr id="194" name="Line 397"/>
            <p:cNvSpPr>
              <a:spLocks noChangeShapeType="1"/>
            </p:cNvSpPr>
            <p:nvPr/>
          </p:nvSpPr>
          <p:spPr bwMode="auto">
            <a:xfrm rot="5400000">
              <a:off x="2855" y="-1182"/>
              <a:ext cx="0" cy="3330"/>
            </a:xfrm>
            <a:prstGeom prst="line">
              <a:avLst/>
            </a:prstGeom>
            <a:noFill/>
            <a:ln w="9525">
              <a:solidFill>
                <a:schemeClr val="tx1"/>
              </a:solidFill>
              <a:round/>
              <a:headEnd/>
              <a:tailEnd/>
            </a:ln>
            <a:effectLst/>
          </p:spPr>
          <p:txBody>
            <a:bodyPr/>
            <a:lstStyle/>
            <a:p>
              <a:pPr>
                <a:defRPr/>
              </a:pPr>
              <a:endParaRPr lang="en-US" dirty="0"/>
            </a:p>
          </p:txBody>
        </p:sp>
        <p:sp>
          <p:nvSpPr>
            <p:cNvPr id="195" name="Line 398"/>
            <p:cNvSpPr>
              <a:spLocks noChangeShapeType="1"/>
            </p:cNvSpPr>
            <p:nvPr/>
          </p:nvSpPr>
          <p:spPr bwMode="auto">
            <a:xfrm rot="5400000">
              <a:off x="4231" y="335"/>
              <a:ext cx="296" cy="0"/>
            </a:xfrm>
            <a:prstGeom prst="line">
              <a:avLst/>
            </a:prstGeom>
            <a:noFill/>
            <a:ln w="9525">
              <a:solidFill>
                <a:schemeClr val="tx1"/>
              </a:solidFill>
              <a:round/>
              <a:headEnd/>
              <a:tailEnd/>
            </a:ln>
            <a:effectLst/>
          </p:spPr>
          <p:txBody>
            <a:bodyPr/>
            <a:lstStyle/>
            <a:p>
              <a:pPr>
                <a:defRPr/>
              </a:pPr>
              <a:endParaRPr lang="en-US" dirty="0"/>
            </a:p>
          </p:txBody>
        </p:sp>
        <p:sp>
          <p:nvSpPr>
            <p:cNvPr id="196" name="Line 399"/>
            <p:cNvSpPr>
              <a:spLocks noChangeShapeType="1"/>
            </p:cNvSpPr>
            <p:nvPr/>
          </p:nvSpPr>
          <p:spPr bwMode="auto">
            <a:xfrm rot="5400000">
              <a:off x="4172" y="335"/>
              <a:ext cx="296" cy="0"/>
            </a:xfrm>
            <a:prstGeom prst="line">
              <a:avLst/>
            </a:prstGeom>
            <a:noFill/>
            <a:ln w="9525">
              <a:solidFill>
                <a:schemeClr val="tx1"/>
              </a:solidFill>
              <a:round/>
              <a:headEnd/>
              <a:tailEnd/>
            </a:ln>
            <a:effectLst/>
          </p:spPr>
          <p:txBody>
            <a:bodyPr/>
            <a:lstStyle/>
            <a:p>
              <a:pPr>
                <a:defRPr/>
              </a:pPr>
              <a:endParaRPr lang="en-US" dirty="0"/>
            </a:p>
          </p:txBody>
        </p:sp>
        <p:sp>
          <p:nvSpPr>
            <p:cNvPr id="197" name="Line 400"/>
            <p:cNvSpPr>
              <a:spLocks noChangeShapeType="1"/>
            </p:cNvSpPr>
            <p:nvPr/>
          </p:nvSpPr>
          <p:spPr bwMode="auto">
            <a:xfrm rot="5400000">
              <a:off x="4113" y="335"/>
              <a:ext cx="296" cy="0"/>
            </a:xfrm>
            <a:prstGeom prst="line">
              <a:avLst/>
            </a:prstGeom>
            <a:noFill/>
            <a:ln w="9525">
              <a:solidFill>
                <a:schemeClr val="tx1"/>
              </a:solidFill>
              <a:round/>
              <a:headEnd/>
              <a:tailEnd/>
            </a:ln>
            <a:effectLst/>
          </p:spPr>
          <p:txBody>
            <a:bodyPr/>
            <a:lstStyle/>
            <a:p>
              <a:pPr>
                <a:defRPr/>
              </a:pPr>
              <a:endParaRPr lang="en-US" dirty="0"/>
            </a:p>
          </p:txBody>
        </p:sp>
        <p:sp>
          <p:nvSpPr>
            <p:cNvPr id="198" name="Line 401"/>
            <p:cNvSpPr>
              <a:spLocks noChangeShapeType="1"/>
            </p:cNvSpPr>
            <p:nvPr/>
          </p:nvSpPr>
          <p:spPr bwMode="auto">
            <a:xfrm rot="5400000">
              <a:off x="4054" y="335"/>
              <a:ext cx="296" cy="0"/>
            </a:xfrm>
            <a:prstGeom prst="line">
              <a:avLst/>
            </a:prstGeom>
            <a:noFill/>
            <a:ln w="9525">
              <a:solidFill>
                <a:schemeClr val="tx1"/>
              </a:solidFill>
              <a:round/>
              <a:headEnd/>
              <a:tailEnd/>
            </a:ln>
            <a:effectLst/>
          </p:spPr>
          <p:txBody>
            <a:bodyPr/>
            <a:lstStyle/>
            <a:p>
              <a:pPr>
                <a:defRPr/>
              </a:pPr>
              <a:endParaRPr lang="en-US" dirty="0"/>
            </a:p>
          </p:txBody>
        </p:sp>
        <p:sp>
          <p:nvSpPr>
            <p:cNvPr id="199" name="Line 402"/>
            <p:cNvSpPr>
              <a:spLocks noChangeShapeType="1"/>
            </p:cNvSpPr>
            <p:nvPr/>
          </p:nvSpPr>
          <p:spPr bwMode="auto">
            <a:xfrm rot="5400000">
              <a:off x="3995" y="335"/>
              <a:ext cx="296" cy="0"/>
            </a:xfrm>
            <a:prstGeom prst="line">
              <a:avLst/>
            </a:prstGeom>
            <a:noFill/>
            <a:ln w="9525">
              <a:solidFill>
                <a:schemeClr val="tx1"/>
              </a:solidFill>
              <a:round/>
              <a:headEnd/>
              <a:tailEnd/>
            </a:ln>
            <a:effectLst/>
          </p:spPr>
          <p:txBody>
            <a:bodyPr/>
            <a:lstStyle/>
            <a:p>
              <a:pPr>
                <a:defRPr/>
              </a:pPr>
              <a:endParaRPr lang="en-US" dirty="0"/>
            </a:p>
          </p:txBody>
        </p:sp>
        <p:sp>
          <p:nvSpPr>
            <p:cNvPr id="200" name="Line 403"/>
            <p:cNvSpPr>
              <a:spLocks noChangeShapeType="1"/>
            </p:cNvSpPr>
            <p:nvPr/>
          </p:nvSpPr>
          <p:spPr bwMode="auto">
            <a:xfrm rot="5400000">
              <a:off x="3878" y="335"/>
              <a:ext cx="296" cy="0"/>
            </a:xfrm>
            <a:prstGeom prst="line">
              <a:avLst/>
            </a:prstGeom>
            <a:noFill/>
            <a:ln w="9525">
              <a:solidFill>
                <a:schemeClr val="tx1"/>
              </a:solidFill>
              <a:round/>
              <a:headEnd/>
              <a:tailEnd/>
            </a:ln>
            <a:effectLst/>
          </p:spPr>
          <p:txBody>
            <a:bodyPr/>
            <a:lstStyle/>
            <a:p>
              <a:pPr>
                <a:defRPr/>
              </a:pPr>
              <a:endParaRPr lang="en-US" dirty="0"/>
            </a:p>
          </p:txBody>
        </p:sp>
        <p:sp>
          <p:nvSpPr>
            <p:cNvPr id="201" name="Line 404"/>
            <p:cNvSpPr>
              <a:spLocks noChangeShapeType="1"/>
            </p:cNvSpPr>
            <p:nvPr/>
          </p:nvSpPr>
          <p:spPr bwMode="auto">
            <a:xfrm rot="5400000">
              <a:off x="3819" y="334"/>
              <a:ext cx="296" cy="0"/>
            </a:xfrm>
            <a:prstGeom prst="line">
              <a:avLst/>
            </a:prstGeom>
            <a:noFill/>
            <a:ln w="9525">
              <a:solidFill>
                <a:schemeClr val="tx1"/>
              </a:solidFill>
              <a:round/>
              <a:headEnd/>
              <a:tailEnd/>
            </a:ln>
            <a:effectLst/>
          </p:spPr>
          <p:txBody>
            <a:bodyPr/>
            <a:lstStyle/>
            <a:p>
              <a:pPr>
                <a:defRPr/>
              </a:pPr>
              <a:endParaRPr lang="en-US" dirty="0"/>
            </a:p>
          </p:txBody>
        </p:sp>
        <p:sp>
          <p:nvSpPr>
            <p:cNvPr id="202" name="Line 405"/>
            <p:cNvSpPr>
              <a:spLocks noChangeShapeType="1"/>
            </p:cNvSpPr>
            <p:nvPr/>
          </p:nvSpPr>
          <p:spPr bwMode="auto">
            <a:xfrm rot="5400000">
              <a:off x="3760" y="334"/>
              <a:ext cx="296" cy="0"/>
            </a:xfrm>
            <a:prstGeom prst="line">
              <a:avLst/>
            </a:prstGeom>
            <a:noFill/>
            <a:ln w="9525">
              <a:solidFill>
                <a:schemeClr val="tx1"/>
              </a:solidFill>
              <a:round/>
              <a:headEnd/>
              <a:tailEnd/>
            </a:ln>
            <a:effectLst/>
          </p:spPr>
          <p:txBody>
            <a:bodyPr/>
            <a:lstStyle/>
            <a:p>
              <a:pPr>
                <a:defRPr/>
              </a:pPr>
              <a:endParaRPr lang="en-US" dirty="0"/>
            </a:p>
          </p:txBody>
        </p:sp>
        <p:sp>
          <p:nvSpPr>
            <p:cNvPr id="203" name="Line 406"/>
            <p:cNvSpPr>
              <a:spLocks noChangeShapeType="1"/>
            </p:cNvSpPr>
            <p:nvPr/>
          </p:nvSpPr>
          <p:spPr bwMode="auto">
            <a:xfrm rot="5400000">
              <a:off x="3701" y="334"/>
              <a:ext cx="296" cy="0"/>
            </a:xfrm>
            <a:prstGeom prst="line">
              <a:avLst/>
            </a:prstGeom>
            <a:noFill/>
            <a:ln w="9525">
              <a:solidFill>
                <a:schemeClr val="tx1"/>
              </a:solidFill>
              <a:round/>
              <a:headEnd/>
              <a:tailEnd/>
            </a:ln>
            <a:effectLst/>
          </p:spPr>
          <p:txBody>
            <a:bodyPr/>
            <a:lstStyle/>
            <a:p>
              <a:pPr>
                <a:defRPr/>
              </a:pPr>
              <a:endParaRPr lang="en-US" dirty="0"/>
            </a:p>
          </p:txBody>
        </p:sp>
        <p:sp>
          <p:nvSpPr>
            <p:cNvPr id="204" name="Line 407"/>
            <p:cNvSpPr>
              <a:spLocks noChangeShapeType="1"/>
            </p:cNvSpPr>
            <p:nvPr/>
          </p:nvSpPr>
          <p:spPr bwMode="auto">
            <a:xfrm rot="5400000">
              <a:off x="3642" y="334"/>
              <a:ext cx="296" cy="0"/>
            </a:xfrm>
            <a:prstGeom prst="line">
              <a:avLst/>
            </a:prstGeom>
            <a:noFill/>
            <a:ln w="9525">
              <a:solidFill>
                <a:schemeClr val="tx1"/>
              </a:solidFill>
              <a:round/>
              <a:headEnd/>
              <a:tailEnd/>
            </a:ln>
            <a:effectLst/>
          </p:spPr>
          <p:txBody>
            <a:bodyPr/>
            <a:lstStyle/>
            <a:p>
              <a:pPr>
                <a:defRPr/>
              </a:pPr>
              <a:endParaRPr lang="en-US" dirty="0"/>
            </a:p>
          </p:txBody>
        </p:sp>
        <p:sp>
          <p:nvSpPr>
            <p:cNvPr id="205" name="Line 408"/>
            <p:cNvSpPr>
              <a:spLocks noChangeShapeType="1"/>
            </p:cNvSpPr>
            <p:nvPr/>
          </p:nvSpPr>
          <p:spPr bwMode="auto">
            <a:xfrm rot="5400000">
              <a:off x="3583" y="334"/>
              <a:ext cx="296" cy="0"/>
            </a:xfrm>
            <a:prstGeom prst="line">
              <a:avLst/>
            </a:prstGeom>
            <a:noFill/>
            <a:ln w="9525">
              <a:solidFill>
                <a:schemeClr val="tx1"/>
              </a:solidFill>
              <a:round/>
              <a:headEnd/>
              <a:tailEnd/>
            </a:ln>
            <a:effectLst/>
          </p:spPr>
          <p:txBody>
            <a:bodyPr/>
            <a:lstStyle/>
            <a:p>
              <a:pPr>
                <a:defRPr/>
              </a:pPr>
              <a:endParaRPr lang="en-US" dirty="0"/>
            </a:p>
          </p:txBody>
        </p:sp>
        <p:sp>
          <p:nvSpPr>
            <p:cNvPr id="206" name="Line 409"/>
            <p:cNvSpPr>
              <a:spLocks noChangeShapeType="1"/>
            </p:cNvSpPr>
            <p:nvPr/>
          </p:nvSpPr>
          <p:spPr bwMode="auto">
            <a:xfrm rot="5400000">
              <a:off x="3524" y="334"/>
              <a:ext cx="296" cy="0"/>
            </a:xfrm>
            <a:prstGeom prst="line">
              <a:avLst/>
            </a:prstGeom>
            <a:noFill/>
            <a:ln w="9525">
              <a:solidFill>
                <a:schemeClr val="tx1"/>
              </a:solidFill>
              <a:round/>
              <a:headEnd/>
              <a:tailEnd/>
            </a:ln>
            <a:effectLst/>
          </p:spPr>
          <p:txBody>
            <a:bodyPr/>
            <a:lstStyle/>
            <a:p>
              <a:pPr>
                <a:defRPr/>
              </a:pPr>
              <a:endParaRPr lang="en-US" dirty="0"/>
            </a:p>
          </p:txBody>
        </p:sp>
        <p:sp>
          <p:nvSpPr>
            <p:cNvPr id="207" name="Line 410"/>
            <p:cNvSpPr>
              <a:spLocks noChangeShapeType="1"/>
            </p:cNvSpPr>
            <p:nvPr/>
          </p:nvSpPr>
          <p:spPr bwMode="auto">
            <a:xfrm rot="5400000">
              <a:off x="3465" y="334"/>
              <a:ext cx="296" cy="0"/>
            </a:xfrm>
            <a:prstGeom prst="line">
              <a:avLst/>
            </a:prstGeom>
            <a:noFill/>
            <a:ln w="9525">
              <a:solidFill>
                <a:schemeClr val="tx1"/>
              </a:solidFill>
              <a:round/>
              <a:headEnd/>
              <a:tailEnd/>
            </a:ln>
            <a:effectLst/>
          </p:spPr>
          <p:txBody>
            <a:bodyPr/>
            <a:lstStyle/>
            <a:p>
              <a:pPr>
                <a:defRPr/>
              </a:pPr>
              <a:endParaRPr lang="en-US" dirty="0"/>
            </a:p>
          </p:txBody>
        </p:sp>
        <p:sp>
          <p:nvSpPr>
            <p:cNvPr id="208" name="Line 411"/>
            <p:cNvSpPr>
              <a:spLocks noChangeShapeType="1"/>
            </p:cNvSpPr>
            <p:nvPr/>
          </p:nvSpPr>
          <p:spPr bwMode="auto">
            <a:xfrm rot="5400000">
              <a:off x="3346" y="336"/>
              <a:ext cx="296" cy="0"/>
            </a:xfrm>
            <a:prstGeom prst="line">
              <a:avLst/>
            </a:prstGeom>
            <a:noFill/>
            <a:ln w="9525">
              <a:solidFill>
                <a:schemeClr val="tx1"/>
              </a:solidFill>
              <a:round/>
              <a:headEnd/>
              <a:tailEnd/>
            </a:ln>
            <a:effectLst/>
          </p:spPr>
          <p:txBody>
            <a:bodyPr/>
            <a:lstStyle/>
            <a:p>
              <a:pPr>
                <a:defRPr/>
              </a:pPr>
              <a:endParaRPr lang="en-US" dirty="0"/>
            </a:p>
          </p:txBody>
        </p:sp>
        <p:sp>
          <p:nvSpPr>
            <p:cNvPr id="209" name="Line 412"/>
            <p:cNvSpPr>
              <a:spLocks noChangeShapeType="1"/>
            </p:cNvSpPr>
            <p:nvPr/>
          </p:nvSpPr>
          <p:spPr bwMode="auto">
            <a:xfrm rot="5400000">
              <a:off x="3288" y="335"/>
              <a:ext cx="296" cy="0"/>
            </a:xfrm>
            <a:prstGeom prst="line">
              <a:avLst/>
            </a:prstGeom>
            <a:noFill/>
            <a:ln w="9525">
              <a:solidFill>
                <a:schemeClr val="tx1"/>
              </a:solidFill>
              <a:round/>
              <a:headEnd/>
              <a:tailEnd/>
            </a:ln>
            <a:effectLst/>
          </p:spPr>
          <p:txBody>
            <a:bodyPr/>
            <a:lstStyle/>
            <a:p>
              <a:pPr>
                <a:defRPr/>
              </a:pPr>
              <a:endParaRPr lang="en-US" dirty="0"/>
            </a:p>
          </p:txBody>
        </p:sp>
        <p:sp>
          <p:nvSpPr>
            <p:cNvPr id="210" name="Line 413"/>
            <p:cNvSpPr>
              <a:spLocks noChangeShapeType="1"/>
            </p:cNvSpPr>
            <p:nvPr/>
          </p:nvSpPr>
          <p:spPr bwMode="auto">
            <a:xfrm rot="5400000">
              <a:off x="3229" y="335"/>
              <a:ext cx="296" cy="0"/>
            </a:xfrm>
            <a:prstGeom prst="line">
              <a:avLst/>
            </a:prstGeom>
            <a:noFill/>
            <a:ln w="9525">
              <a:solidFill>
                <a:schemeClr val="tx1"/>
              </a:solidFill>
              <a:round/>
              <a:headEnd/>
              <a:tailEnd/>
            </a:ln>
            <a:effectLst/>
          </p:spPr>
          <p:txBody>
            <a:bodyPr/>
            <a:lstStyle/>
            <a:p>
              <a:pPr>
                <a:defRPr/>
              </a:pPr>
              <a:endParaRPr lang="en-US" dirty="0"/>
            </a:p>
          </p:txBody>
        </p:sp>
        <p:sp>
          <p:nvSpPr>
            <p:cNvPr id="211" name="Line 414"/>
            <p:cNvSpPr>
              <a:spLocks noChangeShapeType="1"/>
            </p:cNvSpPr>
            <p:nvPr/>
          </p:nvSpPr>
          <p:spPr bwMode="auto">
            <a:xfrm rot="5400000">
              <a:off x="3170" y="335"/>
              <a:ext cx="296" cy="0"/>
            </a:xfrm>
            <a:prstGeom prst="line">
              <a:avLst/>
            </a:prstGeom>
            <a:noFill/>
            <a:ln w="9525">
              <a:solidFill>
                <a:schemeClr val="tx1"/>
              </a:solidFill>
              <a:round/>
              <a:headEnd/>
              <a:tailEnd/>
            </a:ln>
            <a:effectLst/>
          </p:spPr>
          <p:txBody>
            <a:bodyPr/>
            <a:lstStyle/>
            <a:p>
              <a:pPr>
                <a:defRPr/>
              </a:pPr>
              <a:endParaRPr lang="en-US" dirty="0"/>
            </a:p>
          </p:txBody>
        </p:sp>
        <p:sp>
          <p:nvSpPr>
            <p:cNvPr id="212" name="Line 415"/>
            <p:cNvSpPr>
              <a:spLocks noChangeShapeType="1"/>
            </p:cNvSpPr>
            <p:nvPr/>
          </p:nvSpPr>
          <p:spPr bwMode="auto">
            <a:xfrm rot="5400000">
              <a:off x="3111" y="335"/>
              <a:ext cx="296" cy="0"/>
            </a:xfrm>
            <a:prstGeom prst="line">
              <a:avLst/>
            </a:prstGeom>
            <a:noFill/>
            <a:ln w="9525">
              <a:solidFill>
                <a:schemeClr val="tx1"/>
              </a:solidFill>
              <a:round/>
              <a:headEnd/>
              <a:tailEnd/>
            </a:ln>
            <a:effectLst/>
          </p:spPr>
          <p:txBody>
            <a:bodyPr/>
            <a:lstStyle/>
            <a:p>
              <a:pPr>
                <a:defRPr/>
              </a:pPr>
              <a:endParaRPr lang="en-US" dirty="0"/>
            </a:p>
          </p:txBody>
        </p:sp>
        <p:sp>
          <p:nvSpPr>
            <p:cNvPr id="213" name="Line 416"/>
            <p:cNvSpPr>
              <a:spLocks noChangeShapeType="1"/>
            </p:cNvSpPr>
            <p:nvPr/>
          </p:nvSpPr>
          <p:spPr bwMode="auto">
            <a:xfrm rot="5400000">
              <a:off x="3052" y="335"/>
              <a:ext cx="296" cy="0"/>
            </a:xfrm>
            <a:prstGeom prst="line">
              <a:avLst/>
            </a:prstGeom>
            <a:noFill/>
            <a:ln w="9525">
              <a:solidFill>
                <a:schemeClr val="tx1"/>
              </a:solidFill>
              <a:round/>
              <a:headEnd/>
              <a:tailEnd/>
            </a:ln>
            <a:effectLst/>
          </p:spPr>
          <p:txBody>
            <a:bodyPr/>
            <a:lstStyle/>
            <a:p>
              <a:pPr>
                <a:defRPr/>
              </a:pPr>
              <a:endParaRPr lang="en-US" dirty="0"/>
            </a:p>
          </p:txBody>
        </p:sp>
        <p:sp>
          <p:nvSpPr>
            <p:cNvPr id="214" name="Line 417"/>
            <p:cNvSpPr>
              <a:spLocks noChangeShapeType="1"/>
            </p:cNvSpPr>
            <p:nvPr/>
          </p:nvSpPr>
          <p:spPr bwMode="auto">
            <a:xfrm rot="5400000">
              <a:off x="2993" y="335"/>
              <a:ext cx="296" cy="0"/>
            </a:xfrm>
            <a:prstGeom prst="line">
              <a:avLst/>
            </a:prstGeom>
            <a:noFill/>
            <a:ln w="9525">
              <a:solidFill>
                <a:schemeClr val="tx1"/>
              </a:solidFill>
              <a:round/>
              <a:headEnd/>
              <a:tailEnd/>
            </a:ln>
            <a:effectLst/>
          </p:spPr>
          <p:txBody>
            <a:bodyPr/>
            <a:lstStyle/>
            <a:p>
              <a:pPr>
                <a:defRPr/>
              </a:pPr>
              <a:endParaRPr lang="en-US" dirty="0"/>
            </a:p>
          </p:txBody>
        </p:sp>
        <p:sp>
          <p:nvSpPr>
            <p:cNvPr id="215" name="Line 418"/>
            <p:cNvSpPr>
              <a:spLocks noChangeShapeType="1"/>
            </p:cNvSpPr>
            <p:nvPr/>
          </p:nvSpPr>
          <p:spPr bwMode="auto">
            <a:xfrm rot="5400000">
              <a:off x="2934" y="335"/>
              <a:ext cx="296" cy="0"/>
            </a:xfrm>
            <a:prstGeom prst="line">
              <a:avLst/>
            </a:prstGeom>
            <a:noFill/>
            <a:ln w="9525">
              <a:solidFill>
                <a:schemeClr val="tx1"/>
              </a:solidFill>
              <a:round/>
              <a:headEnd/>
              <a:tailEnd/>
            </a:ln>
            <a:effectLst/>
          </p:spPr>
          <p:txBody>
            <a:bodyPr/>
            <a:lstStyle/>
            <a:p>
              <a:pPr>
                <a:defRPr/>
              </a:pPr>
              <a:endParaRPr lang="en-US" dirty="0"/>
            </a:p>
          </p:txBody>
        </p:sp>
        <p:sp>
          <p:nvSpPr>
            <p:cNvPr id="216" name="Line 419"/>
            <p:cNvSpPr>
              <a:spLocks noChangeShapeType="1"/>
            </p:cNvSpPr>
            <p:nvPr/>
          </p:nvSpPr>
          <p:spPr bwMode="auto">
            <a:xfrm rot="5400000">
              <a:off x="2815" y="335"/>
              <a:ext cx="296" cy="0"/>
            </a:xfrm>
            <a:prstGeom prst="line">
              <a:avLst/>
            </a:prstGeom>
            <a:noFill/>
            <a:ln w="9525">
              <a:solidFill>
                <a:schemeClr val="tx1"/>
              </a:solidFill>
              <a:round/>
              <a:headEnd/>
              <a:tailEnd/>
            </a:ln>
            <a:effectLst/>
          </p:spPr>
          <p:txBody>
            <a:bodyPr/>
            <a:lstStyle/>
            <a:p>
              <a:pPr>
                <a:defRPr/>
              </a:pPr>
              <a:endParaRPr lang="en-US" dirty="0"/>
            </a:p>
          </p:txBody>
        </p:sp>
        <p:sp>
          <p:nvSpPr>
            <p:cNvPr id="217" name="Line 420"/>
            <p:cNvSpPr>
              <a:spLocks noChangeShapeType="1"/>
            </p:cNvSpPr>
            <p:nvPr/>
          </p:nvSpPr>
          <p:spPr bwMode="auto">
            <a:xfrm rot="5400000">
              <a:off x="2756" y="335"/>
              <a:ext cx="296" cy="0"/>
            </a:xfrm>
            <a:prstGeom prst="line">
              <a:avLst/>
            </a:prstGeom>
            <a:noFill/>
            <a:ln w="9525">
              <a:solidFill>
                <a:schemeClr val="tx1"/>
              </a:solidFill>
              <a:round/>
              <a:headEnd/>
              <a:tailEnd/>
            </a:ln>
            <a:effectLst/>
          </p:spPr>
          <p:txBody>
            <a:bodyPr/>
            <a:lstStyle/>
            <a:p>
              <a:pPr>
                <a:defRPr/>
              </a:pPr>
              <a:endParaRPr lang="en-US" dirty="0"/>
            </a:p>
          </p:txBody>
        </p:sp>
        <p:sp>
          <p:nvSpPr>
            <p:cNvPr id="218" name="Line 421"/>
            <p:cNvSpPr>
              <a:spLocks noChangeShapeType="1"/>
            </p:cNvSpPr>
            <p:nvPr/>
          </p:nvSpPr>
          <p:spPr bwMode="auto">
            <a:xfrm rot="5400000">
              <a:off x="2637" y="335"/>
              <a:ext cx="296" cy="0"/>
            </a:xfrm>
            <a:prstGeom prst="line">
              <a:avLst/>
            </a:prstGeom>
            <a:noFill/>
            <a:ln w="9525">
              <a:solidFill>
                <a:schemeClr val="tx1"/>
              </a:solidFill>
              <a:round/>
              <a:headEnd/>
              <a:tailEnd/>
            </a:ln>
            <a:effectLst/>
          </p:spPr>
          <p:txBody>
            <a:bodyPr/>
            <a:lstStyle/>
            <a:p>
              <a:pPr>
                <a:defRPr/>
              </a:pPr>
              <a:endParaRPr lang="en-US" dirty="0"/>
            </a:p>
          </p:txBody>
        </p:sp>
        <p:sp>
          <p:nvSpPr>
            <p:cNvPr id="219" name="Line 422"/>
            <p:cNvSpPr>
              <a:spLocks noChangeShapeType="1"/>
            </p:cNvSpPr>
            <p:nvPr/>
          </p:nvSpPr>
          <p:spPr bwMode="auto">
            <a:xfrm rot="5400000">
              <a:off x="2578" y="335"/>
              <a:ext cx="296" cy="0"/>
            </a:xfrm>
            <a:prstGeom prst="line">
              <a:avLst/>
            </a:prstGeom>
            <a:noFill/>
            <a:ln w="9525">
              <a:solidFill>
                <a:schemeClr val="tx1"/>
              </a:solidFill>
              <a:round/>
              <a:headEnd/>
              <a:tailEnd/>
            </a:ln>
            <a:effectLst/>
          </p:spPr>
          <p:txBody>
            <a:bodyPr/>
            <a:lstStyle/>
            <a:p>
              <a:pPr>
                <a:defRPr/>
              </a:pPr>
              <a:endParaRPr lang="en-US" dirty="0"/>
            </a:p>
          </p:txBody>
        </p:sp>
        <p:sp>
          <p:nvSpPr>
            <p:cNvPr id="220" name="Line 423"/>
            <p:cNvSpPr>
              <a:spLocks noChangeShapeType="1"/>
            </p:cNvSpPr>
            <p:nvPr/>
          </p:nvSpPr>
          <p:spPr bwMode="auto">
            <a:xfrm rot="5400000">
              <a:off x="2519" y="335"/>
              <a:ext cx="296" cy="0"/>
            </a:xfrm>
            <a:prstGeom prst="line">
              <a:avLst/>
            </a:prstGeom>
            <a:noFill/>
            <a:ln w="9525">
              <a:solidFill>
                <a:schemeClr val="tx1"/>
              </a:solidFill>
              <a:round/>
              <a:headEnd/>
              <a:tailEnd/>
            </a:ln>
            <a:effectLst/>
          </p:spPr>
          <p:txBody>
            <a:bodyPr/>
            <a:lstStyle/>
            <a:p>
              <a:pPr>
                <a:defRPr/>
              </a:pPr>
              <a:endParaRPr lang="en-US" dirty="0"/>
            </a:p>
          </p:txBody>
        </p:sp>
        <p:sp>
          <p:nvSpPr>
            <p:cNvPr id="221" name="Line 424"/>
            <p:cNvSpPr>
              <a:spLocks noChangeShapeType="1"/>
            </p:cNvSpPr>
            <p:nvPr/>
          </p:nvSpPr>
          <p:spPr bwMode="auto">
            <a:xfrm rot="5400000">
              <a:off x="2460" y="335"/>
              <a:ext cx="296" cy="0"/>
            </a:xfrm>
            <a:prstGeom prst="line">
              <a:avLst/>
            </a:prstGeom>
            <a:noFill/>
            <a:ln w="9525">
              <a:solidFill>
                <a:schemeClr val="tx1"/>
              </a:solidFill>
              <a:round/>
              <a:headEnd/>
              <a:tailEnd/>
            </a:ln>
            <a:effectLst/>
          </p:spPr>
          <p:txBody>
            <a:bodyPr/>
            <a:lstStyle/>
            <a:p>
              <a:pPr>
                <a:defRPr/>
              </a:pPr>
              <a:endParaRPr lang="en-US" dirty="0"/>
            </a:p>
          </p:txBody>
        </p:sp>
        <p:sp>
          <p:nvSpPr>
            <p:cNvPr id="222" name="Line 425"/>
            <p:cNvSpPr>
              <a:spLocks noChangeShapeType="1"/>
            </p:cNvSpPr>
            <p:nvPr/>
          </p:nvSpPr>
          <p:spPr bwMode="auto">
            <a:xfrm rot="5400000">
              <a:off x="2401" y="335"/>
              <a:ext cx="296" cy="0"/>
            </a:xfrm>
            <a:prstGeom prst="line">
              <a:avLst/>
            </a:prstGeom>
            <a:noFill/>
            <a:ln w="9525">
              <a:solidFill>
                <a:schemeClr val="tx1"/>
              </a:solidFill>
              <a:round/>
              <a:headEnd/>
              <a:tailEnd/>
            </a:ln>
            <a:effectLst/>
          </p:spPr>
          <p:txBody>
            <a:bodyPr/>
            <a:lstStyle/>
            <a:p>
              <a:pPr>
                <a:defRPr/>
              </a:pPr>
              <a:endParaRPr lang="en-US" dirty="0"/>
            </a:p>
          </p:txBody>
        </p:sp>
        <p:sp>
          <p:nvSpPr>
            <p:cNvPr id="223" name="Line 426"/>
            <p:cNvSpPr>
              <a:spLocks noChangeShapeType="1"/>
            </p:cNvSpPr>
            <p:nvPr/>
          </p:nvSpPr>
          <p:spPr bwMode="auto">
            <a:xfrm rot="5400000">
              <a:off x="2342" y="335"/>
              <a:ext cx="296" cy="0"/>
            </a:xfrm>
            <a:prstGeom prst="line">
              <a:avLst/>
            </a:prstGeom>
            <a:noFill/>
            <a:ln w="9525">
              <a:solidFill>
                <a:schemeClr val="tx1"/>
              </a:solidFill>
              <a:round/>
              <a:headEnd/>
              <a:tailEnd/>
            </a:ln>
            <a:effectLst/>
          </p:spPr>
          <p:txBody>
            <a:bodyPr/>
            <a:lstStyle/>
            <a:p>
              <a:pPr>
                <a:defRPr/>
              </a:pPr>
              <a:endParaRPr lang="en-US" dirty="0"/>
            </a:p>
          </p:txBody>
        </p:sp>
        <p:sp>
          <p:nvSpPr>
            <p:cNvPr id="224" name="Line 427"/>
            <p:cNvSpPr>
              <a:spLocks noChangeShapeType="1"/>
            </p:cNvSpPr>
            <p:nvPr/>
          </p:nvSpPr>
          <p:spPr bwMode="auto">
            <a:xfrm rot="5400000">
              <a:off x="2283" y="335"/>
              <a:ext cx="296" cy="0"/>
            </a:xfrm>
            <a:prstGeom prst="line">
              <a:avLst/>
            </a:prstGeom>
            <a:noFill/>
            <a:ln w="9525">
              <a:solidFill>
                <a:schemeClr val="tx1"/>
              </a:solidFill>
              <a:round/>
              <a:headEnd/>
              <a:tailEnd/>
            </a:ln>
            <a:effectLst/>
          </p:spPr>
          <p:txBody>
            <a:bodyPr/>
            <a:lstStyle/>
            <a:p>
              <a:pPr>
                <a:defRPr/>
              </a:pPr>
              <a:endParaRPr lang="en-US" dirty="0"/>
            </a:p>
          </p:txBody>
        </p:sp>
        <p:sp>
          <p:nvSpPr>
            <p:cNvPr id="225" name="Line 428"/>
            <p:cNvSpPr>
              <a:spLocks noChangeShapeType="1"/>
            </p:cNvSpPr>
            <p:nvPr/>
          </p:nvSpPr>
          <p:spPr bwMode="auto">
            <a:xfrm rot="5400000">
              <a:off x="2164" y="335"/>
              <a:ext cx="296" cy="0"/>
            </a:xfrm>
            <a:prstGeom prst="line">
              <a:avLst/>
            </a:prstGeom>
            <a:noFill/>
            <a:ln w="9525">
              <a:solidFill>
                <a:schemeClr val="tx1"/>
              </a:solidFill>
              <a:round/>
              <a:headEnd/>
              <a:tailEnd/>
            </a:ln>
            <a:effectLst/>
          </p:spPr>
          <p:txBody>
            <a:bodyPr/>
            <a:lstStyle/>
            <a:p>
              <a:pPr>
                <a:defRPr/>
              </a:pPr>
              <a:endParaRPr lang="en-US" dirty="0"/>
            </a:p>
          </p:txBody>
        </p:sp>
        <p:sp>
          <p:nvSpPr>
            <p:cNvPr id="226" name="Line 429"/>
            <p:cNvSpPr>
              <a:spLocks noChangeShapeType="1"/>
            </p:cNvSpPr>
            <p:nvPr/>
          </p:nvSpPr>
          <p:spPr bwMode="auto">
            <a:xfrm rot="5400000">
              <a:off x="2105" y="335"/>
              <a:ext cx="296" cy="0"/>
            </a:xfrm>
            <a:prstGeom prst="line">
              <a:avLst/>
            </a:prstGeom>
            <a:noFill/>
            <a:ln w="9525">
              <a:solidFill>
                <a:schemeClr val="tx1"/>
              </a:solidFill>
              <a:round/>
              <a:headEnd/>
              <a:tailEnd/>
            </a:ln>
            <a:effectLst/>
          </p:spPr>
          <p:txBody>
            <a:bodyPr/>
            <a:lstStyle/>
            <a:p>
              <a:pPr>
                <a:defRPr/>
              </a:pPr>
              <a:endParaRPr lang="en-US" dirty="0"/>
            </a:p>
          </p:txBody>
        </p:sp>
        <p:sp>
          <p:nvSpPr>
            <p:cNvPr id="227" name="Line 430"/>
            <p:cNvSpPr>
              <a:spLocks noChangeShapeType="1"/>
            </p:cNvSpPr>
            <p:nvPr/>
          </p:nvSpPr>
          <p:spPr bwMode="auto">
            <a:xfrm rot="5400000">
              <a:off x="2046" y="335"/>
              <a:ext cx="296" cy="0"/>
            </a:xfrm>
            <a:prstGeom prst="line">
              <a:avLst/>
            </a:prstGeom>
            <a:noFill/>
            <a:ln w="9525">
              <a:solidFill>
                <a:schemeClr val="tx1"/>
              </a:solidFill>
              <a:round/>
              <a:headEnd/>
              <a:tailEnd/>
            </a:ln>
            <a:effectLst/>
          </p:spPr>
          <p:txBody>
            <a:bodyPr/>
            <a:lstStyle/>
            <a:p>
              <a:pPr>
                <a:defRPr/>
              </a:pPr>
              <a:endParaRPr lang="en-US" dirty="0"/>
            </a:p>
          </p:txBody>
        </p:sp>
        <p:sp>
          <p:nvSpPr>
            <p:cNvPr id="228" name="Line 431"/>
            <p:cNvSpPr>
              <a:spLocks noChangeShapeType="1"/>
            </p:cNvSpPr>
            <p:nvPr/>
          </p:nvSpPr>
          <p:spPr bwMode="auto">
            <a:xfrm rot="5400000">
              <a:off x="1929" y="335"/>
              <a:ext cx="296" cy="0"/>
            </a:xfrm>
            <a:prstGeom prst="line">
              <a:avLst/>
            </a:prstGeom>
            <a:noFill/>
            <a:ln w="9525">
              <a:solidFill>
                <a:schemeClr val="tx1"/>
              </a:solidFill>
              <a:round/>
              <a:headEnd/>
              <a:tailEnd/>
            </a:ln>
            <a:effectLst/>
          </p:spPr>
          <p:txBody>
            <a:bodyPr/>
            <a:lstStyle/>
            <a:p>
              <a:pPr>
                <a:defRPr/>
              </a:pPr>
              <a:endParaRPr lang="en-US" dirty="0"/>
            </a:p>
          </p:txBody>
        </p:sp>
        <p:sp>
          <p:nvSpPr>
            <p:cNvPr id="229" name="Line 432"/>
            <p:cNvSpPr>
              <a:spLocks noChangeShapeType="1"/>
            </p:cNvSpPr>
            <p:nvPr/>
          </p:nvSpPr>
          <p:spPr bwMode="auto">
            <a:xfrm rot="5400000">
              <a:off x="1870" y="335"/>
              <a:ext cx="296" cy="0"/>
            </a:xfrm>
            <a:prstGeom prst="line">
              <a:avLst/>
            </a:prstGeom>
            <a:noFill/>
            <a:ln w="9525">
              <a:solidFill>
                <a:schemeClr val="tx1"/>
              </a:solidFill>
              <a:round/>
              <a:headEnd/>
              <a:tailEnd/>
            </a:ln>
            <a:effectLst/>
          </p:spPr>
          <p:txBody>
            <a:bodyPr/>
            <a:lstStyle/>
            <a:p>
              <a:pPr>
                <a:defRPr/>
              </a:pPr>
              <a:endParaRPr lang="en-US" dirty="0"/>
            </a:p>
          </p:txBody>
        </p:sp>
        <p:sp>
          <p:nvSpPr>
            <p:cNvPr id="230" name="Line 433"/>
            <p:cNvSpPr>
              <a:spLocks noChangeShapeType="1"/>
            </p:cNvSpPr>
            <p:nvPr/>
          </p:nvSpPr>
          <p:spPr bwMode="auto">
            <a:xfrm rot="5400000">
              <a:off x="1811" y="335"/>
              <a:ext cx="296" cy="0"/>
            </a:xfrm>
            <a:prstGeom prst="line">
              <a:avLst/>
            </a:prstGeom>
            <a:noFill/>
            <a:ln w="9525">
              <a:solidFill>
                <a:schemeClr val="tx1"/>
              </a:solidFill>
              <a:round/>
              <a:headEnd/>
              <a:tailEnd/>
            </a:ln>
            <a:effectLst/>
          </p:spPr>
          <p:txBody>
            <a:bodyPr/>
            <a:lstStyle/>
            <a:p>
              <a:pPr>
                <a:defRPr/>
              </a:pPr>
              <a:endParaRPr lang="en-US" dirty="0"/>
            </a:p>
          </p:txBody>
        </p:sp>
        <p:sp>
          <p:nvSpPr>
            <p:cNvPr id="231" name="Line 434"/>
            <p:cNvSpPr>
              <a:spLocks noChangeShapeType="1"/>
            </p:cNvSpPr>
            <p:nvPr/>
          </p:nvSpPr>
          <p:spPr bwMode="auto">
            <a:xfrm rot="5400000">
              <a:off x="1752" y="335"/>
              <a:ext cx="296" cy="0"/>
            </a:xfrm>
            <a:prstGeom prst="line">
              <a:avLst/>
            </a:prstGeom>
            <a:noFill/>
            <a:ln w="9525">
              <a:solidFill>
                <a:schemeClr val="tx1"/>
              </a:solidFill>
              <a:round/>
              <a:headEnd/>
              <a:tailEnd/>
            </a:ln>
            <a:effectLst/>
          </p:spPr>
          <p:txBody>
            <a:bodyPr/>
            <a:lstStyle/>
            <a:p>
              <a:pPr>
                <a:defRPr/>
              </a:pPr>
              <a:endParaRPr lang="en-US" dirty="0"/>
            </a:p>
          </p:txBody>
        </p:sp>
        <p:sp>
          <p:nvSpPr>
            <p:cNvPr id="232" name="Line 435"/>
            <p:cNvSpPr>
              <a:spLocks noChangeShapeType="1"/>
            </p:cNvSpPr>
            <p:nvPr/>
          </p:nvSpPr>
          <p:spPr bwMode="auto">
            <a:xfrm rot="5400000">
              <a:off x="1693" y="335"/>
              <a:ext cx="296" cy="0"/>
            </a:xfrm>
            <a:prstGeom prst="line">
              <a:avLst/>
            </a:prstGeom>
            <a:noFill/>
            <a:ln w="9525">
              <a:solidFill>
                <a:schemeClr val="tx1"/>
              </a:solidFill>
              <a:round/>
              <a:headEnd/>
              <a:tailEnd/>
            </a:ln>
            <a:effectLst/>
          </p:spPr>
          <p:txBody>
            <a:bodyPr/>
            <a:lstStyle/>
            <a:p>
              <a:pPr>
                <a:defRPr/>
              </a:pPr>
              <a:endParaRPr lang="en-US" dirty="0"/>
            </a:p>
          </p:txBody>
        </p:sp>
        <p:sp>
          <p:nvSpPr>
            <p:cNvPr id="233" name="Line 436"/>
            <p:cNvSpPr>
              <a:spLocks noChangeShapeType="1"/>
            </p:cNvSpPr>
            <p:nvPr/>
          </p:nvSpPr>
          <p:spPr bwMode="auto">
            <a:xfrm rot="5400000">
              <a:off x="1634" y="335"/>
              <a:ext cx="296" cy="0"/>
            </a:xfrm>
            <a:prstGeom prst="line">
              <a:avLst/>
            </a:prstGeom>
            <a:noFill/>
            <a:ln w="9525">
              <a:solidFill>
                <a:schemeClr val="tx1"/>
              </a:solidFill>
              <a:round/>
              <a:headEnd/>
              <a:tailEnd/>
            </a:ln>
            <a:effectLst/>
          </p:spPr>
          <p:txBody>
            <a:bodyPr/>
            <a:lstStyle/>
            <a:p>
              <a:pPr>
                <a:defRPr/>
              </a:pPr>
              <a:endParaRPr lang="en-US" dirty="0"/>
            </a:p>
          </p:txBody>
        </p:sp>
        <p:sp>
          <p:nvSpPr>
            <p:cNvPr id="234" name="Line 437"/>
            <p:cNvSpPr>
              <a:spLocks noChangeShapeType="1"/>
            </p:cNvSpPr>
            <p:nvPr/>
          </p:nvSpPr>
          <p:spPr bwMode="auto">
            <a:xfrm rot="5400000">
              <a:off x="1575" y="335"/>
              <a:ext cx="296" cy="0"/>
            </a:xfrm>
            <a:prstGeom prst="line">
              <a:avLst/>
            </a:prstGeom>
            <a:noFill/>
            <a:ln w="9525">
              <a:solidFill>
                <a:schemeClr val="tx1"/>
              </a:solidFill>
              <a:round/>
              <a:headEnd/>
              <a:tailEnd/>
            </a:ln>
            <a:effectLst/>
          </p:spPr>
          <p:txBody>
            <a:bodyPr/>
            <a:lstStyle/>
            <a:p>
              <a:pPr>
                <a:defRPr/>
              </a:pPr>
              <a:endParaRPr lang="en-US" dirty="0"/>
            </a:p>
          </p:txBody>
        </p:sp>
        <p:sp>
          <p:nvSpPr>
            <p:cNvPr id="235" name="Line 438"/>
            <p:cNvSpPr>
              <a:spLocks noChangeShapeType="1"/>
            </p:cNvSpPr>
            <p:nvPr/>
          </p:nvSpPr>
          <p:spPr bwMode="auto">
            <a:xfrm rot="5400000">
              <a:off x="1456" y="335"/>
              <a:ext cx="296" cy="0"/>
            </a:xfrm>
            <a:prstGeom prst="line">
              <a:avLst/>
            </a:prstGeom>
            <a:noFill/>
            <a:ln w="9525">
              <a:solidFill>
                <a:schemeClr val="tx1"/>
              </a:solidFill>
              <a:round/>
              <a:headEnd/>
              <a:tailEnd/>
            </a:ln>
            <a:effectLst/>
          </p:spPr>
          <p:txBody>
            <a:bodyPr/>
            <a:lstStyle/>
            <a:p>
              <a:pPr>
                <a:defRPr/>
              </a:pPr>
              <a:endParaRPr lang="en-US" dirty="0"/>
            </a:p>
          </p:txBody>
        </p:sp>
        <p:sp>
          <p:nvSpPr>
            <p:cNvPr id="236" name="Line 439"/>
            <p:cNvSpPr>
              <a:spLocks noChangeShapeType="1"/>
            </p:cNvSpPr>
            <p:nvPr/>
          </p:nvSpPr>
          <p:spPr bwMode="auto">
            <a:xfrm rot="5400000">
              <a:off x="1397" y="335"/>
              <a:ext cx="296" cy="0"/>
            </a:xfrm>
            <a:prstGeom prst="line">
              <a:avLst/>
            </a:prstGeom>
            <a:noFill/>
            <a:ln w="9525">
              <a:solidFill>
                <a:schemeClr val="tx1"/>
              </a:solidFill>
              <a:round/>
              <a:headEnd/>
              <a:tailEnd/>
            </a:ln>
            <a:effectLst/>
          </p:spPr>
          <p:txBody>
            <a:bodyPr/>
            <a:lstStyle/>
            <a:p>
              <a:pPr>
                <a:defRPr/>
              </a:pPr>
              <a:endParaRPr lang="en-US" dirty="0"/>
            </a:p>
          </p:txBody>
        </p:sp>
        <p:sp>
          <p:nvSpPr>
            <p:cNvPr id="237" name="Line 440"/>
            <p:cNvSpPr>
              <a:spLocks noChangeShapeType="1"/>
            </p:cNvSpPr>
            <p:nvPr/>
          </p:nvSpPr>
          <p:spPr bwMode="auto">
            <a:xfrm rot="5400000">
              <a:off x="1338" y="335"/>
              <a:ext cx="296" cy="0"/>
            </a:xfrm>
            <a:prstGeom prst="line">
              <a:avLst/>
            </a:prstGeom>
            <a:noFill/>
            <a:ln w="9525">
              <a:solidFill>
                <a:schemeClr val="tx1"/>
              </a:solidFill>
              <a:round/>
              <a:headEnd/>
              <a:tailEnd/>
            </a:ln>
            <a:effectLst/>
          </p:spPr>
          <p:txBody>
            <a:bodyPr/>
            <a:lstStyle/>
            <a:p>
              <a:pPr>
                <a:defRPr/>
              </a:pPr>
              <a:endParaRPr lang="en-US" dirty="0"/>
            </a:p>
          </p:txBody>
        </p:sp>
        <p:sp>
          <p:nvSpPr>
            <p:cNvPr id="238" name="Line 441"/>
            <p:cNvSpPr>
              <a:spLocks noChangeShapeType="1"/>
            </p:cNvSpPr>
            <p:nvPr/>
          </p:nvSpPr>
          <p:spPr bwMode="auto">
            <a:xfrm rot="5400000">
              <a:off x="1279" y="335"/>
              <a:ext cx="296" cy="0"/>
            </a:xfrm>
            <a:prstGeom prst="line">
              <a:avLst/>
            </a:prstGeom>
            <a:noFill/>
            <a:ln w="9525">
              <a:solidFill>
                <a:schemeClr val="tx1"/>
              </a:solidFill>
              <a:round/>
              <a:headEnd/>
              <a:tailEnd/>
            </a:ln>
            <a:effectLst/>
          </p:spPr>
          <p:txBody>
            <a:bodyPr/>
            <a:lstStyle/>
            <a:p>
              <a:pPr>
                <a:defRPr/>
              </a:pPr>
              <a:endParaRPr lang="en-US" dirty="0"/>
            </a:p>
          </p:txBody>
        </p:sp>
        <p:sp>
          <p:nvSpPr>
            <p:cNvPr id="239" name="Line 442"/>
            <p:cNvSpPr>
              <a:spLocks noChangeShapeType="1"/>
            </p:cNvSpPr>
            <p:nvPr/>
          </p:nvSpPr>
          <p:spPr bwMode="auto">
            <a:xfrm rot="5400000">
              <a:off x="1219" y="335"/>
              <a:ext cx="296" cy="0"/>
            </a:xfrm>
            <a:prstGeom prst="line">
              <a:avLst/>
            </a:prstGeom>
            <a:noFill/>
            <a:ln w="9525">
              <a:solidFill>
                <a:schemeClr val="tx1"/>
              </a:solidFill>
              <a:round/>
              <a:headEnd/>
              <a:tailEnd/>
            </a:ln>
            <a:effectLst/>
          </p:spPr>
          <p:txBody>
            <a:bodyPr/>
            <a:lstStyle/>
            <a:p>
              <a:pPr>
                <a:defRPr/>
              </a:pPr>
              <a:endParaRPr lang="en-US" dirty="0"/>
            </a:p>
          </p:txBody>
        </p:sp>
        <p:sp>
          <p:nvSpPr>
            <p:cNvPr id="240" name="Line 443"/>
            <p:cNvSpPr>
              <a:spLocks noChangeShapeType="1"/>
            </p:cNvSpPr>
            <p:nvPr/>
          </p:nvSpPr>
          <p:spPr bwMode="auto">
            <a:xfrm rot="5400000">
              <a:off x="1160" y="335"/>
              <a:ext cx="296" cy="0"/>
            </a:xfrm>
            <a:prstGeom prst="line">
              <a:avLst/>
            </a:prstGeom>
            <a:noFill/>
            <a:ln w="9525">
              <a:solidFill>
                <a:schemeClr val="tx1"/>
              </a:solidFill>
              <a:round/>
              <a:headEnd/>
              <a:tailEnd/>
            </a:ln>
            <a:effectLst/>
          </p:spPr>
          <p:txBody>
            <a:bodyPr/>
            <a:lstStyle/>
            <a:p>
              <a:pPr>
                <a:defRPr/>
              </a:pPr>
              <a:endParaRPr lang="en-US" dirty="0"/>
            </a:p>
          </p:txBody>
        </p:sp>
        <p:sp>
          <p:nvSpPr>
            <p:cNvPr id="241" name="Line 444"/>
            <p:cNvSpPr>
              <a:spLocks noChangeShapeType="1"/>
            </p:cNvSpPr>
            <p:nvPr/>
          </p:nvSpPr>
          <p:spPr bwMode="auto">
            <a:xfrm rot="5400000">
              <a:off x="1101" y="335"/>
              <a:ext cx="296" cy="0"/>
            </a:xfrm>
            <a:prstGeom prst="line">
              <a:avLst/>
            </a:prstGeom>
            <a:noFill/>
            <a:ln w="9525">
              <a:solidFill>
                <a:schemeClr val="tx1"/>
              </a:solidFill>
              <a:round/>
              <a:headEnd/>
              <a:tailEnd/>
            </a:ln>
            <a:effectLst/>
          </p:spPr>
          <p:txBody>
            <a:bodyPr/>
            <a:lstStyle/>
            <a:p>
              <a:pPr>
                <a:defRPr/>
              </a:pPr>
              <a:endParaRPr lang="en-US" dirty="0"/>
            </a:p>
          </p:txBody>
        </p:sp>
        <p:sp>
          <p:nvSpPr>
            <p:cNvPr id="242" name="Line 445"/>
            <p:cNvSpPr>
              <a:spLocks noChangeShapeType="1"/>
            </p:cNvSpPr>
            <p:nvPr/>
          </p:nvSpPr>
          <p:spPr bwMode="auto">
            <a:xfrm rot="5400000">
              <a:off x="1042" y="335"/>
              <a:ext cx="296" cy="0"/>
            </a:xfrm>
            <a:prstGeom prst="line">
              <a:avLst/>
            </a:prstGeom>
            <a:noFill/>
            <a:ln w="9525">
              <a:solidFill>
                <a:schemeClr val="tx1"/>
              </a:solidFill>
              <a:round/>
              <a:headEnd/>
              <a:tailEnd/>
            </a:ln>
            <a:effectLst/>
          </p:spPr>
          <p:txBody>
            <a:bodyPr/>
            <a:lstStyle/>
            <a:p>
              <a:pPr>
                <a:defRPr/>
              </a:pPr>
              <a:endParaRPr lang="en-US" dirty="0"/>
            </a:p>
          </p:txBody>
        </p:sp>
        <p:sp>
          <p:nvSpPr>
            <p:cNvPr id="243" name="Line 446"/>
            <p:cNvSpPr>
              <a:spLocks noChangeShapeType="1"/>
            </p:cNvSpPr>
            <p:nvPr/>
          </p:nvSpPr>
          <p:spPr bwMode="auto">
            <a:xfrm rot="5400000">
              <a:off x="4438" y="307"/>
              <a:ext cx="237" cy="0"/>
            </a:xfrm>
            <a:prstGeom prst="line">
              <a:avLst/>
            </a:prstGeom>
            <a:noFill/>
            <a:ln w="9525">
              <a:solidFill>
                <a:schemeClr val="tx1"/>
              </a:solidFill>
              <a:round/>
              <a:headEnd/>
              <a:tailEnd/>
            </a:ln>
            <a:effectLst/>
          </p:spPr>
          <p:txBody>
            <a:bodyPr/>
            <a:lstStyle/>
            <a:p>
              <a:pPr>
                <a:defRPr/>
              </a:pPr>
              <a:endParaRPr lang="en-US" dirty="0"/>
            </a:p>
          </p:txBody>
        </p:sp>
        <p:sp>
          <p:nvSpPr>
            <p:cNvPr id="244" name="Line 447"/>
            <p:cNvSpPr>
              <a:spLocks noChangeShapeType="1"/>
            </p:cNvSpPr>
            <p:nvPr/>
          </p:nvSpPr>
          <p:spPr bwMode="auto">
            <a:xfrm rot="5400000">
              <a:off x="4349" y="335"/>
              <a:ext cx="296" cy="0"/>
            </a:xfrm>
            <a:prstGeom prst="line">
              <a:avLst/>
            </a:prstGeom>
            <a:noFill/>
            <a:ln w="9525">
              <a:solidFill>
                <a:schemeClr val="tx1"/>
              </a:solidFill>
              <a:round/>
              <a:headEnd/>
              <a:tailEnd/>
            </a:ln>
            <a:effectLst/>
          </p:spPr>
          <p:txBody>
            <a:bodyPr/>
            <a:lstStyle/>
            <a:p>
              <a:pPr>
                <a:defRPr/>
              </a:pPr>
              <a:endParaRPr lang="en-US" dirty="0"/>
            </a:p>
          </p:txBody>
        </p:sp>
        <p:sp>
          <p:nvSpPr>
            <p:cNvPr id="245" name="Line 448"/>
            <p:cNvSpPr>
              <a:spLocks noChangeShapeType="1"/>
            </p:cNvSpPr>
            <p:nvPr/>
          </p:nvSpPr>
          <p:spPr bwMode="auto">
            <a:xfrm rot="5400000">
              <a:off x="4498" y="307"/>
              <a:ext cx="237" cy="0"/>
            </a:xfrm>
            <a:prstGeom prst="line">
              <a:avLst/>
            </a:prstGeom>
            <a:noFill/>
            <a:ln w="9525">
              <a:solidFill>
                <a:schemeClr val="tx1"/>
              </a:solidFill>
              <a:round/>
              <a:headEnd/>
              <a:tailEnd/>
            </a:ln>
            <a:effectLst/>
          </p:spPr>
          <p:txBody>
            <a:bodyPr/>
            <a:lstStyle/>
            <a:p>
              <a:pPr>
                <a:defRPr/>
              </a:pPr>
              <a:endParaRPr lang="en-US" dirty="0"/>
            </a:p>
          </p:txBody>
        </p:sp>
        <p:sp>
          <p:nvSpPr>
            <p:cNvPr id="246" name="Line 449"/>
            <p:cNvSpPr>
              <a:spLocks noChangeShapeType="1"/>
            </p:cNvSpPr>
            <p:nvPr/>
          </p:nvSpPr>
          <p:spPr bwMode="auto">
            <a:xfrm rot="5400000">
              <a:off x="4647" y="334"/>
              <a:ext cx="58" cy="0"/>
            </a:xfrm>
            <a:prstGeom prst="line">
              <a:avLst/>
            </a:prstGeom>
            <a:noFill/>
            <a:ln w="9525">
              <a:solidFill>
                <a:schemeClr val="tx1"/>
              </a:solidFill>
              <a:round/>
              <a:headEnd/>
              <a:tailEnd/>
            </a:ln>
            <a:effectLst/>
          </p:spPr>
          <p:txBody>
            <a:bodyPr/>
            <a:lstStyle/>
            <a:p>
              <a:pPr>
                <a:defRPr/>
              </a:pPr>
              <a:endParaRPr lang="en-US" dirty="0"/>
            </a:p>
          </p:txBody>
        </p:sp>
        <p:sp>
          <p:nvSpPr>
            <p:cNvPr id="247" name="Line 451"/>
            <p:cNvSpPr>
              <a:spLocks noChangeShapeType="1"/>
            </p:cNvSpPr>
            <p:nvPr/>
          </p:nvSpPr>
          <p:spPr bwMode="auto">
            <a:xfrm rot="5400000">
              <a:off x="1515" y="335"/>
              <a:ext cx="296" cy="0"/>
            </a:xfrm>
            <a:prstGeom prst="line">
              <a:avLst/>
            </a:prstGeom>
            <a:noFill/>
            <a:ln w="9525">
              <a:solidFill>
                <a:schemeClr val="tx1"/>
              </a:solidFill>
              <a:round/>
              <a:headEnd/>
              <a:tailEnd/>
            </a:ln>
            <a:effectLst/>
          </p:spPr>
          <p:txBody>
            <a:bodyPr/>
            <a:lstStyle/>
            <a:p>
              <a:pPr>
                <a:defRPr/>
              </a:pPr>
              <a:endParaRPr lang="en-US" dirty="0"/>
            </a:p>
          </p:txBody>
        </p:sp>
        <p:sp>
          <p:nvSpPr>
            <p:cNvPr id="248" name="Line 454"/>
            <p:cNvSpPr>
              <a:spLocks noChangeShapeType="1"/>
            </p:cNvSpPr>
            <p:nvPr/>
          </p:nvSpPr>
          <p:spPr bwMode="auto">
            <a:xfrm rot="5400000">
              <a:off x="3937" y="335"/>
              <a:ext cx="296" cy="0"/>
            </a:xfrm>
            <a:prstGeom prst="line">
              <a:avLst/>
            </a:prstGeom>
            <a:noFill/>
            <a:ln w="9525">
              <a:solidFill>
                <a:schemeClr val="tx1"/>
              </a:solidFill>
              <a:round/>
              <a:headEnd/>
              <a:tailEnd/>
            </a:ln>
            <a:effectLst/>
          </p:spPr>
          <p:txBody>
            <a:bodyPr/>
            <a:lstStyle/>
            <a:p>
              <a:pPr>
                <a:defRPr/>
              </a:pPr>
              <a:endParaRPr lang="en-US" dirty="0"/>
            </a:p>
          </p:txBody>
        </p:sp>
        <p:sp>
          <p:nvSpPr>
            <p:cNvPr id="249" name="Line 456"/>
            <p:cNvSpPr>
              <a:spLocks noChangeShapeType="1"/>
            </p:cNvSpPr>
            <p:nvPr/>
          </p:nvSpPr>
          <p:spPr bwMode="auto">
            <a:xfrm rot="5400000">
              <a:off x="1988" y="335"/>
              <a:ext cx="296" cy="0"/>
            </a:xfrm>
            <a:prstGeom prst="line">
              <a:avLst/>
            </a:prstGeom>
            <a:noFill/>
            <a:ln w="9525">
              <a:solidFill>
                <a:schemeClr val="tx1"/>
              </a:solidFill>
              <a:round/>
              <a:headEnd/>
              <a:tailEnd/>
            </a:ln>
            <a:effectLst/>
          </p:spPr>
          <p:txBody>
            <a:bodyPr/>
            <a:lstStyle/>
            <a:p>
              <a:pPr>
                <a:defRPr/>
              </a:pPr>
              <a:endParaRPr lang="en-US" dirty="0"/>
            </a:p>
          </p:txBody>
        </p:sp>
        <p:sp>
          <p:nvSpPr>
            <p:cNvPr id="250" name="Line 458"/>
            <p:cNvSpPr>
              <a:spLocks noChangeShapeType="1"/>
            </p:cNvSpPr>
            <p:nvPr/>
          </p:nvSpPr>
          <p:spPr bwMode="auto">
            <a:xfrm rot="5400000">
              <a:off x="2224" y="334"/>
              <a:ext cx="296" cy="0"/>
            </a:xfrm>
            <a:prstGeom prst="line">
              <a:avLst/>
            </a:prstGeom>
            <a:noFill/>
            <a:ln w="9525">
              <a:solidFill>
                <a:schemeClr val="tx1"/>
              </a:solidFill>
              <a:round/>
              <a:headEnd/>
              <a:tailEnd/>
            </a:ln>
            <a:effectLst/>
          </p:spPr>
          <p:txBody>
            <a:bodyPr/>
            <a:lstStyle/>
            <a:p>
              <a:pPr>
                <a:defRPr/>
              </a:pPr>
              <a:endParaRPr lang="en-US" dirty="0"/>
            </a:p>
          </p:txBody>
        </p:sp>
        <p:sp>
          <p:nvSpPr>
            <p:cNvPr id="251" name="Line 460"/>
            <p:cNvSpPr>
              <a:spLocks noChangeShapeType="1"/>
            </p:cNvSpPr>
            <p:nvPr/>
          </p:nvSpPr>
          <p:spPr bwMode="auto">
            <a:xfrm rot="5400000">
              <a:off x="2697" y="334"/>
              <a:ext cx="296" cy="0"/>
            </a:xfrm>
            <a:prstGeom prst="line">
              <a:avLst/>
            </a:prstGeom>
            <a:noFill/>
            <a:ln w="9525">
              <a:solidFill>
                <a:schemeClr val="tx1"/>
              </a:solidFill>
              <a:round/>
              <a:headEnd/>
              <a:tailEnd/>
            </a:ln>
            <a:effectLst/>
          </p:spPr>
          <p:txBody>
            <a:bodyPr/>
            <a:lstStyle/>
            <a:p>
              <a:pPr>
                <a:defRPr/>
              </a:pPr>
              <a:endParaRPr lang="en-US" dirty="0"/>
            </a:p>
          </p:txBody>
        </p:sp>
        <p:sp>
          <p:nvSpPr>
            <p:cNvPr id="252" name="Line 462"/>
            <p:cNvSpPr>
              <a:spLocks noChangeShapeType="1"/>
            </p:cNvSpPr>
            <p:nvPr/>
          </p:nvSpPr>
          <p:spPr bwMode="auto">
            <a:xfrm rot="5400000">
              <a:off x="2875" y="335"/>
              <a:ext cx="296" cy="0"/>
            </a:xfrm>
            <a:prstGeom prst="line">
              <a:avLst/>
            </a:prstGeom>
            <a:noFill/>
            <a:ln w="9525">
              <a:solidFill>
                <a:schemeClr val="tx1"/>
              </a:solidFill>
              <a:round/>
              <a:headEnd/>
              <a:tailEnd/>
            </a:ln>
            <a:effectLst/>
          </p:spPr>
          <p:txBody>
            <a:bodyPr/>
            <a:lstStyle/>
            <a:p>
              <a:pPr>
                <a:defRPr/>
              </a:pPr>
              <a:endParaRPr lang="en-US" dirty="0"/>
            </a:p>
          </p:txBody>
        </p:sp>
        <p:sp>
          <p:nvSpPr>
            <p:cNvPr id="253" name="Line 464"/>
            <p:cNvSpPr>
              <a:spLocks noChangeShapeType="1"/>
            </p:cNvSpPr>
            <p:nvPr/>
          </p:nvSpPr>
          <p:spPr bwMode="auto">
            <a:xfrm rot="5400000">
              <a:off x="3406" y="334"/>
              <a:ext cx="296" cy="0"/>
            </a:xfrm>
            <a:prstGeom prst="line">
              <a:avLst/>
            </a:prstGeom>
            <a:noFill/>
            <a:ln w="9525">
              <a:solidFill>
                <a:schemeClr val="tx1"/>
              </a:solidFill>
              <a:round/>
              <a:headEnd/>
              <a:tailEnd/>
            </a:ln>
            <a:effectLst/>
          </p:spPr>
          <p:txBody>
            <a:bodyPr/>
            <a:lstStyle/>
            <a:p>
              <a:pPr>
                <a:defRPr/>
              </a:pPr>
              <a:endParaRPr lang="en-US" dirty="0"/>
            </a:p>
          </p:txBody>
        </p:sp>
      </p:grpSp>
      <p:sp>
        <p:nvSpPr>
          <p:cNvPr id="254" name="Rectangle 492"/>
          <p:cNvSpPr>
            <a:spLocks noChangeArrowheads="1"/>
          </p:cNvSpPr>
          <p:nvPr/>
        </p:nvSpPr>
        <p:spPr bwMode="auto">
          <a:xfrm>
            <a:off x="130175" y="6134100"/>
            <a:ext cx="8883650" cy="46038"/>
          </a:xfrm>
          <a:prstGeom prst="rect">
            <a:avLst/>
          </a:prstGeom>
          <a:gradFill rotWithShape="1">
            <a:gsLst>
              <a:gs pos="0">
                <a:srgbClr val="408E56"/>
              </a:gs>
              <a:gs pos="100000">
                <a:srgbClr val="E2BF2C"/>
              </a:gs>
            </a:gsLst>
            <a:lin ang="0" scaled="1"/>
          </a:gradFill>
          <a:ln w="9525">
            <a:noFill/>
            <a:miter lim="800000"/>
            <a:headEnd/>
            <a:tailEnd/>
          </a:ln>
          <a:effectLst/>
        </p:spPr>
        <p:txBody>
          <a:bodyPr wrap="none" anchor="ctr"/>
          <a:lstStyle/>
          <a:p>
            <a:pPr>
              <a:defRPr/>
            </a:pPr>
            <a:endParaRPr lang="en-US" dirty="0"/>
          </a:p>
        </p:txBody>
      </p:sp>
      <p:sp>
        <p:nvSpPr>
          <p:cNvPr id="3074" name="Rectangle 2"/>
          <p:cNvSpPr>
            <a:spLocks noGrp="1" noChangeArrowheads="1"/>
          </p:cNvSpPr>
          <p:nvPr>
            <p:ph type="ctrTitle"/>
          </p:nvPr>
        </p:nvSpPr>
        <p:spPr>
          <a:xfrm>
            <a:off x="685800" y="1781175"/>
            <a:ext cx="7772400" cy="1470025"/>
          </a:xfrm>
        </p:spPr>
        <p:txBody>
          <a:bodyPr/>
          <a:lstStyle>
            <a:lvl1pPr>
              <a:defRPr/>
            </a:lvl1pPr>
          </a:lstStyle>
          <a:p>
            <a:r>
              <a:rPr lang="en-US" smtClean="0"/>
              <a:t>Click to edit Master title style</a:t>
            </a:r>
            <a:endParaRPr lang="en-US"/>
          </a:p>
        </p:txBody>
      </p:sp>
      <p:sp>
        <p:nvSpPr>
          <p:cNvPr id="3075" name="Rectangle 3"/>
          <p:cNvSpPr>
            <a:spLocks noGrp="1" noChangeArrowheads="1"/>
          </p:cNvSpPr>
          <p:nvPr>
            <p:ph type="subTitle" idx="1"/>
          </p:nvPr>
        </p:nvSpPr>
        <p:spPr>
          <a:xfrm>
            <a:off x="1371600" y="3778250"/>
            <a:ext cx="6392863" cy="2279650"/>
          </a:xfrm>
        </p:spPr>
        <p:txBody>
          <a:bodyPr/>
          <a:lstStyle>
            <a:lvl1pPr marL="0" indent="0" algn="ctr">
              <a:buFontTx/>
              <a:buNone/>
              <a:defRPr/>
            </a:lvl1pPr>
          </a:lstStyle>
          <a:p>
            <a:r>
              <a:rPr lang="en-US" smtClean="0"/>
              <a:t>Click to edit Master subtitle style</a:t>
            </a:r>
            <a:endParaRPr lang="en-US"/>
          </a:p>
        </p:txBody>
      </p:sp>
      <p:sp>
        <p:nvSpPr>
          <p:cNvPr id="255" name="Rectangle 4"/>
          <p:cNvSpPr>
            <a:spLocks noGrp="1" noChangeArrowheads="1"/>
          </p:cNvSpPr>
          <p:nvPr>
            <p:ph type="dt" sz="half" idx="10"/>
          </p:nvPr>
        </p:nvSpPr>
        <p:spPr>
          <a:xfrm>
            <a:off x="457200" y="6245225"/>
            <a:ext cx="2133600" cy="476250"/>
          </a:xfrm>
        </p:spPr>
        <p:txBody>
          <a:bodyPr/>
          <a:lstStyle>
            <a:lvl1pPr>
              <a:defRPr smtClean="0"/>
            </a:lvl1pPr>
          </a:lstStyle>
          <a:p>
            <a:pPr>
              <a:defRPr/>
            </a:pPr>
            <a:endParaRPr lang="en-US" dirty="0"/>
          </a:p>
        </p:txBody>
      </p:sp>
      <p:sp>
        <p:nvSpPr>
          <p:cNvPr id="256" name="Rectangle 5"/>
          <p:cNvSpPr>
            <a:spLocks noGrp="1" noChangeArrowheads="1"/>
          </p:cNvSpPr>
          <p:nvPr>
            <p:ph type="ftr" sz="quarter" idx="11"/>
          </p:nvPr>
        </p:nvSpPr>
        <p:spPr/>
        <p:txBody>
          <a:bodyPr/>
          <a:lstStyle>
            <a:lvl1pPr>
              <a:defRPr smtClean="0"/>
            </a:lvl1pPr>
          </a:lstStyle>
          <a:p>
            <a:pPr>
              <a:defRPr/>
            </a:pPr>
            <a:endParaRPr lang="en-US" dirty="0"/>
          </a:p>
        </p:txBody>
      </p:sp>
      <p:sp>
        <p:nvSpPr>
          <p:cNvPr id="257" name="Rectangle 6"/>
          <p:cNvSpPr>
            <a:spLocks noGrp="1" noChangeArrowheads="1"/>
          </p:cNvSpPr>
          <p:nvPr>
            <p:ph type="sldNum" sz="quarter" idx="12"/>
          </p:nvPr>
        </p:nvSpPr>
        <p:spPr>
          <a:xfrm>
            <a:off x="6553200" y="6245225"/>
            <a:ext cx="2133600" cy="476250"/>
          </a:xfrm>
        </p:spPr>
        <p:txBody>
          <a:bodyPr/>
          <a:lstStyle>
            <a:lvl1pPr>
              <a:defRPr smtClean="0"/>
            </a:lvl1pPr>
          </a:lstStyle>
          <a:p>
            <a:pPr>
              <a:defRPr/>
            </a:pPr>
            <a:fld id="{1268D5DC-E185-4F87-B239-FD36D30DBF79}" type="slidenum">
              <a:rPr lang="en-US"/>
              <a:pPr>
                <a:defRPr/>
              </a:pPr>
              <a:t>‹#›</a:t>
            </a:fld>
            <a:endParaRPr lang="en-US" dirty="0"/>
          </a:p>
        </p:txBody>
      </p:sp>
    </p:spTree>
    <p:extLst>
      <p:ext uri="{BB962C8B-B14F-4D97-AF65-F5344CB8AC3E}">
        <p14:creationId xmlns:p14="http://schemas.microsoft.com/office/powerpoint/2010/main" val="21449475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dirty="0"/>
          </a:p>
        </p:txBody>
      </p:sp>
      <p:sp>
        <p:nvSpPr>
          <p:cNvPr id="5" name="Rectangle 5"/>
          <p:cNvSpPr>
            <a:spLocks noGrp="1" noChangeArrowheads="1"/>
          </p:cNvSpPr>
          <p:nvPr>
            <p:ph type="ftr" sz="quarter" idx="11"/>
          </p:nvPr>
        </p:nvSpPr>
        <p:spPr>
          <a:ln/>
        </p:spPr>
        <p:txBody>
          <a:bodyPr/>
          <a:lstStyle>
            <a:lvl1pPr>
              <a:defRPr/>
            </a:lvl1pPr>
          </a:lstStyle>
          <a:p>
            <a:pPr>
              <a:defRPr/>
            </a:pPr>
            <a:endParaRPr lang="en-US" dirty="0"/>
          </a:p>
        </p:txBody>
      </p:sp>
      <p:sp>
        <p:nvSpPr>
          <p:cNvPr id="6" name="Rectangle 6"/>
          <p:cNvSpPr>
            <a:spLocks noGrp="1" noChangeArrowheads="1"/>
          </p:cNvSpPr>
          <p:nvPr>
            <p:ph type="sldNum" sz="quarter" idx="12"/>
          </p:nvPr>
        </p:nvSpPr>
        <p:spPr>
          <a:ln/>
        </p:spPr>
        <p:txBody>
          <a:bodyPr/>
          <a:lstStyle>
            <a:lvl1pPr>
              <a:defRPr/>
            </a:lvl1pPr>
          </a:lstStyle>
          <a:p>
            <a:pPr>
              <a:defRPr/>
            </a:pPr>
            <a:fld id="{E35465CE-687F-441B-9CE7-9CFB4A75DE08}" type="slidenum">
              <a:rPr lang="en-US"/>
              <a:pPr>
                <a:defRPr/>
              </a:pPr>
              <a:t>‹#›</a:t>
            </a:fld>
            <a:endParaRPr lang="en-US" dirty="0"/>
          </a:p>
        </p:txBody>
      </p:sp>
    </p:spTree>
    <p:extLst>
      <p:ext uri="{BB962C8B-B14F-4D97-AF65-F5344CB8AC3E}">
        <p14:creationId xmlns:p14="http://schemas.microsoft.com/office/powerpoint/2010/main" val="10880292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43700" y="274638"/>
            <a:ext cx="19431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914400" y="274638"/>
            <a:ext cx="56769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dirty="0"/>
          </a:p>
        </p:txBody>
      </p:sp>
      <p:sp>
        <p:nvSpPr>
          <p:cNvPr id="5" name="Rectangle 5"/>
          <p:cNvSpPr>
            <a:spLocks noGrp="1" noChangeArrowheads="1"/>
          </p:cNvSpPr>
          <p:nvPr>
            <p:ph type="ftr" sz="quarter" idx="11"/>
          </p:nvPr>
        </p:nvSpPr>
        <p:spPr>
          <a:ln/>
        </p:spPr>
        <p:txBody>
          <a:bodyPr/>
          <a:lstStyle>
            <a:lvl1pPr>
              <a:defRPr/>
            </a:lvl1pPr>
          </a:lstStyle>
          <a:p>
            <a:pPr>
              <a:defRPr/>
            </a:pPr>
            <a:endParaRPr lang="en-US" dirty="0"/>
          </a:p>
        </p:txBody>
      </p:sp>
      <p:sp>
        <p:nvSpPr>
          <p:cNvPr id="6" name="Rectangle 6"/>
          <p:cNvSpPr>
            <a:spLocks noGrp="1" noChangeArrowheads="1"/>
          </p:cNvSpPr>
          <p:nvPr>
            <p:ph type="sldNum" sz="quarter" idx="12"/>
          </p:nvPr>
        </p:nvSpPr>
        <p:spPr>
          <a:ln/>
        </p:spPr>
        <p:txBody>
          <a:bodyPr/>
          <a:lstStyle>
            <a:lvl1pPr>
              <a:defRPr/>
            </a:lvl1pPr>
          </a:lstStyle>
          <a:p>
            <a:pPr>
              <a:defRPr/>
            </a:pPr>
            <a:fld id="{D0B082B0-B901-467A-9BDF-78218DCD5F52}" type="slidenum">
              <a:rPr lang="en-US"/>
              <a:pPr>
                <a:defRPr/>
              </a:pPr>
              <a:t>‹#›</a:t>
            </a:fld>
            <a:endParaRPr lang="en-US" dirty="0"/>
          </a:p>
        </p:txBody>
      </p:sp>
    </p:spTree>
    <p:extLst>
      <p:ext uri="{BB962C8B-B14F-4D97-AF65-F5344CB8AC3E}">
        <p14:creationId xmlns:p14="http://schemas.microsoft.com/office/powerpoint/2010/main" val="34970420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dirty="0"/>
          </a:p>
        </p:txBody>
      </p:sp>
      <p:sp>
        <p:nvSpPr>
          <p:cNvPr id="5" name="Rectangle 5"/>
          <p:cNvSpPr>
            <a:spLocks noGrp="1" noChangeArrowheads="1"/>
          </p:cNvSpPr>
          <p:nvPr>
            <p:ph type="ftr" sz="quarter" idx="11"/>
          </p:nvPr>
        </p:nvSpPr>
        <p:spPr>
          <a:ln/>
        </p:spPr>
        <p:txBody>
          <a:bodyPr/>
          <a:lstStyle>
            <a:lvl1pPr>
              <a:defRPr/>
            </a:lvl1pPr>
          </a:lstStyle>
          <a:p>
            <a:pPr>
              <a:defRPr/>
            </a:pPr>
            <a:endParaRPr lang="en-US" dirty="0"/>
          </a:p>
        </p:txBody>
      </p:sp>
      <p:sp>
        <p:nvSpPr>
          <p:cNvPr id="6" name="Rectangle 6"/>
          <p:cNvSpPr>
            <a:spLocks noGrp="1" noChangeArrowheads="1"/>
          </p:cNvSpPr>
          <p:nvPr>
            <p:ph type="sldNum" sz="quarter" idx="12"/>
          </p:nvPr>
        </p:nvSpPr>
        <p:spPr>
          <a:ln/>
        </p:spPr>
        <p:txBody>
          <a:bodyPr/>
          <a:lstStyle>
            <a:lvl1pPr>
              <a:defRPr/>
            </a:lvl1pPr>
          </a:lstStyle>
          <a:p>
            <a:pPr>
              <a:defRPr/>
            </a:pPr>
            <a:fld id="{55F4410E-0862-437D-8529-1EDBC387A0F9}" type="slidenum">
              <a:rPr lang="en-US"/>
              <a:pPr>
                <a:defRPr/>
              </a:pPr>
              <a:t>‹#›</a:t>
            </a:fld>
            <a:endParaRPr lang="en-US" dirty="0"/>
          </a:p>
        </p:txBody>
      </p:sp>
    </p:spTree>
    <p:extLst>
      <p:ext uri="{BB962C8B-B14F-4D97-AF65-F5344CB8AC3E}">
        <p14:creationId xmlns:p14="http://schemas.microsoft.com/office/powerpoint/2010/main" val="4981285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dirty="0"/>
          </a:p>
        </p:txBody>
      </p:sp>
      <p:sp>
        <p:nvSpPr>
          <p:cNvPr id="5" name="Rectangle 5"/>
          <p:cNvSpPr>
            <a:spLocks noGrp="1" noChangeArrowheads="1"/>
          </p:cNvSpPr>
          <p:nvPr>
            <p:ph type="ftr" sz="quarter" idx="11"/>
          </p:nvPr>
        </p:nvSpPr>
        <p:spPr>
          <a:ln/>
        </p:spPr>
        <p:txBody>
          <a:bodyPr/>
          <a:lstStyle>
            <a:lvl1pPr>
              <a:defRPr/>
            </a:lvl1pPr>
          </a:lstStyle>
          <a:p>
            <a:pPr>
              <a:defRPr/>
            </a:pPr>
            <a:endParaRPr lang="en-US" dirty="0"/>
          </a:p>
        </p:txBody>
      </p:sp>
      <p:sp>
        <p:nvSpPr>
          <p:cNvPr id="6" name="Rectangle 6"/>
          <p:cNvSpPr>
            <a:spLocks noGrp="1" noChangeArrowheads="1"/>
          </p:cNvSpPr>
          <p:nvPr>
            <p:ph type="sldNum" sz="quarter" idx="12"/>
          </p:nvPr>
        </p:nvSpPr>
        <p:spPr>
          <a:ln/>
        </p:spPr>
        <p:txBody>
          <a:bodyPr/>
          <a:lstStyle>
            <a:lvl1pPr>
              <a:defRPr/>
            </a:lvl1pPr>
          </a:lstStyle>
          <a:p>
            <a:pPr>
              <a:defRPr/>
            </a:pPr>
            <a:fld id="{90DA5DBD-28FC-4F3F-8AD3-DF4C924DF1F1}" type="slidenum">
              <a:rPr lang="en-US"/>
              <a:pPr>
                <a:defRPr/>
              </a:pPr>
              <a:t>‹#›</a:t>
            </a:fld>
            <a:endParaRPr lang="en-US" dirty="0"/>
          </a:p>
        </p:txBody>
      </p:sp>
    </p:spTree>
    <p:extLst>
      <p:ext uri="{BB962C8B-B14F-4D97-AF65-F5344CB8AC3E}">
        <p14:creationId xmlns:p14="http://schemas.microsoft.com/office/powerpoint/2010/main" val="34964300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914400" y="1447800"/>
            <a:ext cx="3810000" cy="46783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876800" y="1447800"/>
            <a:ext cx="3810000" cy="46783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dirty="0"/>
          </a:p>
        </p:txBody>
      </p:sp>
      <p:sp>
        <p:nvSpPr>
          <p:cNvPr id="6" name="Rectangle 5"/>
          <p:cNvSpPr>
            <a:spLocks noGrp="1" noChangeArrowheads="1"/>
          </p:cNvSpPr>
          <p:nvPr>
            <p:ph type="ftr" sz="quarter" idx="11"/>
          </p:nvPr>
        </p:nvSpPr>
        <p:spPr>
          <a:ln/>
        </p:spPr>
        <p:txBody>
          <a:bodyPr/>
          <a:lstStyle>
            <a:lvl1pPr>
              <a:defRPr/>
            </a:lvl1pPr>
          </a:lstStyle>
          <a:p>
            <a:pPr>
              <a:defRPr/>
            </a:pPr>
            <a:endParaRPr lang="en-US" dirty="0"/>
          </a:p>
        </p:txBody>
      </p:sp>
      <p:sp>
        <p:nvSpPr>
          <p:cNvPr id="7" name="Rectangle 6"/>
          <p:cNvSpPr>
            <a:spLocks noGrp="1" noChangeArrowheads="1"/>
          </p:cNvSpPr>
          <p:nvPr>
            <p:ph type="sldNum" sz="quarter" idx="12"/>
          </p:nvPr>
        </p:nvSpPr>
        <p:spPr>
          <a:ln/>
        </p:spPr>
        <p:txBody>
          <a:bodyPr/>
          <a:lstStyle>
            <a:lvl1pPr>
              <a:defRPr/>
            </a:lvl1pPr>
          </a:lstStyle>
          <a:p>
            <a:pPr>
              <a:defRPr/>
            </a:pPr>
            <a:fld id="{626ACA39-4021-40DA-BBFA-DA869DEE47B9}" type="slidenum">
              <a:rPr lang="en-US"/>
              <a:pPr>
                <a:defRPr/>
              </a:pPr>
              <a:t>‹#›</a:t>
            </a:fld>
            <a:endParaRPr lang="en-US" dirty="0"/>
          </a:p>
        </p:txBody>
      </p:sp>
    </p:spTree>
    <p:extLst>
      <p:ext uri="{BB962C8B-B14F-4D97-AF65-F5344CB8AC3E}">
        <p14:creationId xmlns:p14="http://schemas.microsoft.com/office/powerpoint/2010/main" val="25945242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dirty="0"/>
          </a:p>
        </p:txBody>
      </p:sp>
      <p:sp>
        <p:nvSpPr>
          <p:cNvPr id="8" name="Rectangle 5"/>
          <p:cNvSpPr>
            <a:spLocks noGrp="1" noChangeArrowheads="1"/>
          </p:cNvSpPr>
          <p:nvPr>
            <p:ph type="ftr" sz="quarter" idx="11"/>
          </p:nvPr>
        </p:nvSpPr>
        <p:spPr>
          <a:ln/>
        </p:spPr>
        <p:txBody>
          <a:bodyPr/>
          <a:lstStyle>
            <a:lvl1pPr>
              <a:defRPr/>
            </a:lvl1pPr>
          </a:lstStyle>
          <a:p>
            <a:pPr>
              <a:defRPr/>
            </a:pPr>
            <a:endParaRPr lang="en-US" dirty="0"/>
          </a:p>
        </p:txBody>
      </p:sp>
      <p:sp>
        <p:nvSpPr>
          <p:cNvPr id="9" name="Rectangle 6"/>
          <p:cNvSpPr>
            <a:spLocks noGrp="1" noChangeArrowheads="1"/>
          </p:cNvSpPr>
          <p:nvPr>
            <p:ph type="sldNum" sz="quarter" idx="12"/>
          </p:nvPr>
        </p:nvSpPr>
        <p:spPr>
          <a:ln/>
        </p:spPr>
        <p:txBody>
          <a:bodyPr/>
          <a:lstStyle>
            <a:lvl1pPr>
              <a:defRPr/>
            </a:lvl1pPr>
          </a:lstStyle>
          <a:p>
            <a:pPr>
              <a:defRPr/>
            </a:pPr>
            <a:fld id="{B4F43871-6B26-42F0-9D30-C63C264C94B9}" type="slidenum">
              <a:rPr lang="en-US"/>
              <a:pPr>
                <a:defRPr/>
              </a:pPr>
              <a:t>‹#›</a:t>
            </a:fld>
            <a:endParaRPr lang="en-US" dirty="0"/>
          </a:p>
        </p:txBody>
      </p:sp>
    </p:spTree>
    <p:extLst>
      <p:ext uri="{BB962C8B-B14F-4D97-AF65-F5344CB8AC3E}">
        <p14:creationId xmlns:p14="http://schemas.microsoft.com/office/powerpoint/2010/main" val="13314063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dirty="0"/>
          </a:p>
        </p:txBody>
      </p:sp>
      <p:sp>
        <p:nvSpPr>
          <p:cNvPr id="4" name="Rectangle 5"/>
          <p:cNvSpPr>
            <a:spLocks noGrp="1" noChangeArrowheads="1"/>
          </p:cNvSpPr>
          <p:nvPr>
            <p:ph type="ftr" sz="quarter" idx="11"/>
          </p:nvPr>
        </p:nvSpPr>
        <p:spPr>
          <a:ln/>
        </p:spPr>
        <p:txBody>
          <a:bodyPr/>
          <a:lstStyle>
            <a:lvl1pPr>
              <a:defRPr/>
            </a:lvl1pPr>
          </a:lstStyle>
          <a:p>
            <a:pPr>
              <a:defRPr/>
            </a:pPr>
            <a:endParaRPr lang="en-US" dirty="0"/>
          </a:p>
        </p:txBody>
      </p:sp>
      <p:sp>
        <p:nvSpPr>
          <p:cNvPr id="5" name="Rectangle 6"/>
          <p:cNvSpPr>
            <a:spLocks noGrp="1" noChangeArrowheads="1"/>
          </p:cNvSpPr>
          <p:nvPr>
            <p:ph type="sldNum" sz="quarter" idx="12"/>
          </p:nvPr>
        </p:nvSpPr>
        <p:spPr>
          <a:ln/>
        </p:spPr>
        <p:txBody>
          <a:bodyPr/>
          <a:lstStyle>
            <a:lvl1pPr>
              <a:defRPr/>
            </a:lvl1pPr>
          </a:lstStyle>
          <a:p>
            <a:pPr>
              <a:defRPr/>
            </a:pPr>
            <a:fld id="{751453C5-15FA-4D10-8DE8-21470637EB5B}" type="slidenum">
              <a:rPr lang="en-US"/>
              <a:pPr>
                <a:defRPr/>
              </a:pPr>
              <a:t>‹#›</a:t>
            </a:fld>
            <a:endParaRPr lang="en-US" dirty="0"/>
          </a:p>
        </p:txBody>
      </p:sp>
    </p:spTree>
    <p:extLst>
      <p:ext uri="{BB962C8B-B14F-4D97-AF65-F5344CB8AC3E}">
        <p14:creationId xmlns:p14="http://schemas.microsoft.com/office/powerpoint/2010/main" val="41747140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dirty="0"/>
          </a:p>
        </p:txBody>
      </p:sp>
      <p:sp>
        <p:nvSpPr>
          <p:cNvPr id="3" name="Rectangle 5"/>
          <p:cNvSpPr>
            <a:spLocks noGrp="1" noChangeArrowheads="1"/>
          </p:cNvSpPr>
          <p:nvPr>
            <p:ph type="ftr" sz="quarter" idx="11"/>
          </p:nvPr>
        </p:nvSpPr>
        <p:spPr>
          <a:ln/>
        </p:spPr>
        <p:txBody>
          <a:bodyPr/>
          <a:lstStyle>
            <a:lvl1pPr>
              <a:defRPr/>
            </a:lvl1pPr>
          </a:lstStyle>
          <a:p>
            <a:pPr>
              <a:defRPr/>
            </a:pPr>
            <a:endParaRPr lang="en-US" dirty="0"/>
          </a:p>
        </p:txBody>
      </p:sp>
      <p:sp>
        <p:nvSpPr>
          <p:cNvPr id="4" name="Rectangle 6"/>
          <p:cNvSpPr>
            <a:spLocks noGrp="1" noChangeArrowheads="1"/>
          </p:cNvSpPr>
          <p:nvPr>
            <p:ph type="sldNum" sz="quarter" idx="12"/>
          </p:nvPr>
        </p:nvSpPr>
        <p:spPr>
          <a:ln/>
        </p:spPr>
        <p:txBody>
          <a:bodyPr/>
          <a:lstStyle>
            <a:lvl1pPr>
              <a:defRPr/>
            </a:lvl1pPr>
          </a:lstStyle>
          <a:p>
            <a:pPr>
              <a:defRPr/>
            </a:pPr>
            <a:fld id="{2FF9C0C0-5A3D-41EC-8E02-41BB99C6C2FC}" type="slidenum">
              <a:rPr lang="en-US"/>
              <a:pPr>
                <a:defRPr/>
              </a:pPr>
              <a:t>‹#›</a:t>
            </a:fld>
            <a:endParaRPr lang="en-US" dirty="0"/>
          </a:p>
        </p:txBody>
      </p:sp>
    </p:spTree>
    <p:extLst>
      <p:ext uri="{BB962C8B-B14F-4D97-AF65-F5344CB8AC3E}">
        <p14:creationId xmlns:p14="http://schemas.microsoft.com/office/powerpoint/2010/main" val="25079009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dirty="0"/>
          </a:p>
        </p:txBody>
      </p:sp>
      <p:sp>
        <p:nvSpPr>
          <p:cNvPr id="6" name="Rectangle 5"/>
          <p:cNvSpPr>
            <a:spLocks noGrp="1" noChangeArrowheads="1"/>
          </p:cNvSpPr>
          <p:nvPr>
            <p:ph type="ftr" sz="quarter" idx="11"/>
          </p:nvPr>
        </p:nvSpPr>
        <p:spPr>
          <a:ln/>
        </p:spPr>
        <p:txBody>
          <a:bodyPr/>
          <a:lstStyle>
            <a:lvl1pPr>
              <a:defRPr/>
            </a:lvl1pPr>
          </a:lstStyle>
          <a:p>
            <a:pPr>
              <a:defRPr/>
            </a:pPr>
            <a:endParaRPr lang="en-US" dirty="0"/>
          </a:p>
        </p:txBody>
      </p:sp>
      <p:sp>
        <p:nvSpPr>
          <p:cNvPr id="7" name="Rectangle 6"/>
          <p:cNvSpPr>
            <a:spLocks noGrp="1" noChangeArrowheads="1"/>
          </p:cNvSpPr>
          <p:nvPr>
            <p:ph type="sldNum" sz="quarter" idx="12"/>
          </p:nvPr>
        </p:nvSpPr>
        <p:spPr>
          <a:ln/>
        </p:spPr>
        <p:txBody>
          <a:bodyPr/>
          <a:lstStyle>
            <a:lvl1pPr>
              <a:defRPr/>
            </a:lvl1pPr>
          </a:lstStyle>
          <a:p>
            <a:pPr>
              <a:defRPr/>
            </a:pPr>
            <a:fld id="{AB200C50-547C-4C8A-AF0C-8690600F7860}" type="slidenum">
              <a:rPr lang="en-US"/>
              <a:pPr>
                <a:defRPr/>
              </a:pPr>
              <a:t>‹#›</a:t>
            </a:fld>
            <a:endParaRPr lang="en-US" dirty="0"/>
          </a:p>
        </p:txBody>
      </p:sp>
    </p:spTree>
    <p:extLst>
      <p:ext uri="{BB962C8B-B14F-4D97-AF65-F5344CB8AC3E}">
        <p14:creationId xmlns:p14="http://schemas.microsoft.com/office/powerpoint/2010/main" val="13429914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smtClean="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dirty="0"/>
          </a:p>
        </p:txBody>
      </p:sp>
      <p:sp>
        <p:nvSpPr>
          <p:cNvPr id="6" name="Rectangle 5"/>
          <p:cNvSpPr>
            <a:spLocks noGrp="1" noChangeArrowheads="1"/>
          </p:cNvSpPr>
          <p:nvPr>
            <p:ph type="ftr" sz="quarter" idx="11"/>
          </p:nvPr>
        </p:nvSpPr>
        <p:spPr>
          <a:ln/>
        </p:spPr>
        <p:txBody>
          <a:bodyPr/>
          <a:lstStyle>
            <a:lvl1pPr>
              <a:defRPr/>
            </a:lvl1pPr>
          </a:lstStyle>
          <a:p>
            <a:pPr>
              <a:defRPr/>
            </a:pPr>
            <a:endParaRPr lang="en-US" dirty="0"/>
          </a:p>
        </p:txBody>
      </p:sp>
      <p:sp>
        <p:nvSpPr>
          <p:cNvPr id="7" name="Rectangle 6"/>
          <p:cNvSpPr>
            <a:spLocks noGrp="1" noChangeArrowheads="1"/>
          </p:cNvSpPr>
          <p:nvPr>
            <p:ph type="sldNum" sz="quarter" idx="12"/>
          </p:nvPr>
        </p:nvSpPr>
        <p:spPr>
          <a:ln/>
        </p:spPr>
        <p:txBody>
          <a:bodyPr/>
          <a:lstStyle>
            <a:lvl1pPr>
              <a:defRPr/>
            </a:lvl1pPr>
          </a:lstStyle>
          <a:p>
            <a:pPr>
              <a:defRPr/>
            </a:pPr>
            <a:fld id="{ECD3636E-625C-4C27-852E-89B32AFC5E13}" type="slidenum">
              <a:rPr lang="en-US"/>
              <a:pPr>
                <a:defRPr/>
              </a:pPr>
              <a:t>‹#›</a:t>
            </a:fld>
            <a:endParaRPr lang="en-US" dirty="0"/>
          </a:p>
        </p:txBody>
      </p:sp>
    </p:spTree>
    <p:extLst>
      <p:ext uri="{BB962C8B-B14F-4D97-AF65-F5344CB8AC3E}">
        <p14:creationId xmlns:p14="http://schemas.microsoft.com/office/powerpoint/2010/main" val="2009511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alpha val="0"/>
          </a:schemeClr>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914400" y="274638"/>
            <a:ext cx="7772400" cy="944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914400" y="1447800"/>
            <a:ext cx="7772400" cy="467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28" name="Rectangle 4"/>
          <p:cNvSpPr>
            <a:spLocks noGrp="1" noChangeArrowheads="1"/>
          </p:cNvSpPr>
          <p:nvPr>
            <p:ph type="dt" sz="half" idx="2"/>
          </p:nvPr>
        </p:nvSpPr>
        <p:spPr bwMode="auto">
          <a:xfrm>
            <a:off x="958850" y="6245225"/>
            <a:ext cx="1865313"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smtClean="0">
                <a:latin typeface="+mn-lt"/>
              </a:defRPr>
            </a:lvl1pPr>
          </a:lstStyle>
          <a:p>
            <a:pPr>
              <a:defRPr/>
            </a:pPr>
            <a:endParaRPr lang="en-US" dirty="0"/>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smtClean="0">
                <a:latin typeface="+mn-lt"/>
              </a:defRPr>
            </a:lvl1pPr>
          </a:lstStyle>
          <a:p>
            <a:pPr>
              <a:defRPr/>
            </a:pPr>
            <a:endParaRPr lang="en-US" dirty="0"/>
          </a:p>
        </p:txBody>
      </p:sp>
      <p:sp>
        <p:nvSpPr>
          <p:cNvPr id="1030" name="Rectangle 6"/>
          <p:cNvSpPr>
            <a:spLocks noGrp="1" noChangeArrowheads="1"/>
          </p:cNvSpPr>
          <p:nvPr>
            <p:ph type="sldNum" sz="quarter" idx="4"/>
          </p:nvPr>
        </p:nvSpPr>
        <p:spPr bwMode="auto">
          <a:xfrm>
            <a:off x="6394450" y="6245225"/>
            <a:ext cx="229235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smtClean="0">
                <a:latin typeface="+mn-lt"/>
              </a:defRPr>
            </a:lvl1pPr>
          </a:lstStyle>
          <a:p>
            <a:pPr>
              <a:defRPr/>
            </a:pPr>
            <a:fld id="{93085CA5-5F86-4FDA-9B5B-FABBE6009627}" type="slidenum">
              <a:rPr lang="en-US"/>
              <a:pPr>
                <a:defRPr/>
              </a:pPr>
              <a:t>‹#›</a:t>
            </a:fld>
            <a:endParaRPr lang="en-US" dirty="0"/>
          </a:p>
        </p:txBody>
      </p:sp>
      <p:sp>
        <p:nvSpPr>
          <p:cNvPr id="1032" name="Rectangle 8"/>
          <p:cNvSpPr>
            <a:spLocks noChangeArrowheads="1"/>
          </p:cNvSpPr>
          <p:nvPr/>
        </p:nvSpPr>
        <p:spPr bwMode="auto">
          <a:xfrm>
            <a:off x="809625" y="241300"/>
            <a:ext cx="42863" cy="6502400"/>
          </a:xfrm>
          <a:prstGeom prst="rect">
            <a:avLst/>
          </a:prstGeom>
          <a:gradFill rotWithShape="1">
            <a:gsLst>
              <a:gs pos="0">
                <a:schemeClr val="accent2"/>
              </a:gs>
              <a:gs pos="100000">
                <a:srgbClr val="408E56"/>
              </a:gs>
            </a:gsLst>
            <a:lin ang="5400000" scaled="1"/>
          </a:gradFill>
          <a:ln w="9525">
            <a:noFill/>
            <a:miter lim="800000"/>
            <a:headEnd/>
            <a:tailEnd/>
          </a:ln>
          <a:effectLst/>
        </p:spPr>
        <p:txBody>
          <a:bodyPr wrap="none" anchor="ctr"/>
          <a:lstStyle/>
          <a:p>
            <a:pPr>
              <a:defRPr/>
            </a:pPr>
            <a:endParaRPr lang="en-US" dirty="0"/>
          </a:p>
        </p:txBody>
      </p:sp>
      <p:sp>
        <p:nvSpPr>
          <p:cNvPr id="1088" name="Line 64"/>
          <p:cNvSpPr>
            <a:spLocks noChangeShapeType="1"/>
          </p:cNvSpPr>
          <p:nvPr/>
        </p:nvSpPr>
        <p:spPr bwMode="auto">
          <a:xfrm rot="5400000">
            <a:off x="434975" y="6559550"/>
            <a:ext cx="0" cy="692150"/>
          </a:xfrm>
          <a:prstGeom prst="line">
            <a:avLst/>
          </a:prstGeom>
          <a:noFill/>
          <a:ln w="9525">
            <a:solidFill>
              <a:schemeClr val="tx1"/>
            </a:solidFill>
            <a:round/>
            <a:headEnd/>
            <a:tailEnd/>
          </a:ln>
          <a:effectLst/>
        </p:spPr>
        <p:txBody>
          <a:bodyPr/>
          <a:lstStyle/>
          <a:p>
            <a:pPr>
              <a:defRPr/>
            </a:pPr>
            <a:endParaRPr lang="en-US" dirty="0"/>
          </a:p>
        </p:txBody>
      </p:sp>
      <p:sp>
        <p:nvSpPr>
          <p:cNvPr id="1156" name="Rectangle 132"/>
          <p:cNvSpPr>
            <a:spLocks noChangeArrowheads="1"/>
          </p:cNvSpPr>
          <p:nvPr/>
        </p:nvSpPr>
        <p:spPr bwMode="auto">
          <a:xfrm>
            <a:off x="852488" y="1030288"/>
            <a:ext cx="7875587" cy="46037"/>
          </a:xfrm>
          <a:prstGeom prst="rect">
            <a:avLst/>
          </a:prstGeom>
          <a:gradFill rotWithShape="1">
            <a:gsLst>
              <a:gs pos="0">
                <a:schemeClr val="accent2"/>
              </a:gs>
              <a:gs pos="100000">
                <a:srgbClr val="408E56"/>
              </a:gs>
            </a:gsLst>
            <a:lin ang="0" scaled="1"/>
          </a:gradFill>
          <a:ln w="9525">
            <a:noFill/>
            <a:miter lim="800000"/>
            <a:headEnd/>
            <a:tailEnd/>
          </a:ln>
          <a:effectLst/>
        </p:spPr>
        <p:txBody>
          <a:bodyPr wrap="none" anchor="ctr"/>
          <a:lstStyle/>
          <a:p>
            <a:pPr>
              <a:defRPr/>
            </a:pPr>
            <a:endParaRPr lang="en-US" dirty="0"/>
          </a:p>
        </p:txBody>
      </p:sp>
      <p:sp>
        <p:nvSpPr>
          <p:cNvPr id="1464" name="Rectangle 440"/>
          <p:cNvSpPr>
            <a:spLocks noChangeArrowheads="1"/>
          </p:cNvSpPr>
          <p:nvPr/>
        </p:nvSpPr>
        <p:spPr bwMode="auto">
          <a:xfrm>
            <a:off x="180975" y="88900"/>
            <a:ext cx="473075" cy="6673850"/>
          </a:xfrm>
          <a:prstGeom prst="rect">
            <a:avLst/>
          </a:prstGeom>
          <a:solidFill>
            <a:srgbClr val="FFFFFF"/>
          </a:solidFill>
          <a:ln w="9525">
            <a:noFill/>
            <a:miter lim="800000"/>
            <a:headEnd/>
            <a:tailEnd/>
          </a:ln>
          <a:effectLst/>
        </p:spPr>
        <p:txBody>
          <a:bodyPr wrap="none" anchor="ctr"/>
          <a:lstStyle/>
          <a:p>
            <a:pPr>
              <a:defRPr/>
            </a:pPr>
            <a:endParaRPr lang="en-US" dirty="0"/>
          </a:p>
        </p:txBody>
      </p:sp>
      <p:grpSp>
        <p:nvGrpSpPr>
          <p:cNvPr id="1035" name="Group 444"/>
          <p:cNvGrpSpPr>
            <a:grpSpLocks/>
          </p:cNvGrpSpPr>
          <p:nvPr/>
        </p:nvGrpSpPr>
        <p:grpSpPr bwMode="auto">
          <a:xfrm>
            <a:off x="179388" y="133350"/>
            <a:ext cx="474662" cy="6648450"/>
            <a:chOff x="113" y="84"/>
            <a:chExt cx="299" cy="4188"/>
          </a:xfrm>
        </p:grpSpPr>
        <p:grpSp>
          <p:nvGrpSpPr>
            <p:cNvPr id="1037" name="Group 443"/>
            <p:cNvGrpSpPr>
              <a:grpSpLocks/>
            </p:cNvGrpSpPr>
            <p:nvPr/>
          </p:nvGrpSpPr>
          <p:grpSpPr bwMode="auto">
            <a:xfrm>
              <a:off x="113" y="84"/>
              <a:ext cx="299" cy="3237"/>
              <a:chOff x="113" y="84"/>
              <a:chExt cx="299" cy="3237"/>
            </a:xfrm>
          </p:grpSpPr>
          <p:sp>
            <p:nvSpPr>
              <p:cNvPr id="1162" name="Rectangle 138"/>
              <p:cNvSpPr>
                <a:spLocks noChangeArrowheads="1"/>
              </p:cNvSpPr>
              <p:nvPr/>
            </p:nvSpPr>
            <p:spPr bwMode="auto">
              <a:xfrm>
                <a:off x="115" y="428"/>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164" name="Rectangle 140"/>
              <p:cNvSpPr>
                <a:spLocks noChangeArrowheads="1"/>
              </p:cNvSpPr>
              <p:nvPr/>
            </p:nvSpPr>
            <p:spPr bwMode="auto">
              <a:xfrm>
                <a:off x="292" y="549"/>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165" name="Rectangle 141"/>
              <p:cNvSpPr>
                <a:spLocks noChangeArrowheads="1"/>
              </p:cNvSpPr>
              <p:nvPr/>
            </p:nvSpPr>
            <p:spPr bwMode="auto">
              <a:xfrm>
                <a:off x="231" y="609"/>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167" name="Rectangle 143"/>
              <p:cNvSpPr>
                <a:spLocks noChangeArrowheads="1"/>
              </p:cNvSpPr>
              <p:nvPr/>
            </p:nvSpPr>
            <p:spPr bwMode="auto">
              <a:xfrm>
                <a:off x="173" y="1019"/>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170" name="Rectangle 146"/>
              <p:cNvSpPr>
                <a:spLocks noChangeArrowheads="1"/>
              </p:cNvSpPr>
              <p:nvPr/>
            </p:nvSpPr>
            <p:spPr bwMode="auto">
              <a:xfrm>
                <a:off x="118" y="662"/>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271" name="Rectangle 247"/>
              <p:cNvSpPr>
                <a:spLocks noChangeArrowheads="1"/>
              </p:cNvSpPr>
              <p:nvPr/>
            </p:nvSpPr>
            <p:spPr bwMode="auto">
              <a:xfrm>
                <a:off x="172" y="722"/>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272" name="Rectangle 248"/>
              <p:cNvSpPr>
                <a:spLocks noChangeArrowheads="1"/>
              </p:cNvSpPr>
              <p:nvPr/>
            </p:nvSpPr>
            <p:spPr bwMode="auto">
              <a:xfrm>
                <a:off x="231" y="960"/>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273" name="Rectangle 249"/>
              <p:cNvSpPr>
                <a:spLocks noChangeArrowheads="1"/>
              </p:cNvSpPr>
              <p:nvPr/>
            </p:nvSpPr>
            <p:spPr bwMode="auto">
              <a:xfrm>
                <a:off x="354" y="783"/>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274" name="Rectangle 250"/>
              <p:cNvSpPr>
                <a:spLocks noChangeArrowheads="1"/>
              </p:cNvSpPr>
              <p:nvPr/>
            </p:nvSpPr>
            <p:spPr bwMode="auto">
              <a:xfrm>
                <a:off x="351" y="1018"/>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275" name="Rectangle 251"/>
              <p:cNvSpPr>
                <a:spLocks noChangeArrowheads="1"/>
              </p:cNvSpPr>
              <p:nvPr/>
            </p:nvSpPr>
            <p:spPr bwMode="auto">
              <a:xfrm>
                <a:off x="292" y="1079"/>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277" name="Rectangle 253"/>
              <p:cNvSpPr>
                <a:spLocks noChangeArrowheads="1"/>
              </p:cNvSpPr>
              <p:nvPr/>
            </p:nvSpPr>
            <p:spPr bwMode="auto">
              <a:xfrm>
                <a:off x="234" y="1076"/>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278" name="Rectangle 254"/>
              <p:cNvSpPr>
                <a:spLocks noChangeArrowheads="1"/>
              </p:cNvSpPr>
              <p:nvPr/>
            </p:nvSpPr>
            <p:spPr bwMode="auto">
              <a:xfrm>
                <a:off x="173" y="901"/>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279" name="Rectangle 255"/>
              <p:cNvSpPr>
                <a:spLocks noChangeArrowheads="1"/>
              </p:cNvSpPr>
              <p:nvPr/>
            </p:nvSpPr>
            <p:spPr bwMode="auto">
              <a:xfrm>
                <a:off x="292" y="900"/>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282" name="Rectangle 258"/>
              <p:cNvSpPr>
                <a:spLocks noChangeArrowheads="1"/>
              </p:cNvSpPr>
              <p:nvPr/>
            </p:nvSpPr>
            <p:spPr bwMode="auto">
              <a:xfrm>
                <a:off x="115" y="964"/>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285" name="Rectangle 261"/>
              <p:cNvSpPr>
                <a:spLocks noChangeArrowheads="1"/>
              </p:cNvSpPr>
              <p:nvPr/>
            </p:nvSpPr>
            <p:spPr bwMode="auto">
              <a:xfrm>
                <a:off x="118" y="1137"/>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286" name="Rectangle 262"/>
              <p:cNvSpPr>
                <a:spLocks noChangeArrowheads="1"/>
              </p:cNvSpPr>
              <p:nvPr/>
            </p:nvSpPr>
            <p:spPr bwMode="auto">
              <a:xfrm>
                <a:off x="354" y="1137"/>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289" name="Rectangle 265"/>
              <p:cNvSpPr>
                <a:spLocks noChangeArrowheads="1"/>
              </p:cNvSpPr>
              <p:nvPr/>
            </p:nvSpPr>
            <p:spPr bwMode="auto">
              <a:xfrm>
                <a:off x="231" y="1196"/>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290" name="Rectangle 266"/>
              <p:cNvSpPr>
                <a:spLocks noChangeArrowheads="1"/>
              </p:cNvSpPr>
              <p:nvPr/>
            </p:nvSpPr>
            <p:spPr bwMode="auto">
              <a:xfrm>
                <a:off x="296" y="1199"/>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291" name="Rectangle 267"/>
              <p:cNvSpPr>
                <a:spLocks noChangeArrowheads="1"/>
              </p:cNvSpPr>
              <p:nvPr/>
            </p:nvSpPr>
            <p:spPr bwMode="auto">
              <a:xfrm>
                <a:off x="116" y="1195"/>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292" name="Rectangle 268"/>
              <p:cNvSpPr>
                <a:spLocks noChangeArrowheads="1"/>
              </p:cNvSpPr>
              <p:nvPr/>
            </p:nvSpPr>
            <p:spPr bwMode="auto">
              <a:xfrm>
                <a:off x="173" y="1253"/>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293" name="Rectangle 269"/>
              <p:cNvSpPr>
                <a:spLocks noChangeArrowheads="1"/>
              </p:cNvSpPr>
              <p:nvPr/>
            </p:nvSpPr>
            <p:spPr bwMode="auto">
              <a:xfrm>
                <a:off x="354" y="1254"/>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294" name="Rectangle 270"/>
              <p:cNvSpPr>
                <a:spLocks noChangeArrowheads="1"/>
              </p:cNvSpPr>
              <p:nvPr/>
            </p:nvSpPr>
            <p:spPr bwMode="auto">
              <a:xfrm>
                <a:off x="232" y="1255"/>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295" name="Rectangle 271"/>
              <p:cNvSpPr>
                <a:spLocks noChangeArrowheads="1"/>
              </p:cNvSpPr>
              <p:nvPr/>
            </p:nvSpPr>
            <p:spPr bwMode="auto">
              <a:xfrm>
                <a:off x="295" y="1312"/>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296" name="Rectangle 272"/>
              <p:cNvSpPr>
                <a:spLocks noChangeArrowheads="1"/>
              </p:cNvSpPr>
              <p:nvPr/>
            </p:nvSpPr>
            <p:spPr bwMode="auto">
              <a:xfrm>
                <a:off x="118" y="1314"/>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297" name="Rectangle 273"/>
              <p:cNvSpPr>
                <a:spLocks noChangeArrowheads="1"/>
              </p:cNvSpPr>
              <p:nvPr/>
            </p:nvSpPr>
            <p:spPr bwMode="auto">
              <a:xfrm>
                <a:off x="174" y="1313"/>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301" name="Rectangle 277"/>
              <p:cNvSpPr>
                <a:spLocks noChangeArrowheads="1"/>
              </p:cNvSpPr>
              <p:nvPr/>
            </p:nvSpPr>
            <p:spPr bwMode="auto">
              <a:xfrm>
                <a:off x="350" y="1373"/>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302" name="Rectangle 278"/>
              <p:cNvSpPr>
                <a:spLocks noChangeArrowheads="1"/>
              </p:cNvSpPr>
              <p:nvPr/>
            </p:nvSpPr>
            <p:spPr bwMode="auto">
              <a:xfrm>
                <a:off x="175" y="1376"/>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303" name="Rectangle 279"/>
              <p:cNvSpPr>
                <a:spLocks noChangeArrowheads="1"/>
              </p:cNvSpPr>
              <p:nvPr/>
            </p:nvSpPr>
            <p:spPr bwMode="auto">
              <a:xfrm>
                <a:off x="232" y="1377"/>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304" name="Rectangle 280"/>
              <p:cNvSpPr>
                <a:spLocks noChangeArrowheads="1"/>
              </p:cNvSpPr>
              <p:nvPr/>
            </p:nvSpPr>
            <p:spPr bwMode="auto">
              <a:xfrm>
                <a:off x="296" y="1432"/>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305" name="Rectangle 281"/>
              <p:cNvSpPr>
                <a:spLocks noChangeArrowheads="1"/>
              </p:cNvSpPr>
              <p:nvPr/>
            </p:nvSpPr>
            <p:spPr bwMode="auto">
              <a:xfrm>
                <a:off x="351" y="1433"/>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306" name="Rectangle 282"/>
              <p:cNvSpPr>
                <a:spLocks noChangeArrowheads="1"/>
              </p:cNvSpPr>
              <p:nvPr/>
            </p:nvSpPr>
            <p:spPr bwMode="auto">
              <a:xfrm>
                <a:off x="119" y="1430"/>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307" name="Rectangle 283"/>
              <p:cNvSpPr>
                <a:spLocks noChangeArrowheads="1"/>
              </p:cNvSpPr>
              <p:nvPr/>
            </p:nvSpPr>
            <p:spPr bwMode="auto">
              <a:xfrm>
                <a:off x="173" y="1489"/>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308" name="Rectangle 284"/>
              <p:cNvSpPr>
                <a:spLocks noChangeArrowheads="1"/>
              </p:cNvSpPr>
              <p:nvPr/>
            </p:nvSpPr>
            <p:spPr bwMode="auto">
              <a:xfrm>
                <a:off x="231" y="1490"/>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309" name="Rectangle 285"/>
              <p:cNvSpPr>
                <a:spLocks noChangeArrowheads="1"/>
              </p:cNvSpPr>
              <p:nvPr/>
            </p:nvSpPr>
            <p:spPr bwMode="auto">
              <a:xfrm>
                <a:off x="296" y="1488"/>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310" name="Rectangle 286"/>
              <p:cNvSpPr>
                <a:spLocks noChangeArrowheads="1"/>
              </p:cNvSpPr>
              <p:nvPr/>
            </p:nvSpPr>
            <p:spPr bwMode="auto">
              <a:xfrm>
                <a:off x="351" y="1490"/>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462" name="Rectangle 438"/>
              <p:cNvSpPr>
                <a:spLocks noChangeArrowheads="1"/>
              </p:cNvSpPr>
              <p:nvPr/>
            </p:nvSpPr>
            <p:spPr bwMode="auto">
              <a:xfrm>
                <a:off x="232" y="842"/>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311" name="Rectangle 287"/>
              <p:cNvSpPr>
                <a:spLocks noChangeArrowheads="1"/>
              </p:cNvSpPr>
              <p:nvPr/>
            </p:nvSpPr>
            <p:spPr bwMode="auto">
              <a:xfrm>
                <a:off x="115" y="1550"/>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312" name="Rectangle 288"/>
              <p:cNvSpPr>
                <a:spLocks noChangeArrowheads="1"/>
              </p:cNvSpPr>
              <p:nvPr/>
            </p:nvSpPr>
            <p:spPr bwMode="auto">
              <a:xfrm>
                <a:off x="173" y="1552"/>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313" name="Rectangle 289"/>
              <p:cNvSpPr>
                <a:spLocks noChangeArrowheads="1"/>
              </p:cNvSpPr>
              <p:nvPr/>
            </p:nvSpPr>
            <p:spPr bwMode="auto">
              <a:xfrm>
                <a:off x="292" y="1551"/>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314" name="Rectangle 290"/>
              <p:cNvSpPr>
                <a:spLocks noChangeArrowheads="1"/>
              </p:cNvSpPr>
              <p:nvPr/>
            </p:nvSpPr>
            <p:spPr bwMode="auto">
              <a:xfrm>
                <a:off x="354" y="1551"/>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315" name="Rectangle 291"/>
              <p:cNvSpPr>
                <a:spLocks noChangeArrowheads="1"/>
              </p:cNvSpPr>
              <p:nvPr/>
            </p:nvSpPr>
            <p:spPr bwMode="auto">
              <a:xfrm>
                <a:off x="351" y="1608"/>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316" name="Rectangle 292"/>
              <p:cNvSpPr>
                <a:spLocks noChangeArrowheads="1"/>
              </p:cNvSpPr>
              <p:nvPr/>
            </p:nvSpPr>
            <p:spPr bwMode="auto">
              <a:xfrm>
                <a:off x="233" y="1612"/>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317" name="Rectangle 293"/>
              <p:cNvSpPr>
                <a:spLocks noChangeArrowheads="1"/>
              </p:cNvSpPr>
              <p:nvPr/>
            </p:nvSpPr>
            <p:spPr bwMode="auto">
              <a:xfrm>
                <a:off x="177" y="1608"/>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318" name="Rectangle 294"/>
              <p:cNvSpPr>
                <a:spLocks noChangeArrowheads="1"/>
              </p:cNvSpPr>
              <p:nvPr/>
            </p:nvSpPr>
            <p:spPr bwMode="auto">
              <a:xfrm>
                <a:off x="119" y="1609"/>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319" name="Rectangle 295"/>
              <p:cNvSpPr>
                <a:spLocks noChangeArrowheads="1"/>
              </p:cNvSpPr>
              <p:nvPr/>
            </p:nvSpPr>
            <p:spPr bwMode="auto">
              <a:xfrm>
                <a:off x="119" y="1666"/>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320" name="Rectangle 296"/>
              <p:cNvSpPr>
                <a:spLocks noChangeArrowheads="1"/>
              </p:cNvSpPr>
              <p:nvPr/>
            </p:nvSpPr>
            <p:spPr bwMode="auto">
              <a:xfrm>
                <a:off x="232" y="1669"/>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321" name="Rectangle 297"/>
              <p:cNvSpPr>
                <a:spLocks noChangeArrowheads="1"/>
              </p:cNvSpPr>
              <p:nvPr/>
            </p:nvSpPr>
            <p:spPr bwMode="auto">
              <a:xfrm>
                <a:off x="295" y="1669"/>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322" name="Rectangle 298"/>
              <p:cNvSpPr>
                <a:spLocks noChangeArrowheads="1"/>
              </p:cNvSpPr>
              <p:nvPr/>
            </p:nvSpPr>
            <p:spPr bwMode="auto">
              <a:xfrm>
                <a:off x="350" y="1668"/>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327" name="Rectangle 303"/>
              <p:cNvSpPr>
                <a:spLocks noChangeArrowheads="1"/>
              </p:cNvSpPr>
              <p:nvPr/>
            </p:nvSpPr>
            <p:spPr bwMode="auto">
              <a:xfrm>
                <a:off x="177" y="1727"/>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328" name="Rectangle 304"/>
              <p:cNvSpPr>
                <a:spLocks noChangeArrowheads="1"/>
              </p:cNvSpPr>
              <p:nvPr/>
            </p:nvSpPr>
            <p:spPr bwMode="auto">
              <a:xfrm>
                <a:off x="232" y="1724"/>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329" name="Rectangle 305"/>
              <p:cNvSpPr>
                <a:spLocks noChangeArrowheads="1"/>
              </p:cNvSpPr>
              <p:nvPr/>
            </p:nvSpPr>
            <p:spPr bwMode="auto">
              <a:xfrm>
                <a:off x="295" y="1727"/>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330" name="Rectangle 306"/>
              <p:cNvSpPr>
                <a:spLocks noChangeArrowheads="1"/>
              </p:cNvSpPr>
              <p:nvPr/>
            </p:nvSpPr>
            <p:spPr bwMode="auto">
              <a:xfrm>
                <a:off x="350" y="1729"/>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283" name="Rectangle 259"/>
              <p:cNvSpPr>
                <a:spLocks noChangeArrowheads="1"/>
              </p:cNvSpPr>
              <p:nvPr/>
            </p:nvSpPr>
            <p:spPr bwMode="auto">
              <a:xfrm>
                <a:off x="114" y="1787"/>
                <a:ext cx="29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438" name="Rectangle 414"/>
              <p:cNvSpPr>
                <a:spLocks noChangeArrowheads="1"/>
              </p:cNvSpPr>
              <p:nvPr/>
            </p:nvSpPr>
            <p:spPr bwMode="auto">
              <a:xfrm>
                <a:off x="232" y="2376"/>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331" name="Rectangle 307"/>
              <p:cNvSpPr>
                <a:spLocks noChangeArrowheads="1"/>
              </p:cNvSpPr>
              <p:nvPr/>
            </p:nvSpPr>
            <p:spPr bwMode="auto">
              <a:xfrm>
                <a:off x="174" y="1963"/>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332" name="Rectangle 308"/>
              <p:cNvSpPr>
                <a:spLocks noChangeArrowheads="1"/>
              </p:cNvSpPr>
              <p:nvPr/>
            </p:nvSpPr>
            <p:spPr bwMode="auto">
              <a:xfrm>
                <a:off x="296" y="2021"/>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333" name="Rectangle 309"/>
              <p:cNvSpPr>
                <a:spLocks noChangeArrowheads="1"/>
              </p:cNvSpPr>
              <p:nvPr/>
            </p:nvSpPr>
            <p:spPr bwMode="auto">
              <a:xfrm>
                <a:off x="116" y="2078"/>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334" name="Rectangle 310"/>
              <p:cNvSpPr>
                <a:spLocks noChangeArrowheads="1"/>
              </p:cNvSpPr>
              <p:nvPr/>
            </p:nvSpPr>
            <p:spPr bwMode="auto">
              <a:xfrm>
                <a:off x="234" y="2138"/>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335" name="Rectangle 311"/>
              <p:cNvSpPr>
                <a:spLocks noChangeArrowheads="1"/>
              </p:cNvSpPr>
              <p:nvPr/>
            </p:nvSpPr>
            <p:spPr bwMode="auto">
              <a:xfrm>
                <a:off x="175" y="2198"/>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336" name="Rectangle 312"/>
              <p:cNvSpPr>
                <a:spLocks noChangeArrowheads="1"/>
              </p:cNvSpPr>
              <p:nvPr/>
            </p:nvSpPr>
            <p:spPr bwMode="auto">
              <a:xfrm>
                <a:off x="292" y="2198"/>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337" name="Rectangle 313"/>
              <p:cNvSpPr>
                <a:spLocks noChangeArrowheads="1"/>
              </p:cNvSpPr>
              <p:nvPr/>
            </p:nvSpPr>
            <p:spPr bwMode="auto">
              <a:xfrm>
                <a:off x="350" y="2259"/>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338" name="Rectangle 314"/>
              <p:cNvSpPr>
                <a:spLocks noChangeArrowheads="1"/>
              </p:cNvSpPr>
              <p:nvPr/>
            </p:nvSpPr>
            <p:spPr bwMode="auto">
              <a:xfrm>
                <a:off x="115" y="2256"/>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341" name="Rectangle 317"/>
              <p:cNvSpPr>
                <a:spLocks noChangeArrowheads="1"/>
              </p:cNvSpPr>
              <p:nvPr/>
            </p:nvSpPr>
            <p:spPr bwMode="auto">
              <a:xfrm>
                <a:off x="232" y="2314"/>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342" name="Rectangle 318"/>
              <p:cNvSpPr>
                <a:spLocks noChangeArrowheads="1"/>
              </p:cNvSpPr>
              <p:nvPr/>
            </p:nvSpPr>
            <p:spPr bwMode="auto">
              <a:xfrm>
                <a:off x="116" y="2316"/>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343" name="Rectangle 319"/>
              <p:cNvSpPr>
                <a:spLocks noChangeArrowheads="1"/>
              </p:cNvSpPr>
              <p:nvPr/>
            </p:nvSpPr>
            <p:spPr bwMode="auto">
              <a:xfrm>
                <a:off x="350" y="2314"/>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344" name="Rectangle 320"/>
              <p:cNvSpPr>
                <a:spLocks noChangeArrowheads="1"/>
              </p:cNvSpPr>
              <p:nvPr/>
            </p:nvSpPr>
            <p:spPr bwMode="auto">
              <a:xfrm>
                <a:off x="350" y="2376"/>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345" name="Rectangle 321"/>
              <p:cNvSpPr>
                <a:spLocks noChangeArrowheads="1"/>
              </p:cNvSpPr>
              <p:nvPr/>
            </p:nvSpPr>
            <p:spPr bwMode="auto">
              <a:xfrm>
                <a:off x="174" y="2379"/>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408" name="Rectangle 384"/>
              <p:cNvSpPr>
                <a:spLocks noChangeArrowheads="1"/>
              </p:cNvSpPr>
              <p:nvPr/>
            </p:nvSpPr>
            <p:spPr bwMode="auto">
              <a:xfrm>
                <a:off x="354" y="2082"/>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409" name="Rectangle 385"/>
              <p:cNvSpPr>
                <a:spLocks noChangeArrowheads="1"/>
              </p:cNvSpPr>
              <p:nvPr/>
            </p:nvSpPr>
            <p:spPr bwMode="auto">
              <a:xfrm>
                <a:off x="118" y="1965"/>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410" name="Rectangle 386"/>
              <p:cNvSpPr>
                <a:spLocks noChangeArrowheads="1"/>
              </p:cNvSpPr>
              <p:nvPr/>
            </p:nvSpPr>
            <p:spPr bwMode="auto">
              <a:xfrm>
                <a:off x="234" y="1967"/>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411" name="Rectangle 387"/>
              <p:cNvSpPr>
                <a:spLocks noChangeArrowheads="1"/>
              </p:cNvSpPr>
              <p:nvPr/>
            </p:nvSpPr>
            <p:spPr bwMode="auto">
              <a:xfrm>
                <a:off x="296" y="1967"/>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412" name="Rectangle 388"/>
              <p:cNvSpPr>
                <a:spLocks noChangeArrowheads="1"/>
              </p:cNvSpPr>
              <p:nvPr/>
            </p:nvSpPr>
            <p:spPr bwMode="auto">
              <a:xfrm>
                <a:off x="351" y="1964"/>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413" name="Rectangle 389"/>
              <p:cNvSpPr>
                <a:spLocks noChangeArrowheads="1"/>
              </p:cNvSpPr>
              <p:nvPr/>
            </p:nvSpPr>
            <p:spPr bwMode="auto">
              <a:xfrm>
                <a:off x="350" y="2021"/>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414" name="Rectangle 390"/>
              <p:cNvSpPr>
                <a:spLocks noChangeArrowheads="1"/>
              </p:cNvSpPr>
              <p:nvPr/>
            </p:nvSpPr>
            <p:spPr bwMode="auto">
              <a:xfrm>
                <a:off x="232" y="2025"/>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415" name="Rectangle 391"/>
              <p:cNvSpPr>
                <a:spLocks noChangeArrowheads="1"/>
              </p:cNvSpPr>
              <p:nvPr/>
            </p:nvSpPr>
            <p:spPr bwMode="auto">
              <a:xfrm>
                <a:off x="175" y="2025"/>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416" name="Rectangle 392"/>
              <p:cNvSpPr>
                <a:spLocks noChangeArrowheads="1"/>
              </p:cNvSpPr>
              <p:nvPr/>
            </p:nvSpPr>
            <p:spPr bwMode="auto">
              <a:xfrm>
                <a:off x="119" y="2020"/>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417" name="Rectangle 393"/>
              <p:cNvSpPr>
                <a:spLocks noChangeArrowheads="1"/>
              </p:cNvSpPr>
              <p:nvPr/>
            </p:nvSpPr>
            <p:spPr bwMode="auto">
              <a:xfrm>
                <a:off x="291" y="2081"/>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418" name="Rectangle 394"/>
              <p:cNvSpPr>
                <a:spLocks noChangeArrowheads="1"/>
              </p:cNvSpPr>
              <p:nvPr/>
            </p:nvSpPr>
            <p:spPr bwMode="auto">
              <a:xfrm>
                <a:off x="232" y="2079"/>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419" name="Rectangle 395"/>
              <p:cNvSpPr>
                <a:spLocks noChangeArrowheads="1"/>
              </p:cNvSpPr>
              <p:nvPr/>
            </p:nvSpPr>
            <p:spPr bwMode="auto">
              <a:xfrm>
                <a:off x="175" y="2084"/>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420" name="Rectangle 396"/>
              <p:cNvSpPr>
                <a:spLocks noChangeArrowheads="1"/>
              </p:cNvSpPr>
              <p:nvPr/>
            </p:nvSpPr>
            <p:spPr bwMode="auto">
              <a:xfrm>
                <a:off x="351" y="2139"/>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421" name="Rectangle 397"/>
              <p:cNvSpPr>
                <a:spLocks noChangeArrowheads="1"/>
              </p:cNvSpPr>
              <p:nvPr/>
            </p:nvSpPr>
            <p:spPr bwMode="auto">
              <a:xfrm>
                <a:off x="294" y="2139"/>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422" name="Rectangle 398"/>
              <p:cNvSpPr>
                <a:spLocks noChangeArrowheads="1"/>
              </p:cNvSpPr>
              <p:nvPr/>
            </p:nvSpPr>
            <p:spPr bwMode="auto">
              <a:xfrm>
                <a:off x="177" y="2139"/>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423" name="Rectangle 399"/>
              <p:cNvSpPr>
                <a:spLocks noChangeArrowheads="1"/>
              </p:cNvSpPr>
              <p:nvPr/>
            </p:nvSpPr>
            <p:spPr bwMode="auto">
              <a:xfrm>
                <a:off x="115" y="2139"/>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424" name="Rectangle 400"/>
              <p:cNvSpPr>
                <a:spLocks noChangeArrowheads="1"/>
              </p:cNvSpPr>
              <p:nvPr/>
            </p:nvSpPr>
            <p:spPr bwMode="auto">
              <a:xfrm>
                <a:off x="351" y="2198"/>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425" name="Rectangle 401"/>
              <p:cNvSpPr>
                <a:spLocks noChangeArrowheads="1"/>
              </p:cNvSpPr>
              <p:nvPr/>
            </p:nvSpPr>
            <p:spPr bwMode="auto">
              <a:xfrm>
                <a:off x="231" y="2198"/>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426" name="Rectangle 402"/>
              <p:cNvSpPr>
                <a:spLocks noChangeArrowheads="1"/>
              </p:cNvSpPr>
              <p:nvPr/>
            </p:nvSpPr>
            <p:spPr bwMode="auto">
              <a:xfrm>
                <a:off x="115" y="2202"/>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429" name="Rectangle 405"/>
              <p:cNvSpPr>
                <a:spLocks noChangeArrowheads="1"/>
              </p:cNvSpPr>
              <p:nvPr/>
            </p:nvSpPr>
            <p:spPr bwMode="auto">
              <a:xfrm>
                <a:off x="232" y="2256"/>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430" name="Rectangle 406"/>
              <p:cNvSpPr>
                <a:spLocks noChangeArrowheads="1"/>
              </p:cNvSpPr>
              <p:nvPr/>
            </p:nvSpPr>
            <p:spPr bwMode="auto">
              <a:xfrm>
                <a:off x="177" y="2257"/>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431" name="Rectangle 407"/>
              <p:cNvSpPr>
                <a:spLocks noChangeArrowheads="1"/>
              </p:cNvSpPr>
              <p:nvPr/>
            </p:nvSpPr>
            <p:spPr bwMode="auto">
              <a:xfrm>
                <a:off x="292" y="2257"/>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435" name="Rectangle 411"/>
              <p:cNvSpPr>
                <a:spLocks noChangeArrowheads="1"/>
              </p:cNvSpPr>
              <p:nvPr/>
            </p:nvSpPr>
            <p:spPr bwMode="auto">
              <a:xfrm>
                <a:off x="174" y="2315"/>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436" name="Rectangle 412"/>
              <p:cNvSpPr>
                <a:spLocks noChangeArrowheads="1"/>
              </p:cNvSpPr>
              <p:nvPr/>
            </p:nvSpPr>
            <p:spPr bwMode="auto">
              <a:xfrm>
                <a:off x="295" y="2316"/>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437" name="Rectangle 413"/>
              <p:cNvSpPr>
                <a:spLocks noChangeArrowheads="1"/>
              </p:cNvSpPr>
              <p:nvPr/>
            </p:nvSpPr>
            <p:spPr bwMode="auto">
              <a:xfrm>
                <a:off x="119" y="2378"/>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439" name="Rectangle 415"/>
              <p:cNvSpPr>
                <a:spLocks noChangeArrowheads="1"/>
              </p:cNvSpPr>
              <p:nvPr/>
            </p:nvSpPr>
            <p:spPr bwMode="auto">
              <a:xfrm>
                <a:off x="295" y="2379"/>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346" name="Rectangle 322"/>
              <p:cNvSpPr>
                <a:spLocks noChangeArrowheads="1"/>
              </p:cNvSpPr>
              <p:nvPr/>
            </p:nvSpPr>
            <p:spPr bwMode="auto">
              <a:xfrm>
                <a:off x="295" y="2438"/>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347" name="Rectangle 323"/>
              <p:cNvSpPr>
                <a:spLocks noChangeArrowheads="1"/>
              </p:cNvSpPr>
              <p:nvPr/>
            </p:nvSpPr>
            <p:spPr bwMode="auto">
              <a:xfrm>
                <a:off x="175" y="2434"/>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348" name="Rectangle 324"/>
              <p:cNvSpPr>
                <a:spLocks noChangeArrowheads="1"/>
              </p:cNvSpPr>
              <p:nvPr/>
            </p:nvSpPr>
            <p:spPr bwMode="auto">
              <a:xfrm>
                <a:off x="115" y="2438"/>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352" name="Rectangle 328"/>
              <p:cNvSpPr>
                <a:spLocks noChangeArrowheads="1"/>
              </p:cNvSpPr>
              <p:nvPr/>
            </p:nvSpPr>
            <p:spPr bwMode="auto">
              <a:xfrm>
                <a:off x="236" y="2492"/>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353" name="Rectangle 329"/>
              <p:cNvSpPr>
                <a:spLocks noChangeArrowheads="1"/>
              </p:cNvSpPr>
              <p:nvPr/>
            </p:nvSpPr>
            <p:spPr bwMode="auto">
              <a:xfrm>
                <a:off x="296" y="2492"/>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354" name="Rectangle 330"/>
              <p:cNvSpPr>
                <a:spLocks noChangeArrowheads="1"/>
              </p:cNvSpPr>
              <p:nvPr/>
            </p:nvSpPr>
            <p:spPr bwMode="auto">
              <a:xfrm>
                <a:off x="174" y="2493"/>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355" name="Rectangle 331"/>
              <p:cNvSpPr>
                <a:spLocks noChangeArrowheads="1"/>
              </p:cNvSpPr>
              <p:nvPr/>
            </p:nvSpPr>
            <p:spPr bwMode="auto">
              <a:xfrm>
                <a:off x="115" y="2551"/>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356" name="Rectangle 332"/>
              <p:cNvSpPr>
                <a:spLocks noChangeArrowheads="1"/>
              </p:cNvSpPr>
              <p:nvPr/>
            </p:nvSpPr>
            <p:spPr bwMode="auto">
              <a:xfrm>
                <a:off x="173" y="2552"/>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357" name="Rectangle 333"/>
              <p:cNvSpPr>
                <a:spLocks noChangeArrowheads="1"/>
              </p:cNvSpPr>
              <p:nvPr/>
            </p:nvSpPr>
            <p:spPr bwMode="auto">
              <a:xfrm>
                <a:off x="350" y="2550"/>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358" name="Rectangle 334"/>
              <p:cNvSpPr>
                <a:spLocks noChangeArrowheads="1"/>
              </p:cNvSpPr>
              <p:nvPr/>
            </p:nvSpPr>
            <p:spPr bwMode="auto">
              <a:xfrm>
                <a:off x="295" y="2613"/>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359" name="Rectangle 335"/>
              <p:cNvSpPr>
                <a:spLocks noChangeArrowheads="1"/>
              </p:cNvSpPr>
              <p:nvPr/>
            </p:nvSpPr>
            <p:spPr bwMode="auto">
              <a:xfrm>
                <a:off x="116" y="2611"/>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360" name="Rectangle 336"/>
              <p:cNvSpPr>
                <a:spLocks noChangeArrowheads="1"/>
              </p:cNvSpPr>
              <p:nvPr/>
            </p:nvSpPr>
            <p:spPr bwMode="auto">
              <a:xfrm>
                <a:off x="352" y="2611"/>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433" name="Rectangle 409"/>
              <p:cNvSpPr>
                <a:spLocks noChangeArrowheads="1"/>
              </p:cNvSpPr>
              <p:nvPr/>
            </p:nvSpPr>
            <p:spPr bwMode="auto">
              <a:xfrm>
                <a:off x="352" y="2438"/>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434" name="Rectangle 410"/>
              <p:cNvSpPr>
                <a:spLocks noChangeArrowheads="1"/>
              </p:cNvSpPr>
              <p:nvPr/>
            </p:nvSpPr>
            <p:spPr bwMode="auto">
              <a:xfrm>
                <a:off x="354" y="2492"/>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441" name="Rectangle 417"/>
              <p:cNvSpPr>
                <a:spLocks noChangeArrowheads="1"/>
              </p:cNvSpPr>
              <p:nvPr/>
            </p:nvSpPr>
            <p:spPr bwMode="auto">
              <a:xfrm>
                <a:off x="232" y="2437"/>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443" name="Rectangle 419"/>
              <p:cNvSpPr>
                <a:spLocks noChangeArrowheads="1"/>
              </p:cNvSpPr>
              <p:nvPr/>
            </p:nvSpPr>
            <p:spPr bwMode="auto">
              <a:xfrm>
                <a:off x="296" y="2551"/>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444" name="Rectangle 420"/>
              <p:cNvSpPr>
                <a:spLocks noChangeArrowheads="1"/>
              </p:cNvSpPr>
              <p:nvPr/>
            </p:nvSpPr>
            <p:spPr bwMode="auto">
              <a:xfrm>
                <a:off x="232" y="2551"/>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445" name="Rectangle 421"/>
              <p:cNvSpPr>
                <a:spLocks noChangeArrowheads="1"/>
              </p:cNvSpPr>
              <p:nvPr/>
            </p:nvSpPr>
            <p:spPr bwMode="auto">
              <a:xfrm>
                <a:off x="118" y="2493"/>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446" name="Rectangle 422"/>
              <p:cNvSpPr>
                <a:spLocks noChangeArrowheads="1"/>
              </p:cNvSpPr>
              <p:nvPr/>
            </p:nvSpPr>
            <p:spPr bwMode="auto">
              <a:xfrm>
                <a:off x="233" y="2615"/>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447" name="Rectangle 423"/>
              <p:cNvSpPr>
                <a:spLocks noChangeArrowheads="1"/>
              </p:cNvSpPr>
              <p:nvPr/>
            </p:nvSpPr>
            <p:spPr bwMode="auto">
              <a:xfrm>
                <a:off x="173" y="2615"/>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368" name="Rectangle 344"/>
              <p:cNvSpPr>
                <a:spLocks noChangeArrowheads="1"/>
              </p:cNvSpPr>
              <p:nvPr/>
            </p:nvSpPr>
            <p:spPr bwMode="auto">
              <a:xfrm>
                <a:off x="234" y="2672"/>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369" name="Rectangle 345"/>
              <p:cNvSpPr>
                <a:spLocks noChangeArrowheads="1"/>
              </p:cNvSpPr>
              <p:nvPr/>
            </p:nvSpPr>
            <p:spPr bwMode="auto">
              <a:xfrm>
                <a:off x="293" y="2673"/>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370" name="Rectangle 346"/>
              <p:cNvSpPr>
                <a:spLocks noChangeArrowheads="1"/>
              </p:cNvSpPr>
              <p:nvPr/>
            </p:nvSpPr>
            <p:spPr bwMode="auto">
              <a:xfrm>
                <a:off x="354" y="2670"/>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371" name="Rectangle 347"/>
              <p:cNvSpPr>
                <a:spLocks noChangeArrowheads="1"/>
              </p:cNvSpPr>
              <p:nvPr/>
            </p:nvSpPr>
            <p:spPr bwMode="auto">
              <a:xfrm>
                <a:off x="118" y="2669"/>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372" name="Rectangle 348"/>
              <p:cNvSpPr>
                <a:spLocks noChangeArrowheads="1"/>
              </p:cNvSpPr>
              <p:nvPr/>
            </p:nvSpPr>
            <p:spPr bwMode="auto">
              <a:xfrm>
                <a:off x="177" y="2729"/>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373" name="Rectangle 349"/>
              <p:cNvSpPr>
                <a:spLocks noChangeArrowheads="1"/>
              </p:cNvSpPr>
              <p:nvPr/>
            </p:nvSpPr>
            <p:spPr bwMode="auto">
              <a:xfrm>
                <a:off x="233" y="2728"/>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374" name="Rectangle 350"/>
              <p:cNvSpPr>
                <a:spLocks noChangeArrowheads="1"/>
              </p:cNvSpPr>
              <p:nvPr/>
            </p:nvSpPr>
            <p:spPr bwMode="auto">
              <a:xfrm>
                <a:off x="292" y="2728"/>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375" name="Rectangle 351"/>
              <p:cNvSpPr>
                <a:spLocks noChangeArrowheads="1"/>
              </p:cNvSpPr>
              <p:nvPr/>
            </p:nvSpPr>
            <p:spPr bwMode="auto">
              <a:xfrm>
                <a:off x="351" y="2729"/>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376" name="Rectangle 352"/>
              <p:cNvSpPr>
                <a:spLocks noChangeArrowheads="1"/>
              </p:cNvSpPr>
              <p:nvPr/>
            </p:nvSpPr>
            <p:spPr bwMode="auto">
              <a:xfrm>
                <a:off x="119" y="2793"/>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377" name="Rectangle 353"/>
              <p:cNvSpPr>
                <a:spLocks noChangeArrowheads="1"/>
              </p:cNvSpPr>
              <p:nvPr/>
            </p:nvSpPr>
            <p:spPr bwMode="auto">
              <a:xfrm>
                <a:off x="233" y="2789"/>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378" name="Rectangle 354"/>
              <p:cNvSpPr>
                <a:spLocks noChangeArrowheads="1"/>
              </p:cNvSpPr>
              <p:nvPr/>
            </p:nvSpPr>
            <p:spPr bwMode="auto">
              <a:xfrm>
                <a:off x="292" y="2789"/>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379" name="Rectangle 355"/>
              <p:cNvSpPr>
                <a:spLocks noChangeArrowheads="1"/>
              </p:cNvSpPr>
              <p:nvPr/>
            </p:nvSpPr>
            <p:spPr bwMode="auto">
              <a:xfrm>
                <a:off x="351" y="2789"/>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388" name="Rectangle 364"/>
              <p:cNvSpPr>
                <a:spLocks noChangeArrowheads="1"/>
              </p:cNvSpPr>
              <p:nvPr/>
            </p:nvSpPr>
            <p:spPr bwMode="auto">
              <a:xfrm>
                <a:off x="119" y="2847"/>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389" name="Rectangle 365"/>
              <p:cNvSpPr>
                <a:spLocks noChangeArrowheads="1"/>
              </p:cNvSpPr>
              <p:nvPr/>
            </p:nvSpPr>
            <p:spPr bwMode="auto">
              <a:xfrm>
                <a:off x="175" y="2847"/>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390" name="Rectangle 366"/>
              <p:cNvSpPr>
                <a:spLocks noChangeArrowheads="1"/>
              </p:cNvSpPr>
              <p:nvPr/>
            </p:nvSpPr>
            <p:spPr bwMode="auto">
              <a:xfrm>
                <a:off x="234" y="2848"/>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391" name="Rectangle 367"/>
              <p:cNvSpPr>
                <a:spLocks noChangeArrowheads="1"/>
              </p:cNvSpPr>
              <p:nvPr/>
            </p:nvSpPr>
            <p:spPr bwMode="auto">
              <a:xfrm>
                <a:off x="292" y="2848"/>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451" name="Rectangle 427"/>
              <p:cNvSpPr>
                <a:spLocks noChangeArrowheads="1"/>
              </p:cNvSpPr>
              <p:nvPr/>
            </p:nvSpPr>
            <p:spPr bwMode="auto">
              <a:xfrm>
                <a:off x="174" y="2670"/>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452" name="Rectangle 428"/>
              <p:cNvSpPr>
                <a:spLocks noChangeArrowheads="1"/>
              </p:cNvSpPr>
              <p:nvPr/>
            </p:nvSpPr>
            <p:spPr bwMode="auto">
              <a:xfrm>
                <a:off x="115" y="2730"/>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453" name="Rectangle 429"/>
              <p:cNvSpPr>
                <a:spLocks noChangeArrowheads="1"/>
              </p:cNvSpPr>
              <p:nvPr/>
            </p:nvSpPr>
            <p:spPr bwMode="auto">
              <a:xfrm>
                <a:off x="175" y="2792"/>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456" name="Rectangle 432"/>
              <p:cNvSpPr>
                <a:spLocks noChangeArrowheads="1"/>
              </p:cNvSpPr>
              <p:nvPr/>
            </p:nvSpPr>
            <p:spPr bwMode="auto">
              <a:xfrm>
                <a:off x="350" y="2847"/>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392" name="Rectangle 368"/>
              <p:cNvSpPr>
                <a:spLocks noChangeArrowheads="1"/>
              </p:cNvSpPr>
              <p:nvPr/>
            </p:nvSpPr>
            <p:spPr bwMode="auto">
              <a:xfrm>
                <a:off x="354" y="2906"/>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393" name="Rectangle 369"/>
              <p:cNvSpPr>
                <a:spLocks noChangeArrowheads="1"/>
              </p:cNvSpPr>
              <p:nvPr/>
            </p:nvSpPr>
            <p:spPr bwMode="auto">
              <a:xfrm>
                <a:off x="233" y="2904"/>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394" name="Rectangle 370"/>
              <p:cNvSpPr>
                <a:spLocks noChangeArrowheads="1"/>
              </p:cNvSpPr>
              <p:nvPr/>
            </p:nvSpPr>
            <p:spPr bwMode="auto">
              <a:xfrm>
                <a:off x="292" y="2905"/>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395" name="Rectangle 371"/>
              <p:cNvSpPr>
                <a:spLocks noChangeArrowheads="1"/>
              </p:cNvSpPr>
              <p:nvPr/>
            </p:nvSpPr>
            <p:spPr bwMode="auto">
              <a:xfrm>
                <a:off x="115" y="2905"/>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396" name="Rectangle 372"/>
              <p:cNvSpPr>
                <a:spLocks noChangeArrowheads="1"/>
              </p:cNvSpPr>
              <p:nvPr/>
            </p:nvSpPr>
            <p:spPr bwMode="auto">
              <a:xfrm>
                <a:off x="173" y="2968"/>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397" name="Rectangle 373"/>
              <p:cNvSpPr>
                <a:spLocks noChangeArrowheads="1"/>
              </p:cNvSpPr>
              <p:nvPr/>
            </p:nvSpPr>
            <p:spPr bwMode="auto">
              <a:xfrm>
                <a:off x="119" y="2970"/>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398" name="Rectangle 374"/>
              <p:cNvSpPr>
                <a:spLocks noChangeArrowheads="1"/>
              </p:cNvSpPr>
              <p:nvPr/>
            </p:nvSpPr>
            <p:spPr bwMode="auto">
              <a:xfrm>
                <a:off x="291" y="2969"/>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399" name="Rectangle 375"/>
              <p:cNvSpPr>
                <a:spLocks noChangeArrowheads="1"/>
              </p:cNvSpPr>
              <p:nvPr/>
            </p:nvSpPr>
            <p:spPr bwMode="auto">
              <a:xfrm>
                <a:off x="354" y="2969"/>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457" name="Rectangle 433"/>
              <p:cNvSpPr>
                <a:spLocks noChangeArrowheads="1"/>
              </p:cNvSpPr>
              <p:nvPr/>
            </p:nvSpPr>
            <p:spPr bwMode="auto">
              <a:xfrm>
                <a:off x="175" y="2905"/>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458" name="Rectangle 434"/>
              <p:cNvSpPr>
                <a:spLocks noChangeArrowheads="1"/>
              </p:cNvSpPr>
              <p:nvPr/>
            </p:nvSpPr>
            <p:spPr bwMode="auto">
              <a:xfrm>
                <a:off x="233" y="2969"/>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400" name="Rectangle 376"/>
              <p:cNvSpPr>
                <a:spLocks noChangeArrowheads="1"/>
              </p:cNvSpPr>
              <p:nvPr/>
            </p:nvSpPr>
            <p:spPr bwMode="auto">
              <a:xfrm>
                <a:off x="118" y="3026"/>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401" name="Rectangle 377"/>
              <p:cNvSpPr>
                <a:spLocks noChangeArrowheads="1"/>
              </p:cNvSpPr>
              <p:nvPr/>
            </p:nvSpPr>
            <p:spPr bwMode="auto">
              <a:xfrm>
                <a:off x="234" y="3024"/>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402" name="Rectangle 378"/>
              <p:cNvSpPr>
                <a:spLocks noChangeArrowheads="1"/>
              </p:cNvSpPr>
              <p:nvPr/>
            </p:nvSpPr>
            <p:spPr bwMode="auto">
              <a:xfrm>
                <a:off x="296" y="3028"/>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403" name="Rectangle 379"/>
              <p:cNvSpPr>
                <a:spLocks noChangeArrowheads="1"/>
              </p:cNvSpPr>
              <p:nvPr/>
            </p:nvSpPr>
            <p:spPr bwMode="auto">
              <a:xfrm>
                <a:off x="350" y="3024"/>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404" name="Rectangle 380"/>
              <p:cNvSpPr>
                <a:spLocks noChangeArrowheads="1"/>
              </p:cNvSpPr>
              <p:nvPr/>
            </p:nvSpPr>
            <p:spPr bwMode="auto">
              <a:xfrm>
                <a:off x="233" y="3083"/>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405" name="Rectangle 381"/>
              <p:cNvSpPr>
                <a:spLocks noChangeArrowheads="1"/>
              </p:cNvSpPr>
              <p:nvPr/>
            </p:nvSpPr>
            <p:spPr bwMode="auto">
              <a:xfrm>
                <a:off x="119" y="3086"/>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406" name="Rectangle 382"/>
              <p:cNvSpPr>
                <a:spLocks noChangeArrowheads="1"/>
              </p:cNvSpPr>
              <p:nvPr/>
            </p:nvSpPr>
            <p:spPr bwMode="auto">
              <a:xfrm>
                <a:off x="354" y="3082"/>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407" name="Rectangle 383"/>
              <p:cNvSpPr>
                <a:spLocks noChangeArrowheads="1"/>
              </p:cNvSpPr>
              <p:nvPr/>
            </p:nvSpPr>
            <p:spPr bwMode="auto">
              <a:xfrm>
                <a:off x="174" y="3082"/>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459" name="Rectangle 435"/>
              <p:cNvSpPr>
                <a:spLocks noChangeArrowheads="1"/>
              </p:cNvSpPr>
              <p:nvPr/>
            </p:nvSpPr>
            <p:spPr bwMode="auto">
              <a:xfrm>
                <a:off x="174" y="3028"/>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460" name="Rectangle 436"/>
              <p:cNvSpPr>
                <a:spLocks noChangeArrowheads="1"/>
              </p:cNvSpPr>
              <p:nvPr/>
            </p:nvSpPr>
            <p:spPr bwMode="auto">
              <a:xfrm>
                <a:off x="291" y="3083"/>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284" name="Rectangle 260"/>
              <p:cNvSpPr>
                <a:spLocks noChangeArrowheads="1"/>
              </p:cNvSpPr>
              <p:nvPr/>
            </p:nvSpPr>
            <p:spPr bwMode="auto">
              <a:xfrm>
                <a:off x="117" y="3145"/>
                <a:ext cx="291"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270" name="Rectangle 246"/>
              <p:cNvSpPr>
                <a:spLocks noChangeArrowheads="1"/>
              </p:cNvSpPr>
              <p:nvPr/>
            </p:nvSpPr>
            <p:spPr bwMode="auto">
              <a:xfrm>
                <a:off x="113" y="1902"/>
                <a:ext cx="29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269" name="Rectangle 245"/>
              <p:cNvSpPr>
                <a:spLocks noChangeArrowheads="1"/>
              </p:cNvSpPr>
              <p:nvPr/>
            </p:nvSpPr>
            <p:spPr bwMode="auto">
              <a:xfrm>
                <a:off x="117" y="1845"/>
                <a:ext cx="295"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268" name="Rectangle 244"/>
              <p:cNvSpPr>
                <a:spLocks noChangeArrowheads="1"/>
              </p:cNvSpPr>
              <p:nvPr/>
            </p:nvSpPr>
            <p:spPr bwMode="auto">
              <a:xfrm>
                <a:off x="117" y="3204"/>
                <a:ext cx="291"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267" name="Rectangle 243"/>
              <p:cNvSpPr>
                <a:spLocks noChangeArrowheads="1"/>
              </p:cNvSpPr>
              <p:nvPr/>
            </p:nvSpPr>
            <p:spPr bwMode="auto">
              <a:xfrm>
                <a:off x="114" y="3262"/>
                <a:ext cx="296"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172" name="Line 148"/>
              <p:cNvSpPr>
                <a:spLocks noChangeShapeType="1"/>
              </p:cNvSpPr>
              <p:nvPr/>
            </p:nvSpPr>
            <p:spPr bwMode="auto">
              <a:xfrm>
                <a:off x="113" y="487"/>
                <a:ext cx="296" cy="0"/>
              </a:xfrm>
              <a:prstGeom prst="line">
                <a:avLst/>
              </a:prstGeom>
              <a:noFill/>
              <a:ln w="9525">
                <a:solidFill>
                  <a:schemeClr val="tx1"/>
                </a:solidFill>
                <a:round/>
                <a:headEnd/>
                <a:tailEnd/>
              </a:ln>
              <a:effectLst/>
            </p:spPr>
            <p:txBody>
              <a:bodyPr/>
              <a:lstStyle/>
              <a:p>
                <a:pPr>
                  <a:defRPr/>
                </a:pPr>
                <a:endParaRPr lang="en-US" dirty="0"/>
              </a:p>
            </p:txBody>
          </p:sp>
          <p:sp>
            <p:nvSpPr>
              <p:cNvPr id="1168" name="Line 144"/>
              <p:cNvSpPr>
                <a:spLocks noChangeShapeType="1"/>
              </p:cNvSpPr>
              <p:nvPr/>
            </p:nvSpPr>
            <p:spPr bwMode="auto">
              <a:xfrm>
                <a:off x="350" y="293"/>
                <a:ext cx="0" cy="3023"/>
              </a:xfrm>
              <a:prstGeom prst="line">
                <a:avLst/>
              </a:prstGeom>
              <a:noFill/>
              <a:ln w="9525">
                <a:solidFill>
                  <a:schemeClr val="tx1"/>
                </a:solidFill>
                <a:round/>
                <a:headEnd/>
                <a:tailEnd/>
              </a:ln>
              <a:effectLst/>
            </p:spPr>
            <p:txBody>
              <a:bodyPr/>
              <a:lstStyle/>
              <a:p>
                <a:pPr>
                  <a:defRPr/>
                </a:pPr>
                <a:endParaRPr lang="en-US" dirty="0"/>
              </a:p>
            </p:txBody>
          </p:sp>
          <p:sp>
            <p:nvSpPr>
              <p:cNvPr id="1166" name="Line 142"/>
              <p:cNvSpPr>
                <a:spLocks noChangeShapeType="1"/>
              </p:cNvSpPr>
              <p:nvPr/>
            </p:nvSpPr>
            <p:spPr bwMode="auto">
              <a:xfrm>
                <a:off x="291" y="203"/>
                <a:ext cx="0" cy="3115"/>
              </a:xfrm>
              <a:prstGeom prst="line">
                <a:avLst/>
              </a:prstGeom>
              <a:noFill/>
              <a:ln w="9525">
                <a:solidFill>
                  <a:schemeClr val="tx1"/>
                </a:solidFill>
                <a:round/>
                <a:headEnd/>
                <a:tailEnd/>
              </a:ln>
              <a:effectLst/>
            </p:spPr>
            <p:txBody>
              <a:bodyPr/>
              <a:lstStyle/>
              <a:p>
                <a:pPr>
                  <a:defRPr/>
                </a:pPr>
                <a:endParaRPr lang="en-US" dirty="0"/>
              </a:p>
            </p:txBody>
          </p:sp>
          <p:sp>
            <p:nvSpPr>
              <p:cNvPr id="1160" name="Line 136"/>
              <p:cNvSpPr>
                <a:spLocks noChangeShapeType="1"/>
              </p:cNvSpPr>
              <p:nvPr/>
            </p:nvSpPr>
            <p:spPr bwMode="auto">
              <a:xfrm>
                <a:off x="114" y="84"/>
                <a:ext cx="0" cy="3236"/>
              </a:xfrm>
              <a:prstGeom prst="line">
                <a:avLst/>
              </a:prstGeom>
              <a:noFill/>
              <a:ln w="9525">
                <a:solidFill>
                  <a:schemeClr val="tx1"/>
                </a:solidFill>
                <a:round/>
                <a:headEnd/>
                <a:tailEnd/>
              </a:ln>
              <a:effectLst/>
            </p:spPr>
            <p:txBody>
              <a:bodyPr/>
              <a:lstStyle/>
              <a:p>
                <a:pPr>
                  <a:defRPr/>
                </a:pPr>
                <a:endParaRPr lang="en-US" dirty="0"/>
              </a:p>
            </p:txBody>
          </p:sp>
          <p:sp>
            <p:nvSpPr>
              <p:cNvPr id="1161" name="Line 137"/>
              <p:cNvSpPr>
                <a:spLocks noChangeShapeType="1"/>
              </p:cNvSpPr>
              <p:nvPr/>
            </p:nvSpPr>
            <p:spPr bwMode="auto">
              <a:xfrm>
                <a:off x="173" y="267"/>
                <a:ext cx="0" cy="3052"/>
              </a:xfrm>
              <a:prstGeom prst="line">
                <a:avLst/>
              </a:prstGeom>
              <a:noFill/>
              <a:ln w="9525">
                <a:solidFill>
                  <a:schemeClr val="tx1"/>
                </a:solidFill>
                <a:round/>
                <a:headEnd/>
                <a:tailEnd/>
              </a:ln>
              <a:effectLst/>
            </p:spPr>
            <p:txBody>
              <a:bodyPr/>
              <a:lstStyle/>
              <a:p>
                <a:pPr>
                  <a:defRPr/>
                </a:pPr>
                <a:endParaRPr lang="en-US" dirty="0"/>
              </a:p>
            </p:txBody>
          </p:sp>
          <p:sp>
            <p:nvSpPr>
              <p:cNvPr id="1163" name="Line 139"/>
              <p:cNvSpPr>
                <a:spLocks noChangeShapeType="1"/>
              </p:cNvSpPr>
              <p:nvPr/>
            </p:nvSpPr>
            <p:spPr bwMode="auto">
              <a:xfrm>
                <a:off x="232" y="154"/>
                <a:ext cx="0" cy="3167"/>
              </a:xfrm>
              <a:prstGeom prst="line">
                <a:avLst/>
              </a:prstGeom>
              <a:noFill/>
              <a:ln w="9525">
                <a:solidFill>
                  <a:schemeClr val="tx1"/>
                </a:solidFill>
                <a:round/>
                <a:headEnd/>
                <a:tailEnd/>
              </a:ln>
              <a:effectLst/>
            </p:spPr>
            <p:txBody>
              <a:bodyPr/>
              <a:lstStyle/>
              <a:p>
                <a:pPr>
                  <a:defRPr/>
                </a:pPr>
                <a:endParaRPr lang="en-US" dirty="0"/>
              </a:p>
            </p:txBody>
          </p:sp>
          <p:sp>
            <p:nvSpPr>
              <p:cNvPr id="1169" name="Line 145"/>
              <p:cNvSpPr>
                <a:spLocks noChangeShapeType="1"/>
              </p:cNvSpPr>
              <p:nvPr/>
            </p:nvSpPr>
            <p:spPr bwMode="auto">
              <a:xfrm>
                <a:off x="409" y="388"/>
                <a:ext cx="0" cy="2931"/>
              </a:xfrm>
              <a:prstGeom prst="line">
                <a:avLst/>
              </a:prstGeom>
              <a:noFill/>
              <a:ln w="9525">
                <a:solidFill>
                  <a:schemeClr val="tx1"/>
                </a:solidFill>
                <a:round/>
                <a:headEnd/>
                <a:tailEnd/>
              </a:ln>
              <a:effectLst/>
            </p:spPr>
            <p:txBody>
              <a:bodyPr/>
              <a:lstStyle/>
              <a:p>
                <a:pPr>
                  <a:defRPr/>
                </a:pPr>
                <a:endParaRPr lang="en-US" dirty="0"/>
              </a:p>
            </p:txBody>
          </p:sp>
          <p:sp>
            <p:nvSpPr>
              <p:cNvPr id="1173" name="Line 149"/>
              <p:cNvSpPr>
                <a:spLocks noChangeShapeType="1"/>
              </p:cNvSpPr>
              <p:nvPr/>
            </p:nvSpPr>
            <p:spPr bwMode="auto">
              <a:xfrm>
                <a:off x="113" y="546"/>
                <a:ext cx="296" cy="0"/>
              </a:xfrm>
              <a:prstGeom prst="line">
                <a:avLst/>
              </a:prstGeom>
              <a:noFill/>
              <a:ln w="9525">
                <a:solidFill>
                  <a:schemeClr val="tx1"/>
                </a:solidFill>
                <a:round/>
                <a:headEnd/>
                <a:tailEnd/>
              </a:ln>
              <a:effectLst/>
            </p:spPr>
            <p:txBody>
              <a:bodyPr/>
              <a:lstStyle/>
              <a:p>
                <a:pPr>
                  <a:defRPr/>
                </a:pPr>
                <a:endParaRPr lang="en-US" dirty="0"/>
              </a:p>
            </p:txBody>
          </p:sp>
          <p:sp>
            <p:nvSpPr>
              <p:cNvPr id="1175" name="Line 151"/>
              <p:cNvSpPr>
                <a:spLocks noChangeShapeType="1"/>
              </p:cNvSpPr>
              <p:nvPr/>
            </p:nvSpPr>
            <p:spPr bwMode="auto">
              <a:xfrm>
                <a:off x="113" y="605"/>
                <a:ext cx="296" cy="0"/>
              </a:xfrm>
              <a:prstGeom prst="line">
                <a:avLst/>
              </a:prstGeom>
              <a:noFill/>
              <a:ln w="9525">
                <a:solidFill>
                  <a:schemeClr val="tx1"/>
                </a:solidFill>
                <a:round/>
                <a:headEnd/>
                <a:tailEnd/>
              </a:ln>
              <a:effectLst/>
            </p:spPr>
            <p:txBody>
              <a:bodyPr/>
              <a:lstStyle/>
              <a:p>
                <a:pPr>
                  <a:defRPr/>
                </a:pPr>
                <a:endParaRPr lang="en-US" dirty="0"/>
              </a:p>
            </p:txBody>
          </p:sp>
          <p:sp>
            <p:nvSpPr>
              <p:cNvPr id="1177" name="Line 153"/>
              <p:cNvSpPr>
                <a:spLocks noChangeShapeType="1"/>
              </p:cNvSpPr>
              <p:nvPr/>
            </p:nvSpPr>
            <p:spPr bwMode="auto">
              <a:xfrm>
                <a:off x="113" y="664"/>
                <a:ext cx="296" cy="0"/>
              </a:xfrm>
              <a:prstGeom prst="line">
                <a:avLst/>
              </a:prstGeom>
              <a:noFill/>
              <a:ln w="9525">
                <a:solidFill>
                  <a:schemeClr val="tx1"/>
                </a:solidFill>
                <a:round/>
                <a:headEnd/>
                <a:tailEnd/>
              </a:ln>
              <a:effectLst/>
            </p:spPr>
            <p:txBody>
              <a:bodyPr/>
              <a:lstStyle/>
              <a:p>
                <a:pPr>
                  <a:defRPr/>
                </a:pPr>
                <a:endParaRPr lang="en-US" dirty="0"/>
              </a:p>
            </p:txBody>
          </p:sp>
          <p:sp>
            <p:nvSpPr>
              <p:cNvPr id="1178" name="Line 154"/>
              <p:cNvSpPr>
                <a:spLocks noChangeShapeType="1"/>
              </p:cNvSpPr>
              <p:nvPr/>
            </p:nvSpPr>
            <p:spPr bwMode="auto">
              <a:xfrm>
                <a:off x="113" y="723"/>
                <a:ext cx="296" cy="0"/>
              </a:xfrm>
              <a:prstGeom prst="line">
                <a:avLst/>
              </a:prstGeom>
              <a:noFill/>
              <a:ln w="9525">
                <a:solidFill>
                  <a:schemeClr val="tx1"/>
                </a:solidFill>
                <a:round/>
                <a:headEnd/>
                <a:tailEnd/>
              </a:ln>
              <a:effectLst/>
            </p:spPr>
            <p:txBody>
              <a:bodyPr/>
              <a:lstStyle/>
              <a:p>
                <a:pPr>
                  <a:defRPr/>
                </a:pPr>
                <a:endParaRPr lang="en-US" dirty="0"/>
              </a:p>
            </p:txBody>
          </p:sp>
          <p:sp>
            <p:nvSpPr>
              <p:cNvPr id="1180" name="Line 156"/>
              <p:cNvSpPr>
                <a:spLocks noChangeShapeType="1"/>
              </p:cNvSpPr>
              <p:nvPr/>
            </p:nvSpPr>
            <p:spPr bwMode="auto">
              <a:xfrm>
                <a:off x="113" y="782"/>
                <a:ext cx="296" cy="0"/>
              </a:xfrm>
              <a:prstGeom prst="line">
                <a:avLst/>
              </a:prstGeom>
              <a:noFill/>
              <a:ln w="9525">
                <a:solidFill>
                  <a:schemeClr val="tx1"/>
                </a:solidFill>
                <a:round/>
                <a:headEnd/>
                <a:tailEnd/>
              </a:ln>
              <a:effectLst/>
            </p:spPr>
            <p:txBody>
              <a:bodyPr/>
              <a:lstStyle/>
              <a:p>
                <a:pPr>
                  <a:defRPr/>
                </a:pPr>
                <a:endParaRPr lang="en-US" dirty="0"/>
              </a:p>
            </p:txBody>
          </p:sp>
          <p:sp>
            <p:nvSpPr>
              <p:cNvPr id="1181" name="Line 157"/>
              <p:cNvSpPr>
                <a:spLocks noChangeShapeType="1"/>
              </p:cNvSpPr>
              <p:nvPr/>
            </p:nvSpPr>
            <p:spPr bwMode="auto">
              <a:xfrm>
                <a:off x="113" y="841"/>
                <a:ext cx="296" cy="0"/>
              </a:xfrm>
              <a:prstGeom prst="line">
                <a:avLst/>
              </a:prstGeom>
              <a:noFill/>
              <a:ln w="9525">
                <a:solidFill>
                  <a:schemeClr val="tx1"/>
                </a:solidFill>
                <a:round/>
                <a:headEnd/>
                <a:tailEnd/>
              </a:ln>
              <a:effectLst/>
            </p:spPr>
            <p:txBody>
              <a:bodyPr/>
              <a:lstStyle/>
              <a:p>
                <a:pPr>
                  <a:defRPr/>
                </a:pPr>
                <a:endParaRPr lang="en-US" dirty="0"/>
              </a:p>
            </p:txBody>
          </p:sp>
          <p:sp>
            <p:nvSpPr>
              <p:cNvPr id="1182" name="Line 158"/>
              <p:cNvSpPr>
                <a:spLocks noChangeShapeType="1"/>
              </p:cNvSpPr>
              <p:nvPr/>
            </p:nvSpPr>
            <p:spPr bwMode="auto">
              <a:xfrm>
                <a:off x="113" y="900"/>
                <a:ext cx="296" cy="0"/>
              </a:xfrm>
              <a:prstGeom prst="line">
                <a:avLst/>
              </a:prstGeom>
              <a:noFill/>
              <a:ln w="9525">
                <a:solidFill>
                  <a:schemeClr val="tx1"/>
                </a:solidFill>
                <a:round/>
                <a:headEnd/>
                <a:tailEnd/>
              </a:ln>
              <a:effectLst/>
            </p:spPr>
            <p:txBody>
              <a:bodyPr/>
              <a:lstStyle/>
              <a:p>
                <a:pPr>
                  <a:defRPr/>
                </a:pPr>
                <a:endParaRPr lang="en-US" dirty="0"/>
              </a:p>
            </p:txBody>
          </p:sp>
          <p:sp>
            <p:nvSpPr>
              <p:cNvPr id="1183" name="Line 159"/>
              <p:cNvSpPr>
                <a:spLocks noChangeShapeType="1"/>
              </p:cNvSpPr>
              <p:nvPr/>
            </p:nvSpPr>
            <p:spPr bwMode="auto">
              <a:xfrm>
                <a:off x="113" y="959"/>
                <a:ext cx="296" cy="0"/>
              </a:xfrm>
              <a:prstGeom prst="line">
                <a:avLst/>
              </a:prstGeom>
              <a:noFill/>
              <a:ln w="9525">
                <a:solidFill>
                  <a:schemeClr val="tx1"/>
                </a:solidFill>
                <a:round/>
                <a:headEnd/>
                <a:tailEnd/>
              </a:ln>
              <a:effectLst/>
            </p:spPr>
            <p:txBody>
              <a:bodyPr/>
              <a:lstStyle/>
              <a:p>
                <a:pPr>
                  <a:defRPr/>
                </a:pPr>
                <a:endParaRPr lang="en-US" dirty="0"/>
              </a:p>
            </p:txBody>
          </p:sp>
          <p:sp>
            <p:nvSpPr>
              <p:cNvPr id="1185" name="Line 161"/>
              <p:cNvSpPr>
                <a:spLocks noChangeShapeType="1"/>
              </p:cNvSpPr>
              <p:nvPr/>
            </p:nvSpPr>
            <p:spPr bwMode="auto">
              <a:xfrm>
                <a:off x="113" y="1018"/>
                <a:ext cx="296" cy="0"/>
              </a:xfrm>
              <a:prstGeom prst="line">
                <a:avLst/>
              </a:prstGeom>
              <a:noFill/>
              <a:ln w="9525">
                <a:solidFill>
                  <a:schemeClr val="tx1"/>
                </a:solidFill>
                <a:round/>
                <a:headEnd/>
                <a:tailEnd/>
              </a:ln>
              <a:effectLst/>
            </p:spPr>
            <p:txBody>
              <a:bodyPr/>
              <a:lstStyle/>
              <a:p>
                <a:pPr>
                  <a:defRPr/>
                </a:pPr>
                <a:endParaRPr lang="en-US" dirty="0"/>
              </a:p>
            </p:txBody>
          </p:sp>
          <p:sp>
            <p:nvSpPr>
              <p:cNvPr id="1186" name="Line 162"/>
              <p:cNvSpPr>
                <a:spLocks noChangeShapeType="1"/>
              </p:cNvSpPr>
              <p:nvPr/>
            </p:nvSpPr>
            <p:spPr bwMode="auto">
              <a:xfrm>
                <a:off x="113" y="1077"/>
                <a:ext cx="296" cy="0"/>
              </a:xfrm>
              <a:prstGeom prst="line">
                <a:avLst/>
              </a:prstGeom>
              <a:noFill/>
              <a:ln w="9525">
                <a:solidFill>
                  <a:schemeClr val="tx1"/>
                </a:solidFill>
                <a:round/>
                <a:headEnd/>
                <a:tailEnd/>
              </a:ln>
              <a:effectLst/>
            </p:spPr>
            <p:txBody>
              <a:bodyPr/>
              <a:lstStyle/>
              <a:p>
                <a:pPr>
                  <a:defRPr/>
                </a:pPr>
                <a:endParaRPr lang="en-US" dirty="0"/>
              </a:p>
            </p:txBody>
          </p:sp>
          <p:sp>
            <p:nvSpPr>
              <p:cNvPr id="1187" name="Line 163"/>
              <p:cNvSpPr>
                <a:spLocks noChangeShapeType="1"/>
              </p:cNvSpPr>
              <p:nvPr/>
            </p:nvSpPr>
            <p:spPr bwMode="auto">
              <a:xfrm>
                <a:off x="113" y="1136"/>
                <a:ext cx="296" cy="0"/>
              </a:xfrm>
              <a:prstGeom prst="line">
                <a:avLst/>
              </a:prstGeom>
              <a:noFill/>
              <a:ln w="9525">
                <a:solidFill>
                  <a:schemeClr val="tx1"/>
                </a:solidFill>
                <a:round/>
                <a:headEnd/>
                <a:tailEnd/>
              </a:ln>
              <a:effectLst/>
            </p:spPr>
            <p:txBody>
              <a:bodyPr/>
              <a:lstStyle/>
              <a:p>
                <a:pPr>
                  <a:defRPr/>
                </a:pPr>
                <a:endParaRPr lang="en-US" dirty="0"/>
              </a:p>
            </p:txBody>
          </p:sp>
          <p:sp>
            <p:nvSpPr>
              <p:cNvPr id="1188" name="Line 164"/>
              <p:cNvSpPr>
                <a:spLocks noChangeShapeType="1"/>
              </p:cNvSpPr>
              <p:nvPr/>
            </p:nvSpPr>
            <p:spPr bwMode="auto">
              <a:xfrm>
                <a:off x="113" y="1195"/>
                <a:ext cx="296" cy="0"/>
              </a:xfrm>
              <a:prstGeom prst="line">
                <a:avLst/>
              </a:prstGeom>
              <a:noFill/>
              <a:ln w="9525">
                <a:solidFill>
                  <a:schemeClr val="tx1"/>
                </a:solidFill>
                <a:round/>
                <a:headEnd/>
                <a:tailEnd/>
              </a:ln>
              <a:effectLst/>
            </p:spPr>
            <p:txBody>
              <a:bodyPr/>
              <a:lstStyle/>
              <a:p>
                <a:pPr>
                  <a:defRPr/>
                </a:pPr>
                <a:endParaRPr lang="en-US" dirty="0"/>
              </a:p>
            </p:txBody>
          </p:sp>
          <p:sp>
            <p:nvSpPr>
              <p:cNvPr id="1190" name="Line 166"/>
              <p:cNvSpPr>
                <a:spLocks noChangeShapeType="1"/>
              </p:cNvSpPr>
              <p:nvPr/>
            </p:nvSpPr>
            <p:spPr bwMode="auto">
              <a:xfrm>
                <a:off x="113" y="1254"/>
                <a:ext cx="296" cy="0"/>
              </a:xfrm>
              <a:prstGeom prst="line">
                <a:avLst/>
              </a:prstGeom>
              <a:noFill/>
              <a:ln w="9525">
                <a:solidFill>
                  <a:schemeClr val="tx1"/>
                </a:solidFill>
                <a:round/>
                <a:headEnd/>
                <a:tailEnd/>
              </a:ln>
              <a:effectLst/>
            </p:spPr>
            <p:txBody>
              <a:bodyPr/>
              <a:lstStyle/>
              <a:p>
                <a:pPr>
                  <a:defRPr/>
                </a:pPr>
                <a:endParaRPr lang="en-US" dirty="0"/>
              </a:p>
            </p:txBody>
          </p:sp>
          <p:sp>
            <p:nvSpPr>
              <p:cNvPr id="1191" name="Line 167"/>
              <p:cNvSpPr>
                <a:spLocks noChangeShapeType="1"/>
              </p:cNvSpPr>
              <p:nvPr/>
            </p:nvSpPr>
            <p:spPr bwMode="auto">
              <a:xfrm>
                <a:off x="113" y="1313"/>
                <a:ext cx="296" cy="0"/>
              </a:xfrm>
              <a:prstGeom prst="line">
                <a:avLst/>
              </a:prstGeom>
              <a:noFill/>
              <a:ln w="9525">
                <a:solidFill>
                  <a:schemeClr val="tx1"/>
                </a:solidFill>
                <a:round/>
                <a:headEnd/>
                <a:tailEnd/>
              </a:ln>
              <a:effectLst/>
            </p:spPr>
            <p:txBody>
              <a:bodyPr/>
              <a:lstStyle/>
              <a:p>
                <a:pPr>
                  <a:defRPr/>
                </a:pPr>
                <a:endParaRPr lang="en-US" dirty="0"/>
              </a:p>
            </p:txBody>
          </p:sp>
          <p:sp>
            <p:nvSpPr>
              <p:cNvPr id="1192" name="Line 168"/>
              <p:cNvSpPr>
                <a:spLocks noChangeShapeType="1"/>
              </p:cNvSpPr>
              <p:nvPr/>
            </p:nvSpPr>
            <p:spPr bwMode="auto">
              <a:xfrm>
                <a:off x="113" y="1372"/>
                <a:ext cx="296" cy="0"/>
              </a:xfrm>
              <a:prstGeom prst="line">
                <a:avLst/>
              </a:prstGeom>
              <a:noFill/>
              <a:ln w="9525">
                <a:solidFill>
                  <a:schemeClr val="tx1"/>
                </a:solidFill>
                <a:round/>
                <a:headEnd/>
                <a:tailEnd/>
              </a:ln>
              <a:effectLst/>
            </p:spPr>
            <p:txBody>
              <a:bodyPr/>
              <a:lstStyle/>
              <a:p>
                <a:pPr>
                  <a:defRPr/>
                </a:pPr>
                <a:endParaRPr lang="en-US" dirty="0"/>
              </a:p>
            </p:txBody>
          </p:sp>
          <p:sp>
            <p:nvSpPr>
              <p:cNvPr id="1193" name="Line 169"/>
              <p:cNvSpPr>
                <a:spLocks noChangeShapeType="1"/>
              </p:cNvSpPr>
              <p:nvPr/>
            </p:nvSpPr>
            <p:spPr bwMode="auto">
              <a:xfrm>
                <a:off x="113" y="1431"/>
                <a:ext cx="296" cy="0"/>
              </a:xfrm>
              <a:prstGeom prst="line">
                <a:avLst/>
              </a:prstGeom>
              <a:noFill/>
              <a:ln w="9525">
                <a:solidFill>
                  <a:schemeClr val="tx1"/>
                </a:solidFill>
                <a:round/>
                <a:headEnd/>
                <a:tailEnd/>
              </a:ln>
              <a:effectLst/>
            </p:spPr>
            <p:txBody>
              <a:bodyPr/>
              <a:lstStyle/>
              <a:p>
                <a:pPr>
                  <a:defRPr/>
                </a:pPr>
                <a:endParaRPr lang="en-US" dirty="0"/>
              </a:p>
            </p:txBody>
          </p:sp>
          <p:sp>
            <p:nvSpPr>
              <p:cNvPr id="1195" name="Line 171"/>
              <p:cNvSpPr>
                <a:spLocks noChangeShapeType="1"/>
              </p:cNvSpPr>
              <p:nvPr/>
            </p:nvSpPr>
            <p:spPr bwMode="auto">
              <a:xfrm>
                <a:off x="113" y="1490"/>
                <a:ext cx="296" cy="0"/>
              </a:xfrm>
              <a:prstGeom prst="line">
                <a:avLst/>
              </a:prstGeom>
              <a:noFill/>
              <a:ln w="9525">
                <a:solidFill>
                  <a:schemeClr val="tx1"/>
                </a:solidFill>
                <a:round/>
                <a:headEnd/>
                <a:tailEnd/>
              </a:ln>
              <a:effectLst/>
            </p:spPr>
            <p:txBody>
              <a:bodyPr/>
              <a:lstStyle/>
              <a:p>
                <a:pPr>
                  <a:defRPr/>
                </a:pPr>
                <a:endParaRPr lang="en-US" dirty="0"/>
              </a:p>
            </p:txBody>
          </p:sp>
          <p:sp>
            <p:nvSpPr>
              <p:cNvPr id="1196" name="Line 172"/>
              <p:cNvSpPr>
                <a:spLocks noChangeShapeType="1"/>
              </p:cNvSpPr>
              <p:nvPr/>
            </p:nvSpPr>
            <p:spPr bwMode="auto">
              <a:xfrm>
                <a:off x="113" y="1549"/>
                <a:ext cx="296" cy="0"/>
              </a:xfrm>
              <a:prstGeom prst="line">
                <a:avLst/>
              </a:prstGeom>
              <a:noFill/>
              <a:ln w="9525">
                <a:solidFill>
                  <a:schemeClr val="tx1"/>
                </a:solidFill>
                <a:round/>
                <a:headEnd/>
                <a:tailEnd/>
              </a:ln>
              <a:effectLst/>
            </p:spPr>
            <p:txBody>
              <a:bodyPr/>
              <a:lstStyle/>
              <a:p>
                <a:pPr>
                  <a:defRPr/>
                </a:pPr>
                <a:endParaRPr lang="en-US" dirty="0"/>
              </a:p>
            </p:txBody>
          </p:sp>
          <p:sp>
            <p:nvSpPr>
              <p:cNvPr id="1197" name="Line 173"/>
              <p:cNvSpPr>
                <a:spLocks noChangeShapeType="1"/>
              </p:cNvSpPr>
              <p:nvPr/>
            </p:nvSpPr>
            <p:spPr bwMode="auto">
              <a:xfrm>
                <a:off x="113" y="1608"/>
                <a:ext cx="296" cy="0"/>
              </a:xfrm>
              <a:prstGeom prst="line">
                <a:avLst/>
              </a:prstGeom>
              <a:noFill/>
              <a:ln w="9525">
                <a:solidFill>
                  <a:schemeClr val="tx1"/>
                </a:solidFill>
                <a:round/>
                <a:headEnd/>
                <a:tailEnd/>
              </a:ln>
              <a:effectLst/>
            </p:spPr>
            <p:txBody>
              <a:bodyPr/>
              <a:lstStyle/>
              <a:p>
                <a:pPr>
                  <a:defRPr/>
                </a:pPr>
                <a:endParaRPr lang="en-US" dirty="0"/>
              </a:p>
            </p:txBody>
          </p:sp>
          <p:sp>
            <p:nvSpPr>
              <p:cNvPr id="1198" name="Line 174"/>
              <p:cNvSpPr>
                <a:spLocks noChangeShapeType="1"/>
              </p:cNvSpPr>
              <p:nvPr/>
            </p:nvSpPr>
            <p:spPr bwMode="auto">
              <a:xfrm>
                <a:off x="113" y="1667"/>
                <a:ext cx="296" cy="0"/>
              </a:xfrm>
              <a:prstGeom prst="line">
                <a:avLst/>
              </a:prstGeom>
              <a:noFill/>
              <a:ln w="9525">
                <a:solidFill>
                  <a:schemeClr val="tx1"/>
                </a:solidFill>
                <a:round/>
                <a:headEnd/>
                <a:tailEnd/>
              </a:ln>
              <a:effectLst/>
            </p:spPr>
            <p:txBody>
              <a:bodyPr/>
              <a:lstStyle/>
              <a:p>
                <a:pPr>
                  <a:defRPr/>
                </a:pPr>
                <a:endParaRPr lang="en-US" dirty="0"/>
              </a:p>
            </p:txBody>
          </p:sp>
          <p:sp>
            <p:nvSpPr>
              <p:cNvPr id="1200" name="Line 176"/>
              <p:cNvSpPr>
                <a:spLocks noChangeShapeType="1"/>
              </p:cNvSpPr>
              <p:nvPr/>
            </p:nvSpPr>
            <p:spPr bwMode="auto">
              <a:xfrm>
                <a:off x="113" y="1726"/>
                <a:ext cx="296" cy="0"/>
              </a:xfrm>
              <a:prstGeom prst="line">
                <a:avLst/>
              </a:prstGeom>
              <a:noFill/>
              <a:ln w="9525">
                <a:solidFill>
                  <a:schemeClr val="tx1"/>
                </a:solidFill>
                <a:round/>
                <a:headEnd/>
                <a:tailEnd/>
              </a:ln>
              <a:effectLst/>
            </p:spPr>
            <p:txBody>
              <a:bodyPr/>
              <a:lstStyle/>
              <a:p>
                <a:pPr>
                  <a:defRPr/>
                </a:pPr>
                <a:endParaRPr lang="en-US" dirty="0"/>
              </a:p>
            </p:txBody>
          </p:sp>
          <p:sp>
            <p:nvSpPr>
              <p:cNvPr id="1201" name="Line 177"/>
              <p:cNvSpPr>
                <a:spLocks noChangeShapeType="1"/>
              </p:cNvSpPr>
              <p:nvPr/>
            </p:nvSpPr>
            <p:spPr bwMode="auto">
              <a:xfrm>
                <a:off x="113" y="1785"/>
                <a:ext cx="296" cy="0"/>
              </a:xfrm>
              <a:prstGeom prst="line">
                <a:avLst/>
              </a:prstGeom>
              <a:noFill/>
              <a:ln w="9525">
                <a:solidFill>
                  <a:schemeClr val="tx1"/>
                </a:solidFill>
                <a:round/>
                <a:headEnd/>
                <a:tailEnd/>
              </a:ln>
              <a:effectLst/>
            </p:spPr>
            <p:txBody>
              <a:bodyPr/>
              <a:lstStyle/>
              <a:p>
                <a:pPr>
                  <a:defRPr/>
                </a:pPr>
                <a:endParaRPr lang="en-US" dirty="0"/>
              </a:p>
            </p:txBody>
          </p:sp>
          <p:sp>
            <p:nvSpPr>
              <p:cNvPr id="1202" name="Line 178"/>
              <p:cNvSpPr>
                <a:spLocks noChangeShapeType="1"/>
              </p:cNvSpPr>
              <p:nvPr/>
            </p:nvSpPr>
            <p:spPr bwMode="auto">
              <a:xfrm>
                <a:off x="113" y="1844"/>
                <a:ext cx="296" cy="0"/>
              </a:xfrm>
              <a:prstGeom prst="line">
                <a:avLst/>
              </a:prstGeom>
              <a:noFill/>
              <a:ln w="9525">
                <a:solidFill>
                  <a:schemeClr val="tx1"/>
                </a:solidFill>
                <a:round/>
                <a:headEnd/>
                <a:tailEnd/>
              </a:ln>
              <a:effectLst/>
            </p:spPr>
            <p:txBody>
              <a:bodyPr/>
              <a:lstStyle/>
              <a:p>
                <a:pPr>
                  <a:defRPr/>
                </a:pPr>
                <a:endParaRPr lang="en-US" dirty="0"/>
              </a:p>
            </p:txBody>
          </p:sp>
          <p:sp>
            <p:nvSpPr>
              <p:cNvPr id="1203" name="Line 179"/>
              <p:cNvSpPr>
                <a:spLocks noChangeShapeType="1"/>
              </p:cNvSpPr>
              <p:nvPr/>
            </p:nvSpPr>
            <p:spPr bwMode="auto">
              <a:xfrm>
                <a:off x="113" y="1903"/>
                <a:ext cx="296" cy="0"/>
              </a:xfrm>
              <a:prstGeom prst="line">
                <a:avLst/>
              </a:prstGeom>
              <a:noFill/>
              <a:ln w="9525">
                <a:solidFill>
                  <a:schemeClr val="tx1"/>
                </a:solidFill>
                <a:round/>
                <a:headEnd/>
                <a:tailEnd/>
              </a:ln>
              <a:effectLst/>
            </p:spPr>
            <p:txBody>
              <a:bodyPr/>
              <a:lstStyle/>
              <a:p>
                <a:pPr>
                  <a:defRPr/>
                </a:pPr>
                <a:endParaRPr lang="en-US" dirty="0"/>
              </a:p>
            </p:txBody>
          </p:sp>
          <p:sp>
            <p:nvSpPr>
              <p:cNvPr id="1205" name="Line 181"/>
              <p:cNvSpPr>
                <a:spLocks noChangeShapeType="1"/>
              </p:cNvSpPr>
              <p:nvPr/>
            </p:nvSpPr>
            <p:spPr bwMode="auto">
              <a:xfrm>
                <a:off x="113" y="1962"/>
                <a:ext cx="296" cy="0"/>
              </a:xfrm>
              <a:prstGeom prst="line">
                <a:avLst/>
              </a:prstGeom>
              <a:noFill/>
              <a:ln w="9525">
                <a:solidFill>
                  <a:schemeClr val="tx1"/>
                </a:solidFill>
                <a:round/>
                <a:headEnd/>
                <a:tailEnd/>
              </a:ln>
              <a:effectLst/>
            </p:spPr>
            <p:txBody>
              <a:bodyPr/>
              <a:lstStyle/>
              <a:p>
                <a:pPr>
                  <a:defRPr/>
                </a:pPr>
                <a:endParaRPr lang="en-US" dirty="0"/>
              </a:p>
            </p:txBody>
          </p:sp>
          <p:sp>
            <p:nvSpPr>
              <p:cNvPr id="1206" name="Line 182"/>
              <p:cNvSpPr>
                <a:spLocks noChangeShapeType="1"/>
              </p:cNvSpPr>
              <p:nvPr/>
            </p:nvSpPr>
            <p:spPr bwMode="auto">
              <a:xfrm>
                <a:off x="113" y="2021"/>
                <a:ext cx="296" cy="0"/>
              </a:xfrm>
              <a:prstGeom prst="line">
                <a:avLst/>
              </a:prstGeom>
              <a:noFill/>
              <a:ln w="9525">
                <a:solidFill>
                  <a:schemeClr val="tx1"/>
                </a:solidFill>
                <a:round/>
                <a:headEnd/>
                <a:tailEnd/>
              </a:ln>
              <a:effectLst/>
            </p:spPr>
            <p:txBody>
              <a:bodyPr/>
              <a:lstStyle/>
              <a:p>
                <a:pPr>
                  <a:defRPr/>
                </a:pPr>
                <a:endParaRPr lang="en-US" dirty="0"/>
              </a:p>
            </p:txBody>
          </p:sp>
          <p:sp>
            <p:nvSpPr>
              <p:cNvPr id="1207" name="Line 183"/>
              <p:cNvSpPr>
                <a:spLocks noChangeShapeType="1"/>
              </p:cNvSpPr>
              <p:nvPr/>
            </p:nvSpPr>
            <p:spPr bwMode="auto">
              <a:xfrm>
                <a:off x="113" y="2080"/>
                <a:ext cx="296" cy="0"/>
              </a:xfrm>
              <a:prstGeom prst="line">
                <a:avLst/>
              </a:prstGeom>
              <a:noFill/>
              <a:ln w="9525">
                <a:solidFill>
                  <a:schemeClr val="tx1"/>
                </a:solidFill>
                <a:round/>
                <a:headEnd/>
                <a:tailEnd/>
              </a:ln>
              <a:effectLst/>
            </p:spPr>
            <p:txBody>
              <a:bodyPr/>
              <a:lstStyle/>
              <a:p>
                <a:pPr>
                  <a:defRPr/>
                </a:pPr>
                <a:endParaRPr lang="en-US" dirty="0"/>
              </a:p>
            </p:txBody>
          </p:sp>
          <p:sp>
            <p:nvSpPr>
              <p:cNvPr id="1219" name="Line 195"/>
              <p:cNvSpPr>
                <a:spLocks noChangeShapeType="1"/>
              </p:cNvSpPr>
              <p:nvPr/>
            </p:nvSpPr>
            <p:spPr bwMode="auto">
              <a:xfrm>
                <a:off x="113" y="2139"/>
                <a:ext cx="296" cy="0"/>
              </a:xfrm>
              <a:prstGeom prst="line">
                <a:avLst/>
              </a:prstGeom>
              <a:noFill/>
              <a:ln w="9525">
                <a:solidFill>
                  <a:schemeClr val="tx1"/>
                </a:solidFill>
                <a:round/>
                <a:headEnd/>
                <a:tailEnd/>
              </a:ln>
              <a:effectLst/>
            </p:spPr>
            <p:txBody>
              <a:bodyPr/>
              <a:lstStyle/>
              <a:p>
                <a:pPr>
                  <a:defRPr/>
                </a:pPr>
                <a:endParaRPr lang="en-US" dirty="0"/>
              </a:p>
            </p:txBody>
          </p:sp>
          <p:sp>
            <p:nvSpPr>
              <p:cNvPr id="1220" name="Line 196"/>
              <p:cNvSpPr>
                <a:spLocks noChangeShapeType="1"/>
              </p:cNvSpPr>
              <p:nvPr/>
            </p:nvSpPr>
            <p:spPr bwMode="auto">
              <a:xfrm>
                <a:off x="113" y="2198"/>
                <a:ext cx="296" cy="0"/>
              </a:xfrm>
              <a:prstGeom prst="line">
                <a:avLst/>
              </a:prstGeom>
              <a:noFill/>
              <a:ln w="9525">
                <a:solidFill>
                  <a:schemeClr val="tx1"/>
                </a:solidFill>
                <a:round/>
                <a:headEnd/>
                <a:tailEnd/>
              </a:ln>
              <a:effectLst/>
            </p:spPr>
            <p:txBody>
              <a:bodyPr/>
              <a:lstStyle/>
              <a:p>
                <a:pPr>
                  <a:defRPr/>
                </a:pPr>
                <a:endParaRPr lang="en-US" dirty="0"/>
              </a:p>
            </p:txBody>
          </p:sp>
          <p:sp>
            <p:nvSpPr>
              <p:cNvPr id="1221" name="Line 197"/>
              <p:cNvSpPr>
                <a:spLocks noChangeShapeType="1"/>
              </p:cNvSpPr>
              <p:nvPr/>
            </p:nvSpPr>
            <p:spPr bwMode="auto">
              <a:xfrm>
                <a:off x="113" y="2257"/>
                <a:ext cx="296" cy="0"/>
              </a:xfrm>
              <a:prstGeom prst="line">
                <a:avLst/>
              </a:prstGeom>
              <a:noFill/>
              <a:ln w="9525">
                <a:solidFill>
                  <a:schemeClr val="tx1"/>
                </a:solidFill>
                <a:round/>
                <a:headEnd/>
                <a:tailEnd/>
              </a:ln>
              <a:effectLst/>
            </p:spPr>
            <p:txBody>
              <a:bodyPr/>
              <a:lstStyle/>
              <a:p>
                <a:pPr>
                  <a:defRPr/>
                </a:pPr>
                <a:endParaRPr lang="en-US" dirty="0"/>
              </a:p>
            </p:txBody>
          </p:sp>
          <p:sp>
            <p:nvSpPr>
              <p:cNvPr id="1222" name="Line 198"/>
              <p:cNvSpPr>
                <a:spLocks noChangeShapeType="1"/>
              </p:cNvSpPr>
              <p:nvPr/>
            </p:nvSpPr>
            <p:spPr bwMode="auto">
              <a:xfrm>
                <a:off x="113" y="2316"/>
                <a:ext cx="296" cy="0"/>
              </a:xfrm>
              <a:prstGeom prst="line">
                <a:avLst/>
              </a:prstGeom>
              <a:noFill/>
              <a:ln w="9525">
                <a:solidFill>
                  <a:schemeClr val="tx1"/>
                </a:solidFill>
                <a:round/>
                <a:headEnd/>
                <a:tailEnd/>
              </a:ln>
              <a:effectLst/>
            </p:spPr>
            <p:txBody>
              <a:bodyPr/>
              <a:lstStyle/>
              <a:p>
                <a:pPr>
                  <a:defRPr/>
                </a:pPr>
                <a:endParaRPr lang="en-US" dirty="0"/>
              </a:p>
            </p:txBody>
          </p:sp>
          <p:sp>
            <p:nvSpPr>
              <p:cNvPr id="1223" name="Line 199"/>
              <p:cNvSpPr>
                <a:spLocks noChangeShapeType="1"/>
              </p:cNvSpPr>
              <p:nvPr/>
            </p:nvSpPr>
            <p:spPr bwMode="auto">
              <a:xfrm>
                <a:off x="113" y="2375"/>
                <a:ext cx="296" cy="0"/>
              </a:xfrm>
              <a:prstGeom prst="line">
                <a:avLst/>
              </a:prstGeom>
              <a:noFill/>
              <a:ln w="9525">
                <a:solidFill>
                  <a:schemeClr val="tx1"/>
                </a:solidFill>
                <a:round/>
                <a:headEnd/>
                <a:tailEnd/>
              </a:ln>
              <a:effectLst/>
            </p:spPr>
            <p:txBody>
              <a:bodyPr/>
              <a:lstStyle/>
              <a:p>
                <a:pPr>
                  <a:defRPr/>
                </a:pPr>
                <a:endParaRPr lang="en-US" dirty="0"/>
              </a:p>
            </p:txBody>
          </p:sp>
          <p:sp>
            <p:nvSpPr>
              <p:cNvPr id="1224" name="Line 200"/>
              <p:cNvSpPr>
                <a:spLocks noChangeShapeType="1"/>
              </p:cNvSpPr>
              <p:nvPr/>
            </p:nvSpPr>
            <p:spPr bwMode="auto">
              <a:xfrm>
                <a:off x="113" y="2434"/>
                <a:ext cx="296" cy="0"/>
              </a:xfrm>
              <a:prstGeom prst="line">
                <a:avLst/>
              </a:prstGeom>
              <a:noFill/>
              <a:ln w="9525">
                <a:solidFill>
                  <a:schemeClr val="tx1"/>
                </a:solidFill>
                <a:round/>
                <a:headEnd/>
                <a:tailEnd/>
              </a:ln>
              <a:effectLst/>
            </p:spPr>
            <p:txBody>
              <a:bodyPr/>
              <a:lstStyle/>
              <a:p>
                <a:pPr>
                  <a:defRPr/>
                </a:pPr>
                <a:endParaRPr lang="en-US" dirty="0"/>
              </a:p>
            </p:txBody>
          </p:sp>
          <p:sp>
            <p:nvSpPr>
              <p:cNvPr id="1225" name="Line 201"/>
              <p:cNvSpPr>
                <a:spLocks noChangeShapeType="1"/>
              </p:cNvSpPr>
              <p:nvPr/>
            </p:nvSpPr>
            <p:spPr bwMode="auto">
              <a:xfrm>
                <a:off x="113" y="2493"/>
                <a:ext cx="296" cy="0"/>
              </a:xfrm>
              <a:prstGeom prst="line">
                <a:avLst/>
              </a:prstGeom>
              <a:noFill/>
              <a:ln w="9525">
                <a:solidFill>
                  <a:schemeClr val="tx1"/>
                </a:solidFill>
                <a:round/>
                <a:headEnd/>
                <a:tailEnd/>
              </a:ln>
              <a:effectLst/>
            </p:spPr>
            <p:txBody>
              <a:bodyPr/>
              <a:lstStyle/>
              <a:p>
                <a:pPr>
                  <a:defRPr/>
                </a:pPr>
                <a:endParaRPr lang="en-US" dirty="0"/>
              </a:p>
            </p:txBody>
          </p:sp>
          <p:sp>
            <p:nvSpPr>
              <p:cNvPr id="1226" name="Line 202"/>
              <p:cNvSpPr>
                <a:spLocks noChangeShapeType="1"/>
              </p:cNvSpPr>
              <p:nvPr/>
            </p:nvSpPr>
            <p:spPr bwMode="auto">
              <a:xfrm>
                <a:off x="113" y="2552"/>
                <a:ext cx="296" cy="0"/>
              </a:xfrm>
              <a:prstGeom prst="line">
                <a:avLst/>
              </a:prstGeom>
              <a:noFill/>
              <a:ln w="9525">
                <a:solidFill>
                  <a:schemeClr val="tx1"/>
                </a:solidFill>
                <a:round/>
                <a:headEnd/>
                <a:tailEnd/>
              </a:ln>
              <a:effectLst/>
            </p:spPr>
            <p:txBody>
              <a:bodyPr/>
              <a:lstStyle/>
              <a:p>
                <a:pPr>
                  <a:defRPr/>
                </a:pPr>
                <a:endParaRPr lang="en-US" dirty="0"/>
              </a:p>
            </p:txBody>
          </p:sp>
          <p:sp>
            <p:nvSpPr>
              <p:cNvPr id="1227" name="Line 203"/>
              <p:cNvSpPr>
                <a:spLocks noChangeShapeType="1"/>
              </p:cNvSpPr>
              <p:nvPr/>
            </p:nvSpPr>
            <p:spPr bwMode="auto">
              <a:xfrm>
                <a:off x="113" y="2611"/>
                <a:ext cx="296" cy="0"/>
              </a:xfrm>
              <a:prstGeom prst="line">
                <a:avLst/>
              </a:prstGeom>
              <a:noFill/>
              <a:ln w="9525">
                <a:solidFill>
                  <a:schemeClr val="tx1"/>
                </a:solidFill>
                <a:round/>
                <a:headEnd/>
                <a:tailEnd/>
              </a:ln>
              <a:effectLst/>
            </p:spPr>
            <p:txBody>
              <a:bodyPr/>
              <a:lstStyle/>
              <a:p>
                <a:pPr>
                  <a:defRPr/>
                </a:pPr>
                <a:endParaRPr lang="en-US" dirty="0"/>
              </a:p>
            </p:txBody>
          </p:sp>
          <p:sp>
            <p:nvSpPr>
              <p:cNvPr id="1229" name="Line 205"/>
              <p:cNvSpPr>
                <a:spLocks noChangeShapeType="1"/>
              </p:cNvSpPr>
              <p:nvPr/>
            </p:nvSpPr>
            <p:spPr bwMode="auto">
              <a:xfrm>
                <a:off x="113" y="2670"/>
                <a:ext cx="296" cy="0"/>
              </a:xfrm>
              <a:prstGeom prst="line">
                <a:avLst/>
              </a:prstGeom>
              <a:noFill/>
              <a:ln w="9525">
                <a:solidFill>
                  <a:schemeClr val="tx1"/>
                </a:solidFill>
                <a:round/>
                <a:headEnd/>
                <a:tailEnd/>
              </a:ln>
              <a:effectLst/>
            </p:spPr>
            <p:txBody>
              <a:bodyPr/>
              <a:lstStyle/>
              <a:p>
                <a:pPr>
                  <a:defRPr/>
                </a:pPr>
                <a:endParaRPr lang="en-US" dirty="0"/>
              </a:p>
            </p:txBody>
          </p:sp>
          <p:sp>
            <p:nvSpPr>
              <p:cNvPr id="1230" name="Line 206"/>
              <p:cNvSpPr>
                <a:spLocks noChangeShapeType="1"/>
              </p:cNvSpPr>
              <p:nvPr/>
            </p:nvSpPr>
            <p:spPr bwMode="auto">
              <a:xfrm>
                <a:off x="113" y="2729"/>
                <a:ext cx="296" cy="0"/>
              </a:xfrm>
              <a:prstGeom prst="line">
                <a:avLst/>
              </a:prstGeom>
              <a:noFill/>
              <a:ln w="9525">
                <a:solidFill>
                  <a:schemeClr val="tx1"/>
                </a:solidFill>
                <a:round/>
                <a:headEnd/>
                <a:tailEnd/>
              </a:ln>
              <a:effectLst/>
            </p:spPr>
            <p:txBody>
              <a:bodyPr/>
              <a:lstStyle/>
              <a:p>
                <a:pPr>
                  <a:defRPr/>
                </a:pPr>
                <a:endParaRPr lang="en-US" dirty="0"/>
              </a:p>
            </p:txBody>
          </p:sp>
          <p:sp>
            <p:nvSpPr>
              <p:cNvPr id="1231" name="Line 207"/>
              <p:cNvSpPr>
                <a:spLocks noChangeShapeType="1"/>
              </p:cNvSpPr>
              <p:nvPr/>
            </p:nvSpPr>
            <p:spPr bwMode="auto">
              <a:xfrm>
                <a:off x="113" y="2788"/>
                <a:ext cx="296" cy="0"/>
              </a:xfrm>
              <a:prstGeom prst="line">
                <a:avLst/>
              </a:prstGeom>
              <a:noFill/>
              <a:ln w="9525">
                <a:solidFill>
                  <a:schemeClr val="tx1"/>
                </a:solidFill>
                <a:round/>
                <a:headEnd/>
                <a:tailEnd/>
              </a:ln>
              <a:effectLst/>
            </p:spPr>
            <p:txBody>
              <a:bodyPr/>
              <a:lstStyle/>
              <a:p>
                <a:pPr>
                  <a:defRPr/>
                </a:pPr>
                <a:endParaRPr lang="en-US" dirty="0"/>
              </a:p>
            </p:txBody>
          </p:sp>
          <p:sp>
            <p:nvSpPr>
              <p:cNvPr id="1232" name="Line 208"/>
              <p:cNvSpPr>
                <a:spLocks noChangeShapeType="1"/>
              </p:cNvSpPr>
              <p:nvPr/>
            </p:nvSpPr>
            <p:spPr bwMode="auto">
              <a:xfrm>
                <a:off x="113" y="2847"/>
                <a:ext cx="296" cy="0"/>
              </a:xfrm>
              <a:prstGeom prst="line">
                <a:avLst/>
              </a:prstGeom>
              <a:noFill/>
              <a:ln w="9525">
                <a:solidFill>
                  <a:schemeClr val="tx1"/>
                </a:solidFill>
                <a:round/>
                <a:headEnd/>
                <a:tailEnd/>
              </a:ln>
              <a:effectLst/>
            </p:spPr>
            <p:txBody>
              <a:bodyPr/>
              <a:lstStyle/>
              <a:p>
                <a:pPr>
                  <a:defRPr/>
                </a:pPr>
                <a:endParaRPr lang="en-US" dirty="0"/>
              </a:p>
            </p:txBody>
          </p:sp>
          <p:sp>
            <p:nvSpPr>
              <p:cNvPr id="1233" name="Line 209"/>
              <p:cNvSpPr>
                <a:spLocks noChangeShapeType="1"/>
              </p:cNvSpPr>
              <p:nvPr/>
            </p:nvSpPr>
            <p:spPr bwMode="auto">
              <a:xfrm>
                <a:off x="113" y="2906"/>
                <a:ext cx="296" cy="0"/>
              </a:xfrm>
              <a:prstGeom prst="line">
                <a:avLst/>
              </a:prstGeom>
              <a:noFill/>
              <a:ln w="9525">
                <a:solidFill>
                  <a:schemeClr val="tx1"/>
                </a:solidFill>
                <a:round/>
                <a:headEnd/>
                <a:tailEnd/>
              </a:ln>
              <a:effectLst/>
            </p:spPr>
            <p:txBody>
              <a:bodyPr/>
              <a:lstStyle/>
              <a:p>
                <a:pPr>
                  <a:defRPr/>
                </a:pPr>
                <a:endParaRPr lang="en-US" dirty="0"/>
              </a:p>
            </p:txBody>
          </p:sp>
          <p:sp>
            <p:nvSpPr>
              <p:cNvPr id="1234" name="Line 210"/>
              <p:cNvSpPr>
                <a:spLocks noChangeShapeType="1"/>
              </p:cNvSpPr>
              <p:nvPr/>
            </p:nvSpPr>
            <p:spPr bwMode="auto">
              <a:xfrm>
                <a:off x="113" y="2965"/>
                <a:ext cx="296" cy="0"/>
              </a:xfrm>
              <a:prstGeom prst="line">
                <a:avLst/>
              </a:prstGeom>
              <a:noFill/>
              <a:ln w="9525">
                <a:solidFill>
                  <a:schemeClr val="tx1"/>
                </a:solidFill>
                <a:round/>
                <a:headEnd/>
                <a:tailEnd/>
              </a:ln>
              <a:effectLst/>
            </p:spPr>
            <p:txBody>
              <a:bodyPr/>
              <a:lstStyle/>
              <a:p>
                <a:pPr>
                  <a:defRPr/>
                </a:pPr>
                <a:endParaRPr lang="en-US" dirty="0"/>
              </a:p>
            </p:txBody>
          </p:sp>
          <p:sp>
            <p:nvSpPr>
              <p:cNvPr id="1235" name="Line 211"/>
              <p:cNvSpPr>
                <a:spLocks noChangeShapeType="1"/>
              </p:cNvSpPr>
              <p:nvPr/>
            </p:nvSpPr>
            <p:spPr bwMode="auto">
              <a:xfrm>
                <a:off x="113" y="3024"/>
                <a:ext cx="296" cy="0"/>
              </a:xfrm>
              <a:prstGeom prst="line">
                <a:avLst/>
              </a:prstGeom>
              <a:noFill/>
              <a:ln w="9525">
                <a:solidFill>
                  <a:schemeClr val="tx1"/>
                </a:solidFill>
                <a:round/>
                <a:headEnd/>
                <a:tailEnd/>
              </a:ln>
              <a:effectLst/>
            </p:spPr>
            <p:txBody>
              <a:bodyPr/>
              <a:lstStyle/>
              <a:p>
                <a:pPr>
                  <a:defRPr/>
                </a:pPr>
                <a:endParaRPr lang="en-US" dirty="0"/>
              </a:p>
            </p:txBody>
          </p:sp>
          <p:sp>
            <p:nvSpPr>
              <p:cNvPr id="1236" name="Line 212"/>
              <p:cNvSpPr>
                <a:spLocks noChangeShapeType="1"/>
              </p:cNvSpPr>
              <p:nvPr/>
            </p:nvSpPr>
            <p:spPr bwMode="auto">
              <a:xfrm>
                <a:off x="113" y="3083"/>
                <a:ext cx="296" cy="0"/>
              </a:xfrm>
              <a:prstGeom prst="line">
                <a:avLst/>
              </a:prstGeom>
              <a:noFill/>
              <a:ln w="9525">
                <a:solidFill>
                  <a:schemeClr val="tx1"/>
                </a:solidFill>
                <a:round/>
                <a:headEnd/>
                <a:tailEnd/>
              </a:ln>
              <a:effectLst/>
            </p:spPr>
            <p:txBody>
              <a:bodyPr/>
              <a:lstStyle/>
              <a:p>
                <a:pPr>
                  <a:defRPr/>
                </a:pPr>
                <a:endParaRPr lang="en-US" dirty="0"/>
              </a:p>
            </p:txBody>
          </p:sp>
          <p:sp>
            <p:nvSpPr>
              <p:cNvPr id="1238" name="Line 214"/>
              <p:cNvSpPr>
                <a:spLocks noChangeShapeType="1"/>
              </p:cNvSpPr>
              <p:nvPr/>
            </p:nvSpPr>
            <p:spPr bwMode="auto">
              <a:xfrm>
                <a:off x="113" y="3143"/>
                <a:ext cx="296" cy="0"/>
              </a:xfrm>
              <a:prstGeom prst="line">
                <a:avLst/>
              </a:prstGeom>
              <a:noFill/>
              <a:ln w="9525">
                <a:solidFill>
                  <a:schemeClr val="tx1"/>
                </a:solidFill>
                <a:round/>
                <a:headEnd/>
                <a:tailEnd/>
              </a:ln>
              <a:effectLst/>
            </p:spPr>
            <p:txBody>
              <a:bodyPr/>
              <a:lstStyle/>
              <a:p>
                <a:pPr>
                  <a:defRPr/>
                </a:pPr>
                <a:endParaRPr lang="en-US" dirty="0"/>
              </a:p>
            </p:txBody>
          </p:sp>
          <p:sp>
            <p:nvSpPr>
              <p:cNvPr id="1239" name="Line 215"/>
              <p:cNvSpPr>
                <a:spLocks noChangeShapeType="1"/>
              </p:cNvSpPr>
              <p:nvPr/>
            </p:nvSpPr>
            <p:spPr bwMode="auto">
              <a:xfrm>
                <a:off x="113" y="3202"/>
                <a:ext cx="296" cy="0"/>
              </a:xfrm>
              <a:prstGeom prst="line">
                <a:avLst/>
              </a:prstGeom>
              <a:noFill/>
              <a:ln w="9525">
                <a:solidFill>
                  <a:schemeClr val="tx1"/>
                </a:solidFill>
                <a:round/>
                <a:headEnd/>
                <a:tailEnd/>
              </a:ln>
              <a:effectLst/>
            </p:spPr>
            <p:txBody>
              <a:bodyPr/>
              <a:lstStyle/>
              <a:p>
                <a:pPr>
                  <a:defRPr/>
                </a:pPr>
                <a:endParaRPr lang="en-US" dirty="0"/>
              </a:p>
            </p:txBody>
          </p:sp>
          <p:sp>
            <p:nvSpPr>
              <p:cNvPr id="1240" name="Line 216"/>
              <p:cNvSpPr>
                <a:spLocks noChangeShapeType="1"/>
              </p:cNvSpPr>
              <p:nvPr/>
            </p:nvSpPr>
            <p:spPr bwMode="auto">
              <a:xfrm>
                <a:off x="113" y="3261"/>
                <a:ext cx="296" cy="0"/>
              </a:xfrm>
              <a:prstGeom prst="line">
                <a:avLst/>
              </a:prstGeom>
              <a:noFill/>
              <a:ln w="9525">
                <a:solidFill>
                  <a:schemeClr val="tx1"/>
                </a:solidFill>
                <a:round/>
                <a:headEnd/>
                <a:tailEnd/>
              </a:ln>
              <a:effectLst/>
            </p:spPr>
            <p:txBody>
              <a:bodyPr/>
              <a:lstStyle/>
              <a:p>
                <a:pPr>
                  <a:defRPr/>
                </a:pPr>
                <a:endParaRPr lang="en-US" dirty="0"/>
              </a:p>
            </p:txBody>
          </p:sp>
          <p:sp>
            <p:nvSpPr>
              <p:cNvPr id="1241" name="Line 217"/>
              <p:cNvSpPr>
                <a:spLocks noChangeShapeType="1"/>
              </p:cNvSpPr>
              <p:nvPr/>
            </p:nvSpPr>
            <p:spPr bwMode="auto">
              <a:xfrm>
                <a:off x="113" y="3320"/>
                <a:ext cx="296" cy="0"/>
              </a:xfrm>
              <a:prstGeom prst="line">
                <a:avLst/>
              </a:prstGeom>
              <a:noFill/>
              <a:ln w="9525">
                <a:solidFill>
                  <a:schemeClr val="tx1"/>
                </a:solidFill>
                <a:round/>
                <a:headEnd/>
                <a:tailEnd/>
              </a:ln>
              <a:effectLst/>
            </p:spPr>
            <p:txBody>
              <a:bodyPr/>
              <a:lstStyle/>
              <a:p>
                <a:pPr>
                  <a:defRPr/>
                </a:pPr>
                <a:endParaRPr lang="en-US" dirty="0"/>
              </a:p>
            </p:txBody>
          </p:sp>
          <p:sp>
            <p:nvSpPr>
              <p:cNvPr id="1259" name="Line 235"/>
              <p:cNvSpPr>
                <a:spLocks noChangeShapeType="1"/>
              </p:cNvSpPr>
              <p:nvPr/>
            </p:nvSpPr>
            <p:spPr bwMode="auto">
              <a:xfrm>
                <a:off x="113" y="369"/>
                <a:ext cx="237" cy="0"/>
              </a:xfrm>
              <a:prstGeom prst="line">
                <a:avLst/>
              </a:prstGeom>
              <a:noFill/>
              <a:ln w="9525">
                <a:solidFill>
                  <a:schemeClr val="tx1"/>
                </a:solidFill>
                <a:round/>
                <a:headEnd/>
                <a:tailEnd/>
              </a:ln>
              <a:effectLst/>
            </p:spPr>
            <p:txBody>
              <a:bodyPr/>
              <a:lstStyle/>
              <a:p>
                <a:pPr>
                  <a:defRPr/>
                </a:pPr>
                <a:endParaRPr lang="en-US" dirty="0"/>
              </a:p>
            </p:txBody>
          </p:sp>
          <p:sp>
            <p:nvSpPr>
              <p:cNvPr id="1260" name="Line 236"/>
              <p:cNvSpPr>
                <a:spLocks noChangeShapeType="1"/>
              </p:cNvSpPr>
              <p:nvPr/>
            </p:nvSpPr>
            <p:spPr bwMode="auto">
              <a:xfrm>
                <a:off x="113" y="428"/>
                <a:ext cx="296" cy="0"/>
              </a:xfrm>
              <a:prstGeom prst="line">
                <a:avLst/>
              </a:prstGeom>
              <a:noFill/>
              <a:ln w="9525">
                <a:solidFill>
                  <a:schemeClr val="tx1"/>
                </a:solidFill>
                <a:round/>
                <a:headEnd/>
                <a:tailEnd/>
              </a:ln>
              <a:effectLst/>
            </p:spPr>
            <p:txBody>
              <a:bodyPr/>
              <a:lstStyle/>
              <a:p>
                <a:pPr>
                  <a:defRPr/>
                </a:pPr>
                <a:endParaRPr lang="en-US" dirty="0"/>
              </a:p>
            </p:txBody>
          </p:sp>
          <p:sp>
            <p:nvSpPr>
              <p:cNvPr id="1262" name="Line 238"/>
              <p:cNvSpPr>
                <a:spLocks noChangeShapeType="1"/>
              </p:cNvSpPr>
              <p:nvPr/>
            </p:nvSpPr>
            <p:spPr bwMode="auto">
              <a:xfrm>
                <a:off x="113" y="309"/>
                <a:ext cx="237" cy="0"/>
              </a:xfrm>
              <a:prstGeom prst="line">
                <a:avLst/>
              </a:prstGeom>
              <a:noFill/>
              <a:ln w="9525">
                <a:solidFill>
                  <a:schemeClr val="tx1"/>
                </a:solidFill>
                <a:round/>
                <a:headEnd/>
                <a:tailEnd/>
              </a:ln>
              <a:effectLst/>
            </p:spPr>
            <p:txBody>
              <a:bodyPr/>
              <a:lstStyle/>
              <a:p>
                <a:pPr>
                  <a:defRPr/>
                </a:pPr>
                <a:endParaRPr lang="en-US" dirty="0"/>
              </a:p>
            </p:txBody>
          </p:sp>
          <p:sp>
            <p:nvSpPr>
              <p:cNvPr id="1265" name="Line 241"/>
              <p:cNvSpPr>
                <a:spLocks noChangeShapeType="1"/>
              </p:cNvSpPr>
              <p:nvPr/>
            </p:nvSpPr>
            <p:spPr bwMode="auto">
              <a:xfrm>
                <a:off x="233" y="249"/>
                <a:ext cx="58" cy="0"/>
              </a:xfrm>
              <a:prstGeom prst="line">
                <a:avLst/>
              </a:prstGeom>
              <a:noFill/>
              <a:ln w="9525">
                <a:solidFill>
                  <a:schemeClr val="tx1"/>
                </a:solidFill>
                <a:round/>
                <a:headEnd/>
                <a:tailEnd/>
              </a:ln>
              <a:effectLst/>
            </p:spPr>
            <p:txBody>
              <a:bodyPr/>
              <a:lstStyle/>
              <a:p>
                <a:pPr>
                  <a:defRPr/>
                </a:pPr>
                <a:endParaRPr lang="en-US" dirty="0"/>
              </a:p>
            </p:txBody>
          </p:sp>
        </p:grpSp>
        <p:pic>
          <p:nvPicPr>
            <p:cNvPr id="1038" name="Picture 233" descr="mason_logo"/>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14" y="3378"/>
              <a:ext cx="294" cy="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155" name="Rectangle 131"/>
          <p:cNvSpPr>
            <a:spLocks noChangeArrowheads="1"/>
          </p:cNvSpPr>
          <p:nvPr/>
        </p:nvSpPr>
        <p:spPr bwMode="auto">
          <a:xfrm>
            <a:off x="179388" y="87313"/>
            <a:ext cx="473075" cy="6718300"/>
          </a:xfrm>
          <a:prstGeom prst="rect">
            <a:avLst/>
          </a:prstGeom>
          <a:solidFill>
            <a:srgbClr val="FFFFFF">
              <a:alpha val="39999"/>
            </a:srgbClr>
          </a:solidFill>
          <a:ln w="9525">
            <a:noFill/>
            <a:miter lim="800000"/>
            <a:headEnd/>
            <a:tailEnd/>
          </a:ln>
          <a:effectLst/>
        </p:spPr>
        <p:txBody>
          <a:bodyPr wrap="none" anchor="ctr"/>
          <a:lstStyle/>
          <a:p>
            <a:pPr>
              <a:defRPr/>
            </a:pPr>
            <a:endParaRPr lang="en-US" dirty="0"/>
          </a:p>
        </p:txBody>
      </p:sp>
    </p:spTree>
  </p:cSld>
  <p:clrMap bg1="lt1" tx1="dk1" bg2="lt2" tx2="dk2" accent1="accent1" accent2="accent2" accent3="accent3" accent4="accent4" accent5="accent5" accent6="accent6" hlink="hlink" folHlink="folHlink"/>
  <p:sldLayoutIdLst>
    <p:sldLayoutId id="2147483671"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Lst>
  <p:hf hdr="0" ftr="0" dt="0"/>
  <p:txStyles>
    <p:title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Times New Roman" pitchFamily="18" charset="0"/>
        </a:defRPr>
      </a:lvl2pPr>
      <a:lvl3pPr algn="ctr" rtl="0" eaLnBrk="1" fontAlgn="base" hangingPunct="1">
        <a:spcBef>
          <a:spcPct val="0"/>
        </a:spcBef>
        <a:spcAft>
          <a:spcPct val="0"/>
        </a:spcAft>
        <a:defRPr sz="4400">
          <a:solidFill>
            <a:schemeClr val="tx2"/>
          </a:solidFill>
          <a:latin typeface="Times New Roman" pitchFamily="18" charset="0"/>
        </a:defRPr>
      </a:lvl3pPr>
      <a:lvl4pPr algn="ctr" rtl="0" eaLnBrk="1" fontAlgn="base" hangingPunct="1">
        <a:spcBef>
          <a:spcPct val="0"/>
        </a:spcBef>
        <a:spcAft>
          <a:spcPct val="0"/>
        </a:spcAft>
        <a:defRPr sz="4400">
          <a:solidFill>
            <a:schemeClr val="tx2"/>
          </a:solidFill>
          <a:latin typeface="Times New Roman" pitchFamily="18" charset="0"/>
        </a:defRPr>
      </a:lvl4pPr>
      <a:lvl5pPr algn="ctr" rtl="0" eaLnBrk="1" fontAlgn="base" hangingPunct="1">
        <a:spcBef>
          <a:spcPct val="0"/>
        </a:spcBef>
        <a:spcAft>
          <a:spcPct val="0"/>
        </a:spcAft>
        <a:defRPr sz="4400">
          <a:solidFill>
            <a:schemeClr val="tx2"/>
          </a:solidFill>
          <a:latin typeface="Times New Roman" pitchFamily="18" charset="0"/>
        </a:defRPr>
      </a:lvl5pPr>
      <a:lvl6pPr marL="457200" algn="ctr" rtl="0" eaLnBrk="1" fontAlgn="base" hangingPunct="1">
        <a:spcBef>
          <a:spcPct val="0"/>
        </a:spcBef>
        <a:spcAft>
          <a:spcPct val="0"/>
        </a:spcAft>
        <a:defRPr sz="4400">
          <a:solidFill>
            <a:schemeClr val="tx2"/>
          </a:solidFill>
          <a:latin typeface="Times New Roman" pitchFamily="18" charset="0"/>
        </a:defRPr>
      </a:lvl6pPr>
      <a:lvl7pPr marL="914400" algn="ctr" rtl="0" eaLnBrk="1" fontAlgn="base" hangingPunct="1">
        <a:spcBef>
          <a:spcPct val="0"/>
        </a:spcBef>
        <a:spcAft>
          <a:spcPct val="0"/>
        </a:spcAft>
        <a:defRPr sz="4400">
          <a:solidFill>
            <a:schemeClr val="tx2"/>
          </a:solidFill>
          <a:latin typeface="Times New Roman" pitchFamily="18" charset="0"/>
        </a:defRPr>
      </a:lvl7pPr>
      <a:lvl8pPr marL="1371600" algn="ctr" rtl="0" eaLnBrk="1" fontAlgn="base" hangingPunct="1">
        <a:spcBef>
          <a:spcPct val="0"/>
        </a:spcBef>
        <a:spcAft>
          <a:spcPct val="0"/>
        </a:spcAft>
        <a:defRPr sz="4400">
          <a:solidFill>
            <a:schemeClr val="tx2"/>
          </a:solidFill>
          <a:latin typeface="Times New Roman" pitchFamily="18" charset="0"/>
        </a:defRPr>
      </a:lvl8pPr>
      <a:lvl9pPr marL="1828800" algn="ctr" rtl="0" eaLnBrk="1" fontAlgn="base" hangingPunct="1">
        <a:spcBef>
          <a:spcPct val="0"/>
        </a:spcBef>
        <a:spcAft>
          <a:spcPct val="0"/>
        </a:spcAft>
        <a:defRPr sz="4400">
          <a:solidFill>
            <a:schemeClr val="tx2"/>
          </a:solidFill>
          <a:latin typeface="Times New Roman" pitchFamily="18"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hyperlink" Target="https://www.youtube.com/watch?v=Lhno4T53vcg&amp;t=1s&amp;index=5&amp;list=PLxYh7ZSzU5052ugdqSbsVvfqU1jQVOJTI" TargetMode="Externa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mason.wm.edu/current/mymsba/software_installation/index.php" TargetMode="Externa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hyperlink" Target="https://www.wired.com/2013/12/googles-doodle-honors-grace-hopper-and-entomology/" TargetMode="External"/><Relationship Id="rId2" Type="http://schemas.openxmlformats.org/officeDocument/2006/relationships/image" Target="../media/image33.jpeg"/><Relationship Id="rId1" Type="http://schemas.openxmlformats.org/officeDocument/2006/relationships/slideLayout" Target="../slideLayouts/slideLayout2.xml"/><Relationship Id="rId5" Type="http://schemas.openxmlformats.org/officeDocument/2006/relationships/image" Target="../media/image34.jpeg"/><Relationship Id="rId4" Type="http://schemas.openxmlformats.org/officeDocument/2006/relationships/hyperlink" Target="https://en.wikipedia.org/wiki/Grace_Hopper" TargetMode="Externa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hyperlink" Target="https://docs.python.org/2/library/functions.html#range" TargetMode="Externa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3" Type="http://schemas.openxmlformats.org/officeDocument/2006/relationships/hyperlink" Target="https://www.youtube.com/watch?v=UmUiu59e17Q&amp;list=PLxYh7ZSzU5052ugdqSbsVvfqU1jQVOJTI&amp;index=3" TargetMode="External"/><Relationship Id="rId2" Type="http://schemas.openxmlformats.org/officeDocument/2006/relationships/hyperlink" Target="https://www.youtube.com/watch?v=bqwWJpaIm8M&amp;list=PLxYh7ZSzU5052ugdqSbsVvfqU1jQVOJTI&amp;index=2" TargetMode="External"/><Relationship Id="rId1" Type="http://schemas.openxmlformats.org/officeDocument/2006/relationships/slideLayout" Target="../slideLayouts/slideLayout2.xml"/><Relationship Id="rId4" Type="http://schemas.openxmlformats.org/officeDocument/2006/relationships/hyperlink" Target="https://www.youtube.com/watch?v=C3VJlPly_vs&amp;index=4&amp;list=PLxYh7ZSzU5052ugdqSbsVvfqU1jQVOJTI" TargetMode="Externa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slide" Target="slide186.xml"/><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hyperlink" Target="http://www.datasciencefree.com/cheatsheets.html" TargetMode="External"/><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2" Type="http://schemas.openxmlformats.org/officeDocument/2006/relationships/image" Target="../media/image380.png"/><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hyperlink" Target="https://blackboard.wm.edu/" TargetMode="External"/><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19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http://do1.dr-chuck.com/pythonlearn/EN_us/pythonlearn.pdf"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6.xml.rels><?xml version="1.0" encoding="UTF-8" standalone="yes"?>
<Relationships xmlns="http://schemas.openxmlformats.org/package/2006/relationships"><Relationship Id="rId2" Type="http://schemas.openxmlformats.org/officeDocument/2006/relationships/hyperlink" Target="https://www.quora.com/What-are-the-best-Python-libraries-and-packages-for-data-science" TargetMode="External"/><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2" Type="http://schemas.openxmlformats.org/officeDocument/2006/relationships/hyperlink" Target="https://docs.scipy.org/doc/numpy/reference/routines.html" TargetMode="External"/><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1.xml.rels><?xml version="1.0" encoding="UTF-8" standalone="yes"?>
<Relationships xmlns="http://schemas.openxmlformats.org/package/2006/relationships"><Relationship Id="rId2" Type="http://schemas.openxmlformats.org/officeDocument/2006/relationships/hyperlink" Target="https://www.udemy.com/data-analysis-with-pandas/" TargetMode="External"/><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2" Type="http://schemas.openxmlformats.org/officeDocument/2006/relationships/image" Target="../media/image62.JPG"/><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5.xml.rels><?xml version="1.0" encoding="UTF-8" standalone="yes"?>
<Relationships xmlns="http://schemas.openxmlformats.org/package/2006/relationships"><Relationship Id="rId3" Type="http://schemas.openxmlformats.org/officeDocument/2006/relationships/hyperlink" Target="http://www.rexegg.com/regex-quickstart.html" TargetMode="External"/><Relationship Id="rId2" Type="http://schemas.openxmlformats.org/officeDocument/2006/relationships/hyperlink" Target="http://regexr.com/" TargetMode="External"/><Relationship Id="rId1" Type="http://schemas.openxmlformats.org/officeDocument/2006/relationships/slideLayout" Target="../slideLayouts/slideLayout2.xml"/><Relationship Id="rId4" Type="http://schemas.openxmlformats.org/officeDocument/2006/relationships/hyperlink" Target="https://www.cheatography.com/davechild/cheat-sheets/regular-expressions/" TargetMode="Externa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8.xml.rels><?xml version="1.0" encoding="UTF-8" standalone="yes"?>
<Relationships xmlns="http://schemas.openxmlformats.org/package/2006/relationships"><Relationship Id="rId2" Type="http://schemas.openxmlformats.org/officeDocument/2006/relationships/hyperlink" Target="regexr.com" TargetMode="External"/><Relationship Id="rId1" Type="http://schemas.openxmlformats.org/officeDocument/2006/relationships/slideLayout" Target="../slideLayouts/slideLayout2.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293.xml.rels><?xml version="1.0" encoding="UTF-8" standalone="yes"?>
<Relationships xmlns="http://schemas.openxmlformats.org/package/2006/relationships"><Relationship Id="rId3" Type="http://schemas.openxmlformats.org/officeDocument/2006/relationships/hyperlink" Target="https://docs.python.org/2/howto/regex.html" TargetMode="External"/><Relationship Id="rId2" Type="http://schemas.openxmlformats.org/officeDocument/2006/relationships/hyperlink" Target="https://docs.python.org/2/library/re.html" TargetMode="External"/><Relationship Id="rId1" Type="http://schemas.openxmlformats.org/officeDocument/2006/relationships/slideLayout" Target="../slideLayouts/slideLayout2.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6.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29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29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1.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302.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303.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304.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305.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306.xml.rels><?xml version="1.0" encoding="UTF-8" standalone="yes"?>
<Relationships xmlns="http://schemas.openxmlformats.org/package/2006/relationships"><Relationship Id="rId2" Type="http://schemas.openxmlformats.org/officeDocument/2006/relationships/hyperlink" Target="https://en.wikipedia.org/wiki/Email_address" TargetMode="External"/><Relationship Id="rId1" Type="http://schemas.openxmlformats.org/officeDocument/2006/relationships/slideLayout" Target="../slideLayouts/slideLayout2.xml"/></Relationships>
</file>

<file path=ppt/slides/_rels/slide307.xml.rels><?xml version="1.0" encoding="UTF-8" standalone="yes"?>
<Relationships xmlns="http://schemas.openxmlformats.org/package/2006/relationships"><Relationship Id="rId3" Type="http://schemas.openxmlformats.org/officeDocument/2006/relationships/hyperlink" Target="http://stackoverflow.com/questions/46155/validate-email-address-in-javascript" TargetMode="External"/><Relationship Id="rId2" Type="http://schemas.openxmlformats.org/officeDocument/2006/relationships/hyperlink" Target="http://emailregex.com/" TargetMode="External"/><Relationship Id="rId1" Type="http://schemas.openxmlformats.org/officeDocument/2006/relationships/slideLayout" Target="../slideLayouts/slideLayout2.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9.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hyperlink" Target="https://docs.python.org/3.6/library/functions.html" TargetMode="Externa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hyperlink" Target="https://docs.python.org/3/library/functions.html" TargetMode="Externa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docs.python.org/2/library/math.html" TargetMode="Externa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slide" Target="slide65.xml"/><Relationship Id="rId3" Type="http://schemas.openxmlformats.org/officeDocument/2006/relationships/slide" Target="slide16.xml"/><Relationship Id="rId7" Type="http://schemas.openxmlformats.org/officeDocument/2006/relationships/slide" Target="slide59.xml"/><Relationship Id="rId12" Type="http://schemas.openxmlformats.org/officeDocument/2006/relationships/slide" Target="slide116.xml"/><Relationship Id="rId2" Type="http://schemas.openxmlformats.org/officeDocument/2006/relationships/slide" Target="slide9.xml"/><Relationship Id="rId1" Type="http://schemas.openxmlformats.org/officeDocument/2006/relationships/slideLayout" Target="../slideLayouts/slideLayout2.xml"/><Relationship Id="rId6" Type="http://schemas.openxmlformats.org/officeDocument/2006/relationships/slide" Target="slide32.xml"/><Relationship Id="rId11" Type="http://schemas.openxmlformats.org/officeDocument/2006/relationships/slide" Target="slide111.xml"/><Relationship Id="rId5" Type="http://schemas.openxmlformats.org/officeDocument/2006/relationships/slide" Target="slide23.xml"/><Relationship Id="rId10" Type="http://schemas.openxmlformats.org/officeDocument/2006/relationships/slide" Target="slide90.xml"/><Relationship Id="rId4" Type="http://schemas.openxmlformats.org/officeDocument/2006/relationships/slide" Target="slide15.xml"/><Relationship Id="rId9" Type="http://schemas.openxmlformats.org/officeDocument/2006/relationships/slide" Target="slide85.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slide" Target="slide202.xml"/><Relationship Id="rId13" Type="http://schemas.openxmlformats.org/officeDocument/2006/relationships/slide" Target="slide279.xml"/><Relationship Id="rId3" Type="http://schemas.openxmlformats.org/officeDocument/2006/relationships/slide" Target="slide163.xml"/><Relationship Id="rId7" Type="http://schemas.openxmlformats.org/officeDocument/2006/relationships/slide" Target="slide112.xml"/><Relationship Id="rId12" Type="http://schemas.openxmlformats.org/officeDocument/2006/relationships/slide" Target="slide260.xml"/><Relationship Id="rId2" Type="http://schemas.openxmlformats.org/officeDocument/2006/relationships/slide" Target="slide125.xml"/><Relationship Id="rId1" Type="http://schemas.openxmlformats.org/officeDocument/2006/relationships/slideLayout" Target="../slideLayouts/slideLayout2.xml"/><Relationship Id="rId6" Type="http://schemas.openxmlformats.org/officeDocument/2006/relationships/slide" Target="slide191.xml"/><Relationship Id="rId11" Type="http://schemas.openxmlformats.org/officeDocument/2006/relationships/slide" Target="slide245.xml"/><Relationship Id="rId5" Type="http://schemas.openxmlformats.org/officeDocument/2006/relationships/slide" Target="slide176.xml"/><Relationship Id="rId10" Type="http://schemas.openxmlformats.org/officeDocument/2006/relationships/slide" Target="slide236.xml"/><Relationship Id="rId4" Type="http://schemas.openxmlformats.org/officeDocument/2006/relationships/slide" Target="slide169.xml"/><Relationship Id="rId9" Type="http://schemas.openxmlformats.org/officeDocument/2006/relationships/slide" Target="slide220.xml"/><Relationship Id="rId14" Type="http://schemas.openxmlformats.org/officeDocument/2006/relationships/slide" Target="slide284.xml"/></Relationships>
</file>

<file path=ppt/slides/_rels/slide8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hyperlink" Target="https://docs.python.org/2/library/functions.html" TargetMode="Externa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wmv"/><Relationship Id="rId1" Type="http://schemas.microsoft.com/office/2007/relationships/media" Target="../media/media1.wmv"/><Relationship Id="rId4" Type="http://schemas.openxmlformats.org/officeDocument/2006/relationships/image" Target="../media/image19.png"/></Relationships>
</file>

<file path=ppt/slides/_rels/slide9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p:txBody>
          <a:bodyPr/>
          <a:lstStyle/>
          <a:p>
            <a:pPr eaLnBrk="1" hangingPunct="1"/>
            <a:r>
              <a:rPr lang="en-US" dirty="0" smtClean="0"/>
              <a:t>Python</a:t>
            </a:r>
          </a:p>
        </p:txBody>
      </p:sp>
      <p:sp>
        <p:nvSpPr>
          <p:cNvPr id="3075" name="Rectangle 3"/>
          <p:cNvSpPr>
            <a:spLocks noGrp="1" noChangeArrowheads="1"/>
          </p:cNvSpPr>
          <p:nvPr>
            <p:ph type="subTitle" idx="1"/>
          </p:nvPr>
        </p:nvSpPr>
        <p:spPr/>
        <p:txBody>
          <a:bodyPr/>
          <a:lstStyle/>
          <a:p>
            <a:pPr eaLnBrk="1" hangingPunct="1"/>
            <a:r>
              <a:rPr lang="en-US" dirty="0" smtClean="0"/>
              <a:t>James R. Bradley</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Create Programs</a:t>
            </a:r>
            <a:endParaRPr lang="en-US" dirty="0"/>
          </a:p>
        </p:txBody>
      </p:sp>
      <p:sp>
        <p:nvSpPr>
          <p:cNvPr id="3" name="Content Placeholder 2"/>
          <p:cNvSpPr>
            <a:spLocks noGrp="1"/>
          </p:cNvSpPr>
          <p:nvPr>
            <p:ph idx="1"/>
          </p:nvPr>
        </p:nvSpPr>
        <p:spPr/>
        <p:txBody>
          <a:bodyPr/>
          <a:lstStyle/>
          <a:p>
            <a:r>
              <a:rPr lang="en-US" dirty="0" smtClean="0"/>
              <a:t>We need a program in which we </a:t>
            </a:r>
            <a:r>
              <a:rPr lang="en-US" dirty="0"/>
              <a:t>w</a:t>
            </a:r>
            <a:r>
              <a:rPr lang="en-US" dirty="0" smtClean="0"/>
              <a:t>rite our Python programs</a:t>
            </a:r>
          </a:p>
          <a:p>
            <a:pPr lvl="1"/>
            <a:r>
              <a:rPr lang="en-US" dirty="0" smtClean="0"/>
              <a:t>Development environments</a:t>
            </a:r>
          </a:p>
          <a:p>
            <a:r>
              <a:rPr lang="en-US" dirty="0" smtClean="0"/>
              <a:t>Development environments also execute the code we write and help us to debug it</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10</a:t>
            </a:fld>
            <a:endParaRPr lang="en-US" dirty="0"/>
          </a:p>
        </p:txBody>
      </p:sp>
    </p:spTree>
    <p:extLst>
      <p:ext uri="{BB962C8B-B14F-4D97-AF65-F5344CB8AC3E}">
        <p14:creationId xmlns:p14="http://schemas.microsoft.com/office/powerpoint/2010/main" val="3450725849"/>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074228" y="1587933"/>
            <a:ext cx="5619750" cy="4467225"/>
          </a:xfrm>
          <a:prstGeom prst="rect">
            <a:avLst/>
          </a:prstGeom>
        </p:spPr>
      </p:pic>
      <p:sp>
        <p:nvSpPr>
          <p:cNvPr id="2" name="Title 1"/>
          <p:cNvSpPr>
            <a:spLocks noGrp="1"/>
          </p:cNvSpPr>
          <p:nvPr>
            <p:ph type="title"/>
          </p:nvPr>
        </p:nvSpPr>
        <p:spPr/>
        <p:txBody>
          <a:bodyPr/>
          <a:lstStyle/>
          <a:p>
            <a:r>
              <a:rPr lang="en-US" dirty="0"/>
              <a:t>Custom Functions</a:t>
            </a:r>
          </a:p>
        </p:txBody>
      </p:sp>
      <p:sp>
        <p:nvSpPr>
          <p:cNvPr id="3" name="Content Placeholder 2"/>
          <p:cNvSpPr>
            <a:spLocks noGrp="1"/>
          </p:cNvSpPr>
          <p:nvPr>
            <p:ph idx="1"/>
          </p:nvPr>
        </p:nvSpPr>
        <p:spPr>
          <a:xfrm>
            <a:off x="914400" y="982132"/>
            <a:ext cx="7772400" cy="4678363"/>
          </a:xfrm>
        </p:spPr>
        <p:txBody>
          <a:bodyPr/>
          <a:lstStyle/>
          <a:p>
            <a:r>
              <a:rPr lang="en-US" dirty="0" smtClean="0"/>
              <a:t>An improvement</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100</a:t>
            </a:fld>
            <a:endParaRPr lang="en-US" dirty="0"/>
          </a:p>
        </p:txBody>
      </p:sp>
      <p:sp>
        <p:nvSpPr>
          <p:cNvPr id="9" name="Rectangle 8"/>
          <p:cNvSpPr/>
          <p:nvPr/>
        </p:nvSpPr>
        <p:spPr>
          <a:xfrm>
            <a:off x="2475812" y="1629878"/>
            <a:ext cx="1341180" cy="24452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p:cNvSpPr/>
          <p:nvPr/>
        </p:nvSpPr>
        <p:spPr>
          <a:xfrm>
            <a:off x="1047924" y="3025519"/>
            <a:ext cx="1846277" cy="24452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p:cNvSpPr/>
          <p:nvPr/>
        </p:nvSpPr>
        <p:spPr>
          <a:xfrm>
            <a:off x="1074228" y="3435072"/>
            <a:ext cx="1937420" cy="24452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p:cNvSpPr/>
          <p:nvPr/>
        </p:nvSpPr>
        <p:spPr>
          <a:xfrm>
            <a:off x="1391873" y="5035809"/>
            <a:ext cx="1762387" cy="24452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336107455"/>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Custom Functions</a:t>
            </a:r>
          </a:p>
        </p:txBody>
      </p:sp>
      <p:sp>
        <p:nvSpPr>
          <p:cNvPr id="3" name="Content Placeholder 2"/>
          <p:cNvSpPr>
            <a:spLocks noGrp="1"/>
          </p:cNvSpPr>
          <p:nvPr>
            <p:ph idx="1"/>
          </p:nvPr>
        </p:nvSpPr>
        <p:spPr>
          <a:xfrm>
            <a:off x="914400" y="982132"/>
            <a:ext cx="7772400" cy="4678363"/>
          </a:xfrm>
        </p:spPr>
        <p:txBody>
          <a:bodyPr/>
          <a:lstStyle/>
          <a:p>
            <a:r>
              <a:rPr lang="en-US" dirty="0" smtClean="0"/>
              <a:t>Even better</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101</a:t>
            </a:fld>
            <a:endParaRPr lang="en-US" dirty="0"/>
          </a:p>
        </p:txBody>
      </p:sp>
      <p:pic>
        <p:nvPicPr>
          <p:cNvPr id="6" name="Picture 5"/>
          <p:cNvPicPr>
            <a:picLocks noChangeAspect="1"/>
          </p:cNvPicPr>
          <p:nvPr/>
        </p:nvPicPr>
        <p:blipFill>
          <a:blip r:embed="rId2"/>
          <a:stretch>
            <a:fillRect/>
          </a:stretch>
        </p:blipFill>
        <p:spPr>
          <a:xfrm>
            <a:off x="1391874" y="1629878"/>
            <a:ext cx="5638800" cy="4572000"/>
          </a:xfrm>
          <a:prstGeom prst="rect">
            <a:avLst/>
          </a:prstGeom>
        </p:spPr>
      </p:pic>
      <p:sp>
        <p:nvSpPr>
          <p:cNvPr id="9" name="Rectangle 8"/>
          <p:cNvSpPr/>
          <p:nvPr/>
        </p:nvSpPr>
        <p:spPr>
          <a:xfrm>
            <a:off x="1391874" y="5069365"/>
            <a:ext cx="1451994" cy="24452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905358290"/>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Custom Functions</a:t>
            </a:r>
            <a:endParaRPr lang="en-US" dirty="0"/>
          </a:p>
        </p:txBody>
      </p:sp>
      <p:sp>
        <p:nvSpPr>
          <p:cNvPr id="3" name="Content Placeholder 2"/>
          <p:cNvSpPr>
            <a:spLocks noGrp="1"/>
          </p:cNvSpPr>
          <p:nvPr>
            <p:ph idx="1"/>
          </p:nvPr>
        </p:nvSpPr>
        <p:spPr>
          <a:xfrm>
            <a:off x="914400" y="1149532"/>
            <a:ext cx="7772400" cy="4976632"/>
          </a:xfrm>
        </p:spPr>
        <p:txBody>
          <a:bodyPr/>
          <a:lstStyle/>
          <a:p>
            <a:r>
              <a:rPr lang="en-US" dirty="0" smtClean="0"/>
              <a:t>Benefits of functions:</a:t>
            </a:r>
          </a:p>
          <a:p>
            <a:pPr lvl="1"/>
            <a:r>
              <a:rPr lang="en-US" dirty="0" smtClean="0"/>
              <a:t>Only one instance of code to maintain</a:t>
            </a:r>
          </a:p>
          <a:p>
            <a:pPr lvl="2"/>
            <a:r>
              <a:rPr lang="en-US" dirty="0" smtClean="0"/>
              <a:t>Less </a:t>
            </a:r>
            <a:r>
              <a:rPr lang="en-US" dirty="0"/>
              <a:t>time to revise </a:t>
            </a:r>
            <a:r>
              <a:rPr lang="en-US" dirty="0" smtClean="0"/>
              <a:t>code</a:t>
            </a:r>
          </a:p>
          <a:p>
            <a:pPr lvl="2"/>
            <a:r>
              <a:rPr lang="en-US" dirty="0" smtClean="0"/>
              <a:t>Fewer errors</a:t>
            </a:r>
            <a:r>
              <a:rPr lang="en-US" dirty="0"/>
              <a:t> </a:t>
            </a:r>
            <a:r>
              <a:rPr lang="en-US" dirty="0" smtClean="0"/>
              <a:t>because you don’t miss revising an instance</a:t>
            </a:r>
          </a:p>
          <a:p>
            <a:pPr lvl="1"/>
            <a:r>
              <a:rPr lang="en-US" dirty="0" smtClean="0"/>
              <a:t>Clearer code, more understandable</a:t>
            </a:r>
          </a:p>
          <a:p>
            <a:pPr lvl="1"/>
            <a:r>
              <a:rPr lang="en-US" dirty="0" smtClean="0"/>
              <a:t>Shorter code</a:t>
            </a:r>
          </a:p>
          <a:p>
            <a:pPr lvl="1"/>
            <a:r>
              <a:rPr lang="en-US" dirty="0" smtClean="0"/>
              <a:t>Provides for code reuse</a:t>
            </a:r>
          </a:p>
          <a:p>
            <a:pPr lvl="2"/>
            <a:r>
              <a:rPr lang="en-US" dirty="0" smtClean="0"/>
              <a:t>Functions are easily reused—modular </a:t>
            </a:r>
          </a:p>
          <a:p>
            <a:pPr lvl="3"/>
            <a:r>
              <a:rPr lang="en-US" dirty="0" smtClean="0"/>
              <a:t>… digging lines here and there out of a program takes longer and is fraught with error</a:t>
            </a:r>
          </a:p>
          <a:p>
            <a:pPr lvl="2"/>
            <a:r>
              <a:rPr lang="en-US" dirty="0" smtClean="0"/>
              <a:t>Saves time writing code later</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102</a:t>
            </a:fld>
            <a:endParaRPr lang="en-US" dirty="0"/>
          </a:p>
        </p:txBody>
      </p:sp>
    </p:spTree>
    <p:extLst>
      <p:ext uri="{BB962C8B-B14F-4D97-AF65-F5344CB8AC3E}">
        <p14:creationId xmlns:p14="http://schemas.microsoft.com/office/powerpoint/2010/main" val="2432069570"/>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Function Output</a:t>
            </a:r>
            <a:endParaRPr lang="en-US" dirty="0"/>
          </a:p>
        </p:txBody>
      </p:sp>
      <p:sp>
        <p:nvSpPr>
          <p:cNvPr id="3" name="Content Placeholder 2"/>
          <p:cNvSpPr>
            <a:spLocks noGrp="1"/>
          </p:cNvSpPr>
          <p:nvPr>
            <p:ph idx="1"/>
          </p:nvPr>
        </p:nvSpPr>
        <p:spPr>
          <a:xfrm>
            <a:off x="914400" y="997536"/>
            <a:ext cx="7772400" cy="4906963"/>
          </a:xfrm>
        </p:spPr>
        <p:txBody>
          <a:bodyPr/>
          <a:lstStyle/>
          <a:p>
            <a:r>
              <a:rPr lang="en-US" dirty="0" smtClean="0"/>
              <a:t>Some functions return values, some do not</a:t>
            </a:r>
          </a:p>
          <a:p>
            <a:pPr lvl="1"/>
            <a:r>
              <a:rPr lang="en-US" dirty="0" smtClean="0"/>
              <a:t>“Fruitful” (Severance) versus void functions</a:t>
            </a:r>
          </a:p>
          <a:p>
            <a:r>
              <a:rPr lang="en-US" dirty="0" smtClean="0"/>
              <a:t>See </a:t>
            </a:r>
            <a:r>
              <a:rPr lang="en-US" sz="2800" dirty="0">
                <a:latin typeface="Courier"/>
              </a:rPr>
              <a:t>ConditionalStatements.ipynb</a:t>
            </a:r>
            <a:endParaRPr lang="en-US" sz="2800" dirty="0" smtClean="0">
              <a:latin typeface="Courier"/>
            </a:endParaRPr>
          </a:p>
          <a:p>
            <a:endParaRPr lang="en-US" dirty="0"/>
          </a:p>
          <a:p>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103</a:t>
            </a:fld>
            <a:endParaRPr lang="en-US" dirty="0"/>
          </a:p>
        </p:txBody>
      </p:sp>
      <p:pic>
        <p:nvPicPr>
          <p:cNvPr id="5" name="Picture 4"/>
          <p:cNvPicPr>
            <a:picLocks noChangeAspect="1"/>
          </p:cNvPicPr>
          <p:nvPr/>
        </p:nvPicPr>
        <p:blipFill>
          <a:blip r:embed="rId2"/>
          <a:stretch>
            <a:fillRect/>
          </a:stretch>
        </p:blipFill>
        <p:spPr>
          <a:xfrm>
            <a:off x="2931210" y="2802535"/>
            <a:ext cx="3248025" cy="3752850"/>
          </a:xfrm>
          <a:prstGeom prst="rect">
            <a:avLst/>
          </a:prstGeom>
        </p:spPr>
      </p:pic>
    </p:spTree>
    <p:extLst>
      <p:ext uri="{BB962C8B-B14F-4D97-AF65-F5344CB8AC3E}">
        <p14:creationId xmlns:p14="http://schemas.microsoft.com/office/powerpoint/2010/main" val="2635307318"/>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In-Class Exercise</a:t>
            </a:r>
            <a:endParaRPr lang="en-US" dirty="0"/>
          </a:p>
        </p:txBody>
      </p:sp>
      <p:sp>
        <p:nvSpPr>
          <p:cNvPr id="3" name="Content Placeholder 2"/>
          <p:cNvSpPr>
            <a:spLocks noGrp="1"/>
          </p:cNvSpPr>
          <p:nvPr>
            <p:ph idx="1"/>
          </p:nvPr>
        </p:nvSpPr>
        <p:spPr/>
        <p:txBody>
          <a:bodyPr/>
          <a:lstStyle/>
          <a:p>
            <a:r>
              <a:rPr lang="en-US" dirty="0" smtClean="0"/>
              <a:t>Write a custom function that receives one argument, temperature on the Fahrenheit scale, and returns temperature on the Celsius scale</a:t>
            </a:r>
            <a:endParaRPr lang="en-US" dirty="0"/>
          </a:p>
          <a:p>
            <a:pPr lvl="1"/>
            <a:r>
              <a:rPr lang="en-US" dirty="0" smtClean="0"/>
              <a:t>Start with the code you’ve written before</a:t>
            </a:r>
          </a:p>
          <a:p>
            <a:pPr lvl="1"/>
            <a:r>
              <a:rPr lang="en-US" dirty="0" smtClean="0"/>
              <a:t>Include data validation</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104</a:t>
            </a:fld>
            <a:endParaRPr lang="en-US" dirty="0"/>
          </a:p>
        </p:txBody>
      </p:sp>
    </p:spTree>
    <p:extLst>
      <p:ext uri="{BB962C8B-B14F-4D97-AF65-F5344CB8AC3E}">
        <p14:creationId xmlns:p14="http://schemas.microsoft.com/office/powerpoint/2010/main" val="2842128079"/>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Youtube Video on Functions</a:t>
            </a:r>
            <a:endParaRPr lang="en-US" dirty="0"/>
          </a:p>
        </p:txBody>
      </p:sp>
      <p:sp>
        <p:nvSpPr>
          <p:cNvPr id="3" name="Content Placeholder 2"/>
          <p:cNvSpPr>
            <a:spLocks noGrp="1"/>
          </p:cNvSpPr>
          <p:nvPr>
            <p:ph idx="1"/>
          </p:nvPr>
        </p:nvSpPr>
        <p:spPr/>
        <p:txBody>
          <a:bodyPr/>
          <a:lstStyle/>
          <a:p>
            <a:r>
              <a:rPr lang="en-US" dirty="0" smtClean="0">
                <a:hlinkClick r:id="rId2"/>
              </a:rPr>
              <a:t>https</a:t>
            </a:r>
            <a:r>
              <a:rPr lang="en-US" dirty="0">
                <a:hlinkClick r:id="rId2"/>
              </a:rPr>
              <a:t>://</a:t>
            </a:r>
            <a:r>
              <a:rPr lang="en-US" dirty="0" smtClean="0">
                <a:hlinkClick r:id="rId2"/>
              </a:rPr>
              <a:t>www.youtube.com/watch?v=Lhno4T53vcg&amp;t=1s&amp;index=5&amp;list=PLxYh7ZSzU5052ugdqSbsVvfqU1jQVOJTI</a:t>
            </a:r>
            <a:r>
              <a:rPr lang="en-US" dirty="0" smtClean="0"/>
              <a:t> </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105</a:t>
            </a:fld>
            <a:endParaRPr lang="en-US" dirty="0"/>
          </a:p>
        </p:txBody>
      </p:sp>
    </p:spTree>
    <p:extLst>
      <p:ext uri="{BB962C8B-B14F-4D97-AF65-F5344CB8AC3E}">
        <p14:creationId xmlns:p14="http://schemas.microsoft.com/office/powerpoint/2010/main" val="2459534727"/>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Homework &amp; In-Class Exercises</a:t>
            </a:r>
            <a:endParaRPr lang="en-US" dirty="0"/>
          </a:p>
        </p:txBody>
      </p:sp>
      <p:sp>
        <p:nvSpPr>
          <p:cNvPr id="3" name="Content Placeholder 2"/>
          <p:cNvSpPr>
            <a:spLocks noGrp="1"/>
          </p:cNvSpPr>
          <p:nvPr>
            <p:ph idx="1"/>
          </p:nvPr>
        </p:nvSpPr>
        <p:spPr/>
        <p:txBody>
          <a:bodyPr/>
          <a:lstStyle/>
          <a:p>
            <a:r>
              <a:rPr lang="en-US" dirty="0" smtClean="0"/>
              <a:t>Exercises 4.4 – 4.7 pp. 53</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106</a:t>
            </a:fld>
            <a:endParaRPr lang="en-US" dirty="0"/>
          </a:p>
        </p:txBody>
      </p:sp>
    </p:spTree>
    <p:extLst>
      <p:ext uri="{BB962C8B-B14F-4D97-AF65-F5344CB8AC3E}">
        <p14:creationId xmlns:p14="http://schemas.microsoft.com/office/powerpoint/2010/main" val="1777106994"/>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Lambda Functions</a:t>
            </a:r>
            <a:endParaRPr lang="en-US" dirty="0"/>
          </a:p>
        </p:txBody>
      </p:sp>
      <p:sp>
        <p:nvSpPr>
          <p:cNvPr id="3" name="Content Placeholder 2"/>
          <p:cNvSpPr>
            <a:spLocks noGrp="1"/>
          </p:cNvSpPr>
          <p:nvPr>
            <p:ph idx="1"/>
          </p:nvPr>
        </p:nvSpPr>
        <p:spPr>
          <a:xfrm>
            <a:off x="914400" y="1116858"/>
            <a:ext cx="7772400" cy="4678363"/>
          </a:xfrm>
        </p:spPr>
        <p:txBody>
          <a:bodyPr/>
          <a:lstStyle/>
          <a:p>
            <a:r>
              <a:rPr lang="en-US" dirty="0" smtClean="0"/>
              <a:t>Lambda functions are a “short cut” for specifying simple functions</a:t>
            </a:r>
          </a:p>
          <a:p>
            <a:r>
              <a:rPr lang="en-US" dirty="0" smtClean="0"/>
              <a:t>Create a named function syntax</a:t>
            </a:r>
          </a:p>
          <a:p>
            <a:endParaRPr lang="en-US" dirty="0" smtClean="0"/>
          </a:p>
          <a:p>
            <a:endParaRPr lang="en-US" dirty="0"/>
          </a:p>
          <a:p>
            <a:endParaRPr lang="en-US" dirty="0" smtClean="0"/>
          </a:p>
          <a:p>
            <a:r>
              <a:rPr lang="en-US" dirty="0" smtClean="0"/>
              <a:t>Using the lambda function</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107</a:t>
            </a:fld>
            <a:endParaRPr lang="en-US" dirty="0"/>
          </a:p>
        </p:txBody>
      </p:sp>
      <p:grpSp>
        <p:nvGrpSpPr>
          <p:cNvPr id="12" name="Group 11"/>
          <p:cNvGrpSpPr/>
          <p:nvPr/>
        </p:nvGrpSpPr>
        <p:grpSpPr>
          <a:xfrm>
            <a:off x="2256614" y="3646132"/>
            <a:ext cx="5019404" cy="951956"/>
            <a:chOff x="1873432" y="4456068"/>
            <a:chExt cx="5019404" cy="951956"/>
          </a:xfrm>
        </p:grpSpPr>
        <p:pic>
          <p:nvPicPr>
            <p:cNvPr id="5" name="Picture 4"/>
            <p:cNvPicPr>
              <a:picLocks noChangeAspect="1"/>
            </p:cNvPicPr>
            <p:nvPr/>
          </p:nvPicPr>
          <p:blipFill>
            <a:blip r:embed="rId2"/>
            <a:stretch>
              <a:fillRect/>
            </a:stretch>
          </p:blipFill>
          <p:spPr>
            <a:xfrm>
              <a:off x="1873432" y="4456068"/>
              <a:ext cx="5019404" cy="951956"/>
            </a:xfrm>
            <a:prstGeom prst="rect">
              <a:avLst/>
            </a:prstGeom>
          </p:spPr>
        </p:pic>
        <p:sp>
          <p:nvSpPr>
            <p:cNvPr id="6" name="Rectangle 5"/>
            <p:cNvSpPr/>
            <p:nvPr/>
          </p:nvSpPr>
          <p:spPr>
            <a:xfrm>
              <a:off x="3526971" y="4807131"/>
              <a:ext cx="618309" cy="34834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5647511" y="4784000"/>
              <a:ext cx="291726" cy="34834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p:cNvSpPr/>
            <p:nvPr/>
          </p:nvSpPr>
          <p:spPr>
            <a:xfrm>
              <a:off x="6039385" y="4783999"/>
              <a:ext cx="727175" cy="34834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9" name="TextBox 8"/>
          <p:cNvSpPr txBox="1"/>
          <p:nvPr/>
        </p:nvSpPr>
        <p:spPr>
          <a:xfrm>
            <a:off x="2177152" y="2660124"/>
            <a:ext cx="1056700" cy="646331"/>
          </a:xfrm>
          <a:prstGeom prst="rect">
            <a:avLst/>
          </a:prstGeom>
          <a:noFill/>
        </p:spPr>
        <p:txBody>
          <a:bodyPr wrap="none" rtlCol="0">
            <a:spAutoFit/>
          </a:bodyPr>
          <a:lstStyle/>
          <a:p>
            <a:pPr algn="ctr"/>
            <a:r>
              <a:rPr lang="en-US" dirty="0" smtClean="0">
                <a:solidFill>
                  <a:srgbClr val="FF0000"/>
                </a:solidFill>
              </a:rPr>
              <a:t>Name of</a:t>
            </a:r>
            <a:br>
              <a:rPr lang="en-US" dirty="0" smtClean="0">
                <a:solidFill>
                  <a:srgbClr val="FF0000"/>
                </a:solidFill>
              </a:rPr>
            </a:br>
            <a:r>
              <a:rPr lang="en-US" dirty="0" smtClean="0">
                <a:solidFill>
                  <a:srgbClr val="FF0000"/>
                </a:solidFill>
              </a:rPr>
              <a:t>function</a:t>
            </a:r>
            <a:endParaRPr lang="en-US" dirty="0">
              <a:solidFill>
                <a:srgbClr val="FF0000"/>
              </a:solidFill>
            </a:endParaRPr>
          </a:p>
        </p:txBody>
      </p:sp>
      <p:sp>
        <p:nvSpPr>
          <p:cNvPr id="10" name="TextBox 9"/>
          <p:cNvSpPr txBox="1"/>
          <p:nvPr/>
        </p:nvSpPr>
        <p:spPr>
          <a:xfrm>
            <a:off x="3690521" y="2660124"/>
            <a:ext cx="1851789" cy="646331"/>
          </a:xfrm>
          <a:prstGeom prst="rect">
            <a:avLst/>
          </a:prstGeom>
          <a:noFill/>
        </p:spPr>
        <p:txBody>
          <a:bodyPr wrap="none" rtlCol="0">
            <a:spAutoFit/>
          </a:bodyPr>
          <a:lstStyle/>
          <a:p>
            <a:pPr algn="ctr"/>
            <a:r>
              <a:rPr lang="en-US" dirty="0" smtClean="0">
                <a:solidFill>
                  <a:srgbClr val="FF0000"/>
                </a:solidFill>
              </a:rPr>
              <a:t>Dummy variable</a:t>
            </a:r>
            <a:br>
              <a:rPr lang="en-US" dirty="0" smtClean="0">
                <a:solidFill>
                  <a:srgbClr val="FF0000"/>
                </a:solidFill>
              </a:rPr>
            </a:br>
            <a:r>
              <a:rPr lang="en-US" dirty="0" smtClean="0">
                <a:solidFill>
                  <a:srgbClr val="FF0000"/>
                </a:solidFill>
              </a:rPr>
              <a:t>for input</a:t>
            </a:r>
            <a:endParaRPr lang="en-US" dirty="0">
              <a:solidFill>
                <a:srgbClr val="FF0000"/>
              </a:solidFill>
            </a:endParaRPr>
          </a:p>
        </p:txBody>
      </p:sp>
      <p:sp>
        <p:nvSpPr>
          <p:cNvPr id="11" name="TextBox 10"/>
          <p:cNvSpPr txBox="1"/>
          <p:nvPr/>
        </p:nvSpPr>
        <p:spPr>
          <a:xfrm>
            <a:off x="5439441" y="2660124"/>
            <a:ext cx="3185487" cy="646331"/>
          </a:xfrm>
          <a:prstGeom prst="rect">
            <a:avLst/>
          </a:prstGeom>
          <a:noFill/>
        </p:spPr>
        <p:txBody>
          <a:bodyPr wrap="none" rtlCol="0">
            <a:spAutoFit/>
          </a:bodyPr>
          <a:lstStyle/>
          <a:p>
            <a:pPr algn="ctr"/>
            <a:r>
              <a:rPr lang="en-US" dirty="0" smtClean="0">
                <a:solidFill>
                  <a:srgbClr val="FF0000"/>
                </a:solidFill>
              </a:rPr>
              <a:t>How the lambda function</a:t>
            </a:r>
            <a:br>
              <a:rPr lang="en-US" dirty="0" smtClean="0">
                <a:solidFill>
                  <a:srgbClr val="FF0000"/>
                </a:solidFill>
              </a:rPr>
            </a:br>
            <a:r>
              <a:rPr lang="en-US" dirty="0" smtClean="0">
                <a:solidFill>
                  <a:srgbClr val="FF0000"/>
                </a:solidFill>
              </a:rPr>
              <a:t>transforms the input to output</a:t>
            </a:r>
            <a:endParaRPr lang="en-US" dirty="0">
              <a:solidFill>
                <a:srgbClr val="FF0000"/>
              </a:solidFill>
            </a:endParaRPr>
          </a:p>
        </p:txBody>
      </p:sp>
      <p:cxnSp>
        <p:nvCxnSpPr>
          <p:cNvPr id="14" name="Straight Arrow Connector 13"/>
          <p:cNvCxnSpPr>
            <a:stCxn id="9" idx="2"/>
            <a:endCxn id="6" idx="0"/>
          </p:cNvCxnSpPr>
          <p:nvPr/>
        </p:nvCxnSpPr>
        <p:spPr>
          <a:xfrm>
            <a:off x="2705502" y="3306455"/>
            <a:ext cx="1513806" cy="69074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10" idx="2"/>
            <a:endCxn id="7" idx="0"/>
          </p:cNvCxnSpPr>
          <p:nvPr/>
        </p:nvCxnSpPr>
        <p:spPr>
          <a:xfrm>
            <a:off x="4616416" y="3306455"/>
            <a:ext cx="1560140" cy="66760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11" idx="2"/>
            <a:endCxn id="8" idx="0"/>
          </p:cNvCxnSpPr>
          <p:nvPr/>
        </p:nvCxnSpPr>
        <p:spPr>
          <a:xfrm flipH="1">
            <a:off x="6786155" y="3306455"/>
            <a:ext cx="246030" cy="66760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22" name="Picture 21"/>
          <p:cNvPicPr>
            <a:picLocks noChangeAspect="1"/>
          </p:cNvPicPr>
          <p:nvPr/>
        </p:nvPicPr>
        <p:blipFill>
          <a:blip r:embed="rId3"/>
          <a:stretch>
            <a:fillRect/>
          </a:stretch>
        </p:blipFill>
        <p:spPr>
          <a:xfrm>
            <a:off x="2239671" y="5192227"/>
            <a:ext cx="2261528" cy="1104053"/>
          </a:xfrm>
          <a:prstGeom prst="rect">
            <a:avLst/>
          </a:prstGeom>
        </p:spPr>
      </p:pic>
    </p:spTree>
    <p:extLst>
      <p:ext uri="{BB962C8B-B14F-4D97-AF65-F5344CB8AC3E}">
        <p14:creationId xmlns:p14="http://schemas.microsoft.com/office/powerpoint/2010/main" val="1734038581"/>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Homework</a:t>
            </a:r>
            <a:endParaRPr lang="en-US" dirty="0"/>
          </a:p>
        </p:txBody>
      </p:sp>
      <p:sp>
        <p:nvSpPr>
          <p:cNvPr id="3" name="Content Placeholder 2"/>
          <p:cNvSpPr>
            <a:spLocks noGrp="1"/>
          </p:cNvSpPr>
          <p:nvPr>
            <p:ph idx="1"/>
          </p:nvPr>
        </p:nvSpPr>
        <p:spPr/>
        <p:txBody>
          <a:bodyPr/>
          <a:lstStyle/>
          <a:p>
            <a:r>
              <a:rPr lang="en-US" dirty="0" smtClean="0"/>
              <a:t>Create a lambda function that computes the cost of cell tower construction</a:t>
            </a:r>
          </a:p>
          <a:p>
            <a:pPr lvl="1"/>
            <a:r>
              <a:rPr lang="en-US" dirty="0" smtClean="0"/>
              <a:t>The argument passed to the lambda function is the number of calls capacity for the tower</a:t>
            </a:r>
          </a:p>
          <a:p>
            <a:pPr lvl="1"/>
            <a:r>
              <a:rPr lang="en-US" dirty="0" smtClean="0"/>
              <a:t>The fixed construction cost is $50,000</a:t>
            </a:r>
          </a:p>
          <a:p>
            <a:pPr lvl="1"/>
            <a:r>
              <a:rPr lang="en-US" dirty="0" smtClean="0"/>
              <a:t>The variable cost per call is $5,000</a:t>
            </a:r>
          </a:p>
          <a:p>
            <a:r>
              <a:rPr lang="en-US" dirty="0" smtClean="0"/>
              <a:t>Test the lambda function in some code</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108</a:t>
            </a:fld>
            <a:endParaRPr lang="en-US" dirty="0"/>
          </a:p>
        </p:txBody>
      </p:sp>
    </p:spTree>
    <p:extLst>
      <p:ext uri="{BB962C8B-B14F-4D97-AF65-F5344CB8AC3E}">
        <p14:creationId xmlns:p14="http://schemas.microsoft.com/office/powerpoint/2010/main" val="1793636114"/>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Homework &amp;  In-Class Exercise</a:t>
            </a:r>
            <a:endParaRPr lang="en-US" dirty="0"/>
          </a:p>
        </p:txBody>
      </p:sp>
      <p:sp>
        <p:nvSpPr>
          <p:cNvPr id="3" name="Content Placeholder 2"/>
          <p:cNvSpPr>
            <a:spLocks noGrp="1"/>
          </p:cNvSpPr>
          <p:nvPr>
            <p:ph idx="1"/>
          </p:nvPr>
        </p:nvSpPr>
        <p:spPr>
          <a:xfrm>
            <a:off x="914400" y="1447800"/>
            <a:ext cx="8081554" cy="4678363"/>
          </a:xfrm>
        </p:spPr>
        <p:txBody>
          <a:bodyPr/>
          <a:lstStyle/>
          <a:p>
            <a:r>
              <a:rPr lang="en-US" dirty="0" smtClean="0">
                <a:latin typeface="Courier"/>
              </a:rPr>
              <a:t>lambda</a:t>
            </a:r>
            <a:r>
              <a:rPr lang="en-US" dirty="0" smtClean="0"/>
              <a:t> functions can take multiple input arguments</a:t>
            </a:r>
          </a:p>
          <a:p>
            <a:r>
              <a:rPr lang="en-US" dirty="0" smtClean="0"/>
              <a:t>Create a lambda function that, taking two arguments, returns the maximum of the two</a:t>
            </a:r>
          </a:p>
          <a:p>
            <a:r>
              <a:rPr lang="en-US" dirty="0" smtClean="0"/>
              <a:t>Test the lambda function in some code</a:t>
            </a:r>
          </a:p>
          <a:p>
            <a:r>
              <a:rPr lang="en-US" dirty="0" smtClean="0"/>
              <a:t>This problem requires you to experiment or do a Google search</a:t>
            </a:r>
          </a:p>
        </p:txBody>
      </p:sp>
      <p:sp>
        <p:nvSpPr>
          <p:cNvPr id="4" name="Slide Number Placeholder 3"/>
          <p:cNvSpPr>
            <a:spLocks noGrp="1"/>
          </p:cNvSpPr>
          <p:nvPr>
            <p:ph type="sldNum" sz="quarter" idx="12"/>
          </p:nvPr>
        </p:nvSpPr>
        <p:spPr/>
        <p:txBody>
          <a:bodyPr/>
          <a:lstStyle/>
          <a:p>
            <a:fld id="{55F4410E-0862-437D-8529-1EDBC387A0F9}" type="slidenum">
              <a:rPr lang="en-US" smtClean="0"/>
              <a:pPr/>
              <a:t>109</a:t>
            </a:fld>
            <a:endParaRPr lang="en-US" dirty="0"/>
          </a:p>
        </p:txBody>
      </p:sp>
    </p:spTree>
    <p:extLst>
      <p:ext uri="{BB962C8B-B14F-4D97-AF65-F5344CB8AC3E}">
        <p14:creationId xmlns:p14="http://schemas.microsoft.com/office/powerpoint/2010/main" val="52763749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5343" y="274638"/>
            <a:ext cx="7994708" cy="944562"/>
          </a:xfrm>
        </p:spPr>
        <p:txBody>
          <a:bodyPr/>
          <a:lstStyle/>
          <a:p>
            <a:r>
              <a:rPr lang="en-US" dirty="0" smtClean="0"/>
              <a:t>Development Environments</a:t>
            </a:r>
            <a:endParaRPr lang="en-US" dirty="0"/>
          </a:p>
        </p:txBody>
      </p:sp>
      <p:sp>
        <p:nvSpPr>
          <p:cNvPr id="3" name="Content Placeholder 2"/>
          <p:cNvSpPr>
            <a:spLocks noGrp="1"/>
          </p:cNvSpPr>
          <p:nvPr>
            <p:ph idx="1"/>
          </p:nvPr>
        </p:nvSpPr>
        <p:spPr/>
        <p:txBody>
          <a:bodyPr/>
          <a:lstStyle/>
          <a:p>
            <a:r>
              <a:rPr lang="en-US" b="1" dirty="0" smtClean="0"/>
              <a:t>Jupyter</a:t>
            </a:r>
          </a:p>
          <a:p>
            <a:r>
              <a:rPr lang="en-US" b="1" dirty="0" smtClean="0"/>
              <a:t>Spyder</a:t>
            </a:r>
          </a:p>
          <a:p>
            <a:r>
              <a:rPr lang="en-US" dirty="0" smtClean="0"/>
              <a:t>PyCharm</a:t>
            </a:r>
          </a:p>
          <a:p>
            <a:r>
              <a:rPr lang="en-US" dirty="0" smtClean="0"/>
              <a:t>Atom</a:t>
            </a:r>
          </a:p>
          <a:p>
            <a:r>
              <a:rPr lang="en-US" dirty="0" smtClean="0"/>
              <a:t>Visual Studio</a:t>
            </a:r>
          </a:p>
          <a:p>
            <a:r>
              <a:rPr lang="en-US" dirty="0" smtClean="0"/>
              <a:t>IDLE</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11</a:t>
            </a:fld>
            <a:endParaRPr lang="en-US" dirty="0"/>
          </a:p>
        </p:txBody>
      </p:sp>
    </p:spTree>
    <p:extLst>
      <p:ext uri="{BB962C8B-B14F-4D97-AF65-F5344CB8AC3E}">
        <p14:creationId xmlns:p14="http://schemas.microsoft.com/office/powerpoint/2010/main" val="3292542640"/>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Homework</a:t>
            </a:r>
          </a:p>
        </p:txBody>
      </p:sp>
      <p:sp>
        <p:nvSpPr>
          <p:cNvPr id="3" name="Content Placeholder 2"/>
          <p:cNvSpPr>
            <a:spLocks noGrp="1"/>
          </p:cNvSpPr>
          <p:nvPr>
            <p:ph idx="1"/>
          </p:nvPr>
        </p:nvSpPr>
        <p:spPr/>
        <p:txBody>
          <a:bodyPr/>
          <a:lstStyle/>
          <a:p>
            <a:r>
              <a:rPr lang="en-US" dirty="0"/>
              <a:t>Write a program, using a lambda function, to compute the Euclidean distance between two 2-dimensional points.</a:t>
            </a:r>
          </a:p>
          <a:p>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110</a:t>
            </a:fld>
            <a:endParaRPr lang="en-US" dirty="0"/>
          </a:p>
        </p:txBody>
      </p:sp>
    </p:spTree>
    <p:extLst>
      <p:ext uri="{BB962C8B-B14F-4D97-AF65-F5344CB8AC3E}">
        <p14:creationId xmlns:p14="http://schemas.microsoft.com/office/powerpoint/2010/main" val="593948347"/>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Spyder Development Environment</a:t>
            </a:r>
            <a:endParaRPr lang="en-US" dirty="0"/>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676632908"/>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Spyder</a:t>
            </a:r>
            <a:endParaRPr lang="en-US" dirty="0"/>
          </a:p>
        </p:txBody>
      </p:sp>
      <p:sp>
        <p:nvSpPr>
          <p:cNvPr id="3" name="Content Placeholder 2"/>
          <p:cNvSpPr>
            <a:spLocks noGrp="1"/>
          </p:cNvSpPr>
          <p:nvPr>
            <p:ph idx="1"/>
          </p:nvPr>
        </p:nvSpPr>
        <p:spPr>
          <a:xfrm>
            <a:off x="914400" y="976751"/>
            <a:ext cx="7772400" cy="4678363"/>
          </a:xfrm>
        </p:spPr>
        <p:txBody>
          <a:bodyPr/>
          <a:lstStyle/>
          <a:p>
            <a:r>
              <a:rPr lang="en-US" dirty="0" smtClean="0"/>
              <a:t>Start Anaconda Spyder from Start button</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112</a:t>
            </a:fld>
            <a:endParaRPr lang="en-US" dirty="0"/>
          </a:p>
        </p:txBody>
      </p:sp>
      <p:pic>
        <p:nvPicPr>
          <p:cNvPr id="5" name="Picture 4"/>
          <p:cNvPicPr>
            <a:picLocks noChangeAspect="1"/>
          </p:cNvPicPr>
          <p:nvPr/>
        </p:nvPicPr>
        <p:blipFill>
          <a:blip r:embed="rId2"/>
          <a:stretch>
            <a:fillRect/>
          </a:stretch>
        </p:blipFill>
        <p:spPr>
          <a:xfrm>
            <a:off x="3187152" y="1673525"/>
            <a:ext cx="3401046" cy="4904155"/>
          </a:xfrm>
          <a:prstGeom prst="rect">
            <a:avLst/>
          </a:prstGeom>
        </p:spPr>
      </p:pic>
      <p:sp>
        <p:nvSpPr>
          <p:cNvPr id="7" name="Rectangle 6"/>
          <p:cNvSpPr/>
          <p:nvPr/>
        </p:nvSpPr>
        <p:spPr>
          <a:xfrm>
            <a:off x="3105509" y="2510287"/>
            <a:ext cx="2070340" cy="39681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19770485"/>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Spyder</a:t>
            </a:r>
            <a:endParaRPr lang="en-US" dirty="0"/>
          </a:p>
        </p:txBody>
      </p:sp>
      <p:sp>
        <p:nvSpPr>
          <p:cNvPr id="3" name="Content Placeholder 2"/>
          <p:cNvSpPr>
            <a:spLocks noGrp="1"/>
          </p:cNvSpPr>
          <p:nvPr>
            <p:ph idx="1"/>
          </p:nvPr>
        </p:nvSpPr>
        <p:spPr>
          <a:xfrm>
            <a:off x="914400" y="976751"/>
            <a:ext cx="7772400" cy="4678363"/>
          </a:xfrm>
        </p:spPr>
        <p:txBody>
          <a:bodyPr/>
          <a:lstStyle/>
          <a:p>
            <a:r>
              <a:rPr lang="en-US" dirty="0" smtClean="0"/>
              <a:t>Start Anaconda Spyder</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113</a:t>
            </a:fld>
            <a:endParaRPr lang="en-US" dirty="0"/>
          </a:p>
        </p:txBody>
      </p:sp>
      <p:pic>
        <p:nvPicPr>
          <p:cNvPr id="5" name="Picture 4"/>
          <p:cNvPicPr>
            <a:picLocks noChangeAspect="1"/>
          </p:cNvPicPr>
          <p:nvPr/>
        </p:nvPicPr>
        <p:blipFill>
          <a:blip r:embed="rId2"/>
          <a:stretch>
            <a:fillRect/>
          </a:stretch>
        </p:blipFill>
        <p:spPr>
          <a:xfrm>
            <a:off x="1018822" y="1990725"/>
            <a:ext cx="7563556" cy="4254500"/>
          </a:xfrm>
          <a:prstGeom prst="rect">
            <a:avLst/>
          </a:prstGeom>
        </p:spPr>
      </p:pic>
      <p:sp>
        <p:nvSpPr>
          <p:cNvPr id="6" name="TextBox 5"/>
          <p:cNvSpPr txBox="1"/>
          <p:nvPr/>
        </p:nvSpPr>
        <p:spPr>
          <a:xfrm>
            <a:off x="2170545" y="3822920"/>
            <a:ext cx="2029723" cy="523220"/>
          </a:xfrm>
          <a:prstGeom prst="rect">
            <a:avLst/>
          </a:prstGeom>
          <a:noFill/>
          <a:ln>
            <a:solidFill>
              <a:srgbClr val="FF0000"/>
            </a:solidFill>
          </a:ln>
        </p:spPr>
        <p:txBody>
          <a:bodyPr wrap="none" rtlCol="0">
            <a:spAutoFit/>
          </a:bodyPr>
          <a:lstStyle/>
          <a:p>
            <a:r>
              <a:rPr lang="en-US" sz="2800" dirty="0" smtClean="0">
                <a:solidFill>
                  <a:srgbClr val="FF0000"/>
                </a:solidFill>
                <a:latin typeface="+mn-lt"/>
              </a:rPr>
              <a:t>Script Editor</a:t>
            </a:r>
            <a:endParaRPr lang="en-US" sz="2800" dirty="0">
              <a:solidFill>
                <a:srgbClr val="FF0000"/>
              </a:solidFill>
              <a:latin typeface="+mn-lt"/>
            </a:endParaRPr>
          </a:p>
        </p:txBody>
      </p:sp>
      <p:sp>
        <p:nvSpPr>
          <p:cNvPr id="7" name="TextBox 6"/>
          <p:cNvSpPr txBox="1"/>
          <p:nvPr/>
        </p:nvSpPr>
        <p:spPr>
          <a:xfrm>
            <a:off x="5712695" y="3315932"/>
            <a:ext cx="2486578" cy="523220"/>
          </a:xfrm>
          <a:prstGeom prst="rect">
            <a:avLst/>
          </a:prstGeom>
          <a:noFill/>
          <a:ln>
            <a:solidFill>
              <a:srgbClr val="FF0000"/>
            </a:solidFill>
          </a:ln>
        </p:spPr>
        <p:txBody>
          <a:bodyPr wrap="none" rtlCol="0">
            <a:spAutoFit/>
          </a:bodyPr>
          <a:lstStyle/>
          <a:p>
            <a:r>
              <a:rPr lang="en-US" sz="2800" dirty="0" smtClean="0">
                <a:solidFill>
                  <a:srgbClr val="FF0000"/>
                </a:solidFill>
                <a:latin typeface="+mn-lt"/>
              </a:rPr>
              <a:t>Object Explorer</a:t>
            </a:r>
            <a:endParaRPr lang="en-US" sz="2800" dirty="0">
              <a:solidFill>
                <a:srgbClr val="FF0000"/>
              </a:solidFill>
              <a:latin typeface="+mn-lt"/>
            </a:endParaRPr>
          </a:p>
        </p:txBody>
      </p:sp>
      <p:sp>
        <p:nvSpPr>
          <p:cNvPr id="8" name="TextBox 7"/>
          <p:cNvSpPr txBox="1"/>
          <p:nvPr/>
        </p:nvSpPr>
        <p:spPr>
          <a:xfrm>
            <a:off x="6172895" y="4739016"/>
            <a:ext cx="1359668" cy="523220"/>
          </a:xfrm>
          <a:prstGeom prst="rect">
            <a:avLst/>
          </a:prstGeom>
          <a:solidFill>
            <a:srgbClr val="FFFFFF">
              <a:alpha val="69804"/>
            </a:srgbClr>
          </a:solidFill>
          <a:ln>
            <a:solidFill>
              <a:srgbClr val="FF0000"/>
            </a:solidFill>
          </a:ln>
        </p:spPr>
        <p:txBody>
          <a:bodyPr wrap="none" rtlCol="0">
            <a:spAutoFit/>
          </a:bodyPr>
          <a:lstStyle/>
          <a:p>
            <a:r>
              <a:rPr lang="en-US" sz="2800" dirty="0" smtClean="0">
                <a:solidFill>
                  <a:srgbClr val="FF0000"/>
                </a:solidFill>
                <a:latin typeface="+mn-lt"/>
              </a:rPr>
              <a:t>Console</a:t>
            </a:r>
            <a:endParaRPr lang="en-US" sz="2800" dirty="0">
              <a:solidFill>
                <a:srgbClr val="FF0000"/>
              </a:solidFill>
              <a:latin typeface="+mn-lt"/>
            </a:endParaRPr>
          </a:p>
        </p:txBody>
      </p:sp>
      <p:sp>
        <p:nvSpPr>
          <p:cNvPr id="9" name="TextBox 8"/>
          <p:cNvSpPr txBox="1"/>
          <p:nvPr/>
        </p:nvSpPr>
        <p:spPr>
          <a:xfrm>
            <a:off x="5844141" y="5387430"/>
            <a:ext cx="2223686" cy="646331"/>
          </a:xfrm>
          <a:prstGeom prst="rect">
            <a:avLst/>
          </a:prstGeom>
          <a:solidFill>
            <a:schemeClr val="bg1">
              <a:alpha val="50000"/>
            </a:schemeClr>
          </a:solidFill>
        </p:spPr>
        <p:txBody>
          <a:bodyPr wrap="none" rtlCol="0">
            <a:spAutoFit/>
          </a:bodyPr>
          <a:lstStyle/>
          <a:p>
            <a:pPr algn="ctr"/>
            <a:r>
              <a:rPr lang="en-US" dirty="0" smtClean="0">
                <a:solidFill>
                  <a:srgbClr val="FF0000"/>
                </a:solidFill>
              </a:rPr>
              <a:t>Run 1 or a few lines</a:t>
            </a:r>
            <a:br>
              <a:rPr lang="en-US" dirty="0" smtClean="0">
                <a:solidFill>
                  <a:srgbClr val="FF0000"/>
                </a:solidFill>
              </a:rPr>
            </a:br>
            <a:r>
              <a:rPr lang="en-US" dirty="0" smtClean="0">
                <a:solidFill>
                  <a:srgbClr val="FF0000"/>
                </a:solidFill>
              </a:rPr>
              <a:t>of code here</a:t>
            </a:r>
            <a:endParaRPr lang="en-US" dirty="0">
              <a:solidFill>
                <a:srgbClr val="FF0000"/>
              </a:solidFill>
            </a:endParaRPr>
          </a:p>
        </p:txBody>
      </p:sp>
      <p:sp>
        <p:nvSpPr>
          <p:cNvPr id="10" name="TextBox 9"/>
          <p:cNvSpPr txBox="1"/>
          <p:nvPr/>
        </p:nvSpPr>
        <p:spPr>
          <a:xfrm>
            <a:off x="1696224" y="4677461"/>
            <a:ext cx="3104376" cy="646331"/>
          </a:xfrm>
          <a:prstGeom prst="rect">
            <a:avLst/>
          </a:prstGeom>
          <a:noFill/>
        </p:spPr>
        <p:txBody>
          <a:bodyPr wrap="none" rtlCol="0">
            <a:spAutoFit/>
          </a:bodyPr>
          <a:lstStyle/>
          <a:p>
            <a:pPr algn="ctr"/>
            <a:r>
              <a:rPr lang="en-US" dirty="0" smtClean="0">
                <a:solidFill>
                  <a:srgbClr val="FF0000"/>
                </a:solidFill>
              </a:rPr>
              <a:t>Write many lines of code for</a:t>
            </a:r>
            <a:br>
              <a:rPr lang="en-US" dirty="0" smtClean="0">
                <a:solidFill>
                  <a:srgbClr val="FF0000"/>
                </a:solidFill>
              </a:rPr>
            </a:br>
            <a:r>
              <a:rPr lang="en-US" dirty="0" smtClean="0">
                <a:solidFill>
                  <a:srgbClr val="FF0000"/>
                </a:solidFill>
              </a:rPr>
              <a:t>sequential execution here</a:t>
            </a:r>
            <a:endParaRPr lang="en-US" dirty="0">
              <a:solidFill>
                <a:srgbClr val="FF0000"/>
              </a:solidFill>
            </a:endParaRPr>
          </a:p>
        </p:txBody>
      </p:sp>
    </p:spTree>
    <p:extLst>
      <p:ext uri="{BB962C8B-B14F-4D97-AF65-F5344CB8AC3E}">
        <p14:creationId xmlns:p14="http://schemas.microsoft.com/office/powerpoint/2010/main" val="3477348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Script/Program</a:t>
            </a:r>
            <a:endParaRPr lang="en-US" dirty="0"/>
          </a:p>
        </p:txBody>
      </p:sp>
      <p:sp>
        <p:nvSpPr>
          <p:cNvPr id="3" name="Content Placeholder 2"/>
          <p:cNvSpPr>
            <a:spLocks noGrp="1"/>
          </p:cNvSpPr>
          <p:nvPr>
            <p:ph idx="1"/>
          </p:nvPr>
        </p:nvSpPr>
        <p:spPr/>
        <p:txBody>
          <a:bodyPr/>
          <a:lstStyle/>
          <a:p>
            <a:r>
              <a:rPr lang="en-US" baseline="0" dirty="0" smtClean="0"/>
              <a:t>Let’s put these in the Script Editor window in Spyder and run altogether:</a:t>
            </a:r>
          </a:p>
          <a:p>
            <a:pPr marL="457200" lvl="1" indent="0">
              <a:spcBef>
                <a:spcPts val="200"/>
              </a:spcBef>
              <a:buNone/>
            </a:pPr>
            <a:r>
              <a:rPr lang="en-US" dirty="0" smtClean="0">
                <a:latin typeface="Courier New" panose="02070309020205020404" pitchFamily="49" charset="0"/>
                <a:cs typeface="Courier New" panose="02070309020205020404" pitchFamily="49" charset="0"/>
              </a:rPr>
              <a:t>x1 = 7</a:t>
            </a:r>
          </a:p>
          <a:p>
            <a:pPr marL="457200" lvl="1" indent="0">
              <a:spcBef>
                <a:spcPts val="200"/>
              </a:spcBef>
              <a:buNone/>
            </a:pPr>
            <a:r>
              <a:rPr lang="en-US" dirty="0" smtClean="0">
                <a:latin typeface="Courier New" panose="02070309020205020404" pitchFamily="49" charset="0"/>
                <a:cs typeface="Courier New" panose="02070309020205020404" pitchFamily="49" charset="0"/>
              </a:rPr>
              <a:t>x2 = 11</a:t>
            </a:r>
          </a:p>
          <a:p>
            <a:pPr marL="457200" lvl="1" indent="0">
              <a:spcBef>
                <a:spcPts val="200"/>
              </a:spcBef>
              <a:buNone/>
            </a:pPr>
            <a:r>
              <a:rPr lang="en-US" dirty="0" smtClean="0">
                <a:latin typeface="Courier New" panose="02070309020205020404" pitchFamily="49" charset="0"/>
                <a:cs typeface="Courier New" panose="02070309020205020404" pitchFamily="49" charset="0"/>
              </a:rPr>
              <a:t>avg = (x1 + x2)/2</a:t>
            </a:r>
          </a:p>
          <a:p>
            <a:pPr marL="457200" lvl="1" indent="0">
              <a:spcBef>
                <a:spcPts val="200"/>
              </a:spcBef>
              <a:buNone/>
            </a:pPr>
            <a:r>
              <a:rPr lang="en-US" dirty="0" smtClean="0">
                <a:latin typeface="Courier New" panose="02070309020205020404" pitchFamily="49" charset="0"/>
                <a:cs typeface="Courier New" panose="02070309020205020404" pitchFamily="49" charset="0"/>
              </a:rPr>
              <a:t>print(avg)</a:t>
            </a:r>
          </a:p>
          <a:p>
            <a:r>
              <a:rPr lang="en-US" dirty="0" smtClean="0">
                <a:cs typeface="Courier New" panose="02070309020205020404" pitchFamily="49" charset="0"/>
              </a:rPr>
              <a:t>Then, we can save the file to this folder:</a:t>
            </a:r>
          </a:p>
          <a:p>
            <a:pPr lvl="1"/>
            <a:r>
              <a:rPr lang="en-US" sz="2400" dirty="0" smtClean="0">
                <a:latin typeface="Courier New" panose="02070309020205020404" pitchFamily="49" charset="0"/>
                <a:cs typeface="Courier New" panose="02070309020205020404" pitchFamily="49" charset="0"/>
              </a:rPr>
              <a:t>C:\Users\[your_username]\</a:t>
            </a:r>
          </a:p>
          <a:p>
            <a:pPr lvl="1"/>
            <a:r>
              <a:rPr lang="en-US" dirty="0" smtClean="0">
                <a:cs typeface="Courier New" panose="02070309020205020404" pitchFamily="49" charset="0"/>
              </a:rPr>
              <a:t>…with filename </a:t>
            </a:r>
            <a:r>
              <a:rPr lang="en-US" dirty="0" smtClean="0">
                <a:latin typeface="Courier New" panose="02070309020205020404" pitchFamily="49" charset="0"/>
                <a:cs typeface="Courier New" panose="02070309020205020404" pitchFamily="49" charset="0"/>
              </a:rPr>
              <a:t>avg.py</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114</a:t>
            </a:fld>
            <a:endParaRPr lang="en-US" dirty="0"/>
          </a:p>
        </p:txBody>
      </p:sp>
    </p:spTree>
    <p:extLst>
      <p:ext uri="{BB962C8B-B14F-4D97-AF65-F5344CB8AC3E}">
        <p14:creationId xmlns:p14="http://schemas.microsoft.com/office/powerpoint/2010/main" val="3748192609"/>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Script/Program</a:t>
            </a:r>
            <a:endParaRPr lang="en-US" dirty="0"/>
          </a:p>
        </p:txBody>
      </p:sp>
      <p:sp>
        <p:nvSpPr>
          <p:cNvPr id="3" name="Content Placeholder 2"/>
          <p:cNvSpPr>
            <a:spLocks noGrp="1"/>
          </p:cNvSpPr>
          <p:nvPr>
            <p:ph idx="1"/>
          </p:nvPr>
        </p:nvSpPr>
        <p:spPr>
          <a:xfrm>
            <a:off x="914400" y="1050644"/>
            <a:ext cx="7772400" cy="4678363"/>
          </a:xfrm>
        </p:spPr>
        <p:txBody>
          <a:bodyPr/>
          <a:lstStyle/>
          <a:p>
            <a:r>
              <a:rPr lang="en-US" dirty="0" smtClean="0">
                <a:cs typeface="Courier New" panose="02070309020205020404" pitchFamily="49" charset="0"/>
              </a:rPr>
              <a:t>Run the program by clicking on the green triangle as shown below or click F5 </a:t>
            </a:r>
            <a:endParaRPr lang="en-US" dirty="0">
              <a:cs typeface="Courier New" panose="02070309020205020404" pitchFamily="49" charset="0"/>
            </a:endParaRP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115</a:t>
            </a:fld>
            <a:endParaRPr lang="en-US" dirty="0"/>
          </a:p>
        </p:txBody>
      </p:sp>
      <p:grpSp>
        <p:nvGrpSpPr>
          <p:cNvPr id="9" name="Group 8"/>
          <p:cNvGrpSpPr/>
          <p:nvPr/>
        </p:nvGrpSpPr>
        <p:grpSpPr>
          <a:xfrm>
            <a:off x="1769164" y="2266123"/>
            <a:ext cx="6023113" cy="4455352"/>
            <a:chOff x="1769165" y="2440151"/>
            <a:chExt cx="5643562" cy="4281323"/>
          </a:xfrm>
        </p:grpSpPr>
        <p:pic>
          <p:nvPicPr>
            <p:cNvPr id="8" name="Picture 7"/>
            <p:cNvPicPr>
              <a:picLocks noChangeAspect="1"/>
            </p:cNvPicPr>
            <p:nvPr/>
          </p:nvPicPr>
          <p:blipFill>
            <a:blip r:embed="rId2"/>
            <a:stretch>
              <a:fillRect/>
            </a:stretch>
          </p:blipFill>
          <p:spPr>
            <a:xfrm>
              <a:off x="1769165" y="2440151"/>
              <a:ext cx="5643562" cy="4281323"/>
            </a:xfrm>
            <a:prstGeom prst="rect">
              <a:avLst/>
            </a:prstGeom>
          </p:spPr>
        </p:pic>
        <p:sp>
          <p:nvSpPr>
            <p:cNvPr id="6" name="Rectangle 5"/>
            <p:cNvSpPr/>
            <p:nvPr/>
          </p:nvSpPr>
          <p:spPr>
            <a:xfrm>
              <a:off x="3642540" y="2837069"/>
              <a:ext cx="508000" cy="46181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3519639549"/>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Debugging</a:t>
            </a:r>
            <a:endParaRPr lang="en-US" dirty="0"/>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2298817166"/>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Debugging</a:t>
            </a:r>
            <a:endParaRPr lang="en-US" dirty="0"/>
          </a:p>
        </p:txBody>
      </p:sp>
      <p:sp>
        <p:nvSpPr>
          <p:cNvPr id="3" name="Content Placeholder 2"/>
          <p:cNvSpPr>
            <a:spLocks noGrp="1"/>
          </p:cNvSpPr>
          <p:nvPr>
            <p:ph idx="1"/>
          </p:nvPr>
        </p:nvSpPr>
        <p:spPr>
          <a:xfrm>
            <a:off x="914399" y="1219200"/>
            <a:ext cx="8053431" cy="4906963"/>
          </a:xfrm>
        </p:spPr>
        <p:txBody>
          <a:bodyPr/>
          <a:lstStyle/>
          <a:p>
            <a:r>
              <a:rPr lang="en-US" dirty="0" smtClean="0"/>
              <a:t>Break points</a:t>
            </a:r>
          </a:p>
          <a:p>
            <a:r>
              <a:rPr lang="en-US" dirty="0" smtClean="0"/>
              <a:t>Using the terminal window/console to debug</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117</a:t>
            </a:fld>
            <a:endParaRPr lang="en-US" dirty="0"/>
          </a:p>
        </p:txBody>
      </p:sp>
      <p:grpSp>
        <p:nvGrpSpPr>
          <p:cNvPr id="7" name="Group 6"/>
          <p:cNvGrpSpPr/>
          <p:nvPr/>
        </p:nvGrpSpPr>
        <p:grpSpPr>
          <a:xfrm>
            <a:off x="1214437" y="3955780"/>
            <a:ext cx="7172325" cy="2085975"/>
            <a:chOff x="1275051" y="2699421"/>
            <a:chExt cx="7172325" cy="2085975"/>
          </a:xfrm>
        </p:grpSpPr>
        <p:pic>
          <p:nvPicPr>
            <p:cNvPr id="5" name="Picture 4"/>
            <p:cNvPicPr>
              <a:picLocks noChangeAspect="1"/>
            </p:cNvPicPr>
            <p:nvPr/>
          </p:nvPicPr>
          <p:blipFill>
            <a:blip r:embed="rId3"/>
            <a:stretch>
              <a:fillRect/>
            </a:stretch>
          </p:blipFill>
          <p:spPr>
            <a:xfrm>
              <a:off x="1275051" y="2699421"/>
              <a:ext cx="7172325" cy="2085975"/>
            </a:xfrm>
            <a:prstGeom prst="rect">
              <a:avLst/>
            </a:prstGeom>
          </p:spPr>
        </p:pic>
        <p:sp>
          <p:nvSpPr>
            <p:cNvPr id="6" name="Rectangle 5"/>
            <p:cNvSpPr/>
            <p:nvPr/>
          </p:nvSpPr>
          <p:spPr>
            <a:xfrm>
              <a:off x="4201739" y="3305184"/>
              <a:ext cx="2059619" cy="53266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extBox 7"/>
          <p:cNvSpPr txBox="1"/>
          <p:nvPr/>
        </p:nvSpPr>
        <p:spPr>
          <a:xfrm>
            <a:off x="1459352" y="3093549"/>
            <a:ext cx="2133918" cy="646331"/>
          </a:xfrm>
          <a:prstGeom prst="rect">
            <a:avLst/>
          </a:prstGeom>
          <a:noFill/>
          <a:ln>
            <a:solidFill>
              <a:schemeClr val="tx1"/>
            </a:solidFill>
          </a:ln>
        </p:spPr>
        <p:txBody>
          <a:bodyPr wrap="none" rtlCol="0">
            <a:spAutoFit/>
          </a:bodyPr>
          <a:lstStyle/>
          <a:p>
            <a:pPr algn="ctr"/>
            <a:r>
              <a:rPr lang="en-US" dirty="0" smtClean="0"/>
              <a:t>Start running, stop </a:t>
            </a:r>
            <a:br>
              <a:rPr lang="en-US" dirty="0" smtClean="0"/>
            </a:br>
            <a:r>
              <a:rPr lang="en-US" dirty="0" smtClean="0"/>
              <a:t>at first breakpoint</a:t>
            </a:r>
            <a:endParaRPr lang="en-US" dirty="0"/>
          </a:p>
        </p:txBody>
      </p:sp>
      <p:sp>
        <p:nvSpPr>
          <p:cNvPr id="9" name="TextBox 8"/>
          <p:cNvSpPr txBox="1"/>
          <p:nvPr/>
        </p:nvSpPr>
        <p:spPr>
          <a:xfrm>
            <a:off x="3740089" y="3093549"/>
            <a:ext cx="1890261" cy="646331"/>
          </a:xfrm>
          <a:prstGeom prst="rect">
            <a:avLst/>
          </a:prstGeom>
          <a:noFill/>
          <a:ln>
            <a:solidFill>
              <a:schemeClr val="tx1"/>
            </a:solidFill>
          </a:ln>
        </p:spPr>
        <p:txBody>
          <a:bodyPr wrap="none" rtlCol="0">
            <a:spAutoFit/>
          </a:bodyPr>
          <a:lstStyle/>
          <a:p>
            <a:pPr algn="ctr"/>
            <a:r>
              <a:rPr lang="en-US" dirty="0" smtClean="0"/>
              <a:t>Execute one line</a:t>
            </a:r>
            <a:br>
              <a:rPr lang="en-US" dirty="0" smtClean="0"/>
            </a:br>
            <a:r>
              <a:rPr lang="en-US" dirty="0" smtClean="0"/>
              <a:t>of code</a:t>
            </a:r>
            <a:endParaRPr lang="en-US" dirty="0"/>
          </a:p>
        </p:txBody>
      </p:sp>
      <p:sp>
        <p:nvSpPr>
          <p:cNvPr id="10" name="TextBox 9"/>
          <p:cNvSpPr txBox="1"/>
          <p:nvPr/>
        </p:nvSpPr>
        <p:spPr>
          <a:xfrm>
            <a:off x="7686010" y="3232048"/>
            <a:ext cx="659155" cy="369332"/>
          </a:xfrm>
          <a:prstGeom prst="rect">
            <a:avLst/>
          </a:prstGeom>
          <a:noFill/>
          <a:ln>
            <a:solidFill>
              <a:schemeClr val="tx1"/>
            </a:solidFill>
          </a:ln>
        </p:spPr>
        <p:txBody>
          <a:bodyPr wrap="none" rtlCol="0">
            <a:spAutoFit/>
          </a:bodyPr>
          <a:lstStyle/>
          <a:p>
            <a:pPr algn="ctr"/>
            <a:r>
              <a:rPr lang="en-US" dirty="0" smtClean="0"/>
              <a:t>Stop</a:t>
            </a:r>
            <a:endParaRPr lang="en-US" dirty="0"/>
          </a:p>
        </p:txBody>
      </p:sp>
      <p:sp>
        <p:nvSpPr>
          <p:cNvPr id="12" name="TextBox 11"/>
          <p:cNvSpPr txBox="1"/>
          <p:nvPr/>
        </p:nvSpPr>
        <p:spPr>
          <a:xfrm>
            <a:off x="5777169" y="3093549"/>
            <a:ext cx="1762022" cy="646331"/>
          </a:xfrm>
          <a:prstGeom prst="rect">
            <a:avLst/>
          </a:prstGeom>
          <a:noFill/>
          <a:ln>
            <a:solidFill>
              <a:schemeClr val="tx1"/>
            </a:solidFill>
          </a:ln>
        </p:spPr>
        <p:txBody>
          <a:bodyPr wrap="none" rtlCol="0">
            <a:spAutoFit/>
          </a:bodyPr>
          <a:lstStyle/>
          <a:p>
            <a:pPr algn="ctr"/>
            <a:r>
              <a:rPr lang="en-US" dirty="0" smtClean="0"/>
              <a:t>Execute until</a:t>
            </a:r>
            <a:br>
              <a:rPr lang="en-US" dirty="0" smtClean="0"/>
            </a:br>
            <a:r>
              <a:rPr lang="en-US" dirty="0" smtClean="0"/>
              <a:t>next breakpoint</a:t>
            </a:r>
            <a:endParaRPr lang="en-US" dirty="0"/>
          </a:p>
        </p:txBody>
      </p:sp>
      <p:cxnSp>
        <p:nvCxnSpPr>
          <p:cNvPr id="14" name="Straight Arrow Connector 13"/>
          <p:cNvCxnSpPr>
            <a:stCxn id="8" idx="2"/>
          </p:cNvCxnSpPr>
          <p:nvPr/>
        </p:nvCxnSpPr>
        <p:spPr>
          <a:xfrm>
            <a:off x="2526311" y="3739880"/>
            <a:ext cx="1713180" cy="99298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9" idx="2"/>
          </p:cNvCxnSpPr>
          <p:nvPr/>
        </p:nvCxnSpPr>
        <p:spPr>
          <a:xfrm>
            <a:off x="4685220" y="3739880"/>
            <a:ext cx="11471" cy="92832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12" idx="2"/>
          </p:cNvCxnSpPr>
          <p:nvPr/>
        </p:nvCxnSpPr>
        <p:spPr>
          <a:xfrm flipH="1">
            <a:off x="5630350" y="3739880"/>
            <a:ext cx="1027830" cy="92832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10" idx="2"/>
          </p:cNvCxnSpPr>
          <p:nvPr/>
        </p:nvCxnSpPr>
        <p:spPr>
          <a:xfrm flipH="1">
            <a:off x="6068291" y="3601380"/>
            <a:ext cx="1947297" cy="113148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92057026"/>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Debugging</a:t>
            </a:r>
            <a:endParaRPr lang="en-US" dirty="0"/>
          </a:p>
        </p:txBody>
      </p:sp>
      <p:sp>
        <p:nvSpPr>
          <p:cNvPr id="3" name="Content Placeholder 2"/>
          <p:cNvSpPr>
            <a:spLocks noGrp="1"/>
          </p:cNvSpPr>
          <p:nvPr>
            <p:ph idx="1"/>
          </p:nvPr>
        </p:nvSpPr>
        <p:spPr>
          <a:xfrm>
            <a:off x="914400" y="1140824"/>
            <a:ext cx="7772400" cy="4985340"/>
          </a:xfrm>
        </p:spPr>
        <p:txBody>
          <a:bodyPr/>
          <a:lstStyle/>
          <a:p>
            <a:r>
              <a:rPr lang="en-US" dirty="0" smtClean="0"/>
              <a:t>Breakpoints</a:t>
            </a:r>
          </a:p>
          <a:p>
            <a:pPr lvl="1"/>
            <a:r>
              <a:rPr lang="en-US" dirty="0" smtClean="0"/>
              <a:t>Double-click on gray area left of row numbers</a:t>
            </a:r>
          </a:p>
          <a:p>
            <a:pPr lvl="1"/>
            <a:r>
              <a:rPr lang="en-US" dirty="0" smtClean="0"/>
              <a:t>Program execution stops before these steps are executed</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118</a:t>
            </a:fld>
            <a:endParaRPr lang="en-US" dirty="0"/>
          </a:p>
        </p:txBody>
      </p:sp>
      <p:pic>
        <p:nvPicPr>
          <p:cNvPr id="6" name="Picture 5"/>
          <p:cNvPicPr>
            <a:picLocks noChangeAspect="1"/>
          </p:cNvPicPr>
          <p:nvPr/>
        </p:nvPicPr>
        <p:blipFill>
          <a:blip r:embed="rId2"/>
          <a:stretch>
            <a:fillRect/>
          </a:stretch>
        </p:blipFill>
        <p:spPr>
          <a:xfrm>
            <a:off x="2683565" y="3126875"/>
            <a:ext cx="4777822" cy="3594600"/>
          </a:xfrm>
          <a:prstGeom prst="rect">
            <a:avLst/>
          </a:prstGeom>
        </p:spPr>
      </p:pic>
    </p:spTree>
    <p:extLst>
      <p:ext uri="{BB962C8B-B14F-4D97-AF65-F5344CB8AC3E}">
        <p14:creationId xmlns:p14="http://schemas.microsoft.com/office/powerpoint/2010/main" val="134554458"/>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Debugging</a:t>
            </a:r>
            <a:endParaRPr lang="en-US" dirty="0"/>
          </a:p>
        </p:txBody>
      </p:sp>
      <p:sp>
        <p:nvSpPr>
          <p:cNvPr id="3" name="Content Placeholder 2"/>
          <p:cNvSpPr>
            <a:spLocks noGrp="1"/>
          </p:cNvSpPr>
          <p:nvPr>
            <p:ph idx="1"/>
          </p:nvPr>
        </p:nvSpPr>
        <p:spPr/>
        <p:txBody>
          <a:bodyPr/>
          <a:lstStyle/>
          <a:p>
            <a:r>
              <a:rPr lang="en-US" dirty="0" smtClean="0"/>
              <a:t>Breakpoints</a:t>
            </a:r>
          </a:p>
          <a:p>
            <a:pPr lvl="1"/>
            <a:r>
              <a:rPr lang="en-US" dirty="0" smtClean="0"/>
              <a:t>Values of variable can be assessed in the Console Window when execution is paused at a breakpoint</a:t>
            </a:r>
          </a:p>
          <a:p>
            <a:r>
              <a:rPr lang="en-US" dirty="0" smtClean="0"/>
              <a:t>Print statements are often used for debugging</a:t>
            </a:r>
          </a:p>
        </p:txBody>
      </p:sp>
      <p:sp>
        <p:nvSpPr>
          <p:cNvPr id="4" name="Slide Number Placeholder 3"/>
          <p:cNvSpPr>
            <a:spLocks noGrp="1"/>
          </p:cNvSpPr>
          <p:nvPr>
            <p:ph type="sldNum" sz="quarter" idx="12"/>
          </p:nvPr>
        </p:nvSpPr>
        <p:spPr/>
        <p:txBody>
          <a:bodyPr/>
          <a:lstStyle/>
          <a:p>
            <a:fld id="{55F4410E-0862-437D-8529-1EDBC387A0F9}" type="slidenum">
              <a:rPr lang="en-US" smtClean="0"/>
              <a:pPr/>
              <a:t>119</a:t>
            </a:fld>
            <a:endParaRPr lang="en-US" dirty="0"/>
          </a:p>
        </p:txBody>
      </p:sp>
    </p:spTree>
    <p:extLst>
      <p:ext uri="{BB962C8B-B14F-4D97-AF65-F5344CB8AC3E}">
        <p14:creationId xmlns:p14="http://schemas.microsoft.com/office/powerpoint/2010/main" val="247829120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Python (Anaconda) Installation</a:t>
            </a:r>
            <a:endParaRPr lang="en-US" dirty="0"/>
          </a:p>
        </p:txBody>
      </p:sp>
      <p:sp>
        <p:nvSpPr>
          <p:cNvPr id="3" name="Content Placeholder 2"/>
          <p:cNvSpPr>
            <a:spLocks noGrp="1"/>
          </p:cNvSpPr>
          <p:nvPr>
            <p:ph idx="1"/>
          </p:nvPr>
        </p:nvSpPr>
        <p:spPr>
          <a:xfrm>
            <a:off x="914399" y="1074245"/>
            <a:ext cx="8009467" cy="4678363"/>
          </a:xfrm>
        </p:spPr>
        <p:txBody>
          <a:bodyPr/>
          <a:lstStyle/>
          <a:p>
            <a:pPr>
              <a:spcBef>
                <a:spcPts val="0"/>
              </a:spcBef>
            </a:pPr>
            <a:r>
              <a:rPr lang="en-US" dirty="0" smtClean="0"/>
              <a:t>MSBA software</a:t>
            </a:r>
            <a:endParaRPr lang="en-US" b="1" dirty="0" smtClean="0"/>
          </a:p>
          <a:p>
            <a:pPr lvl="1">
              <a:spcBef>
                <a:spcPts val="0"/>
              </a:spcBef>
            </a:pPr>
            <a:r>
              <a:rPr lang="en-US" sz="2000" dirty="0" smtClean="0">
                <a:hlinkClick r:id="rId2" action="ppaction://hlinkfile"/>
              </a:rPr>
              <a:t>mason.wm.edu/current/mymsba/software_installation/index.php</a:t>
            </a:r>
            <a:r>
              <a:rPr lang="en-US" sz="2000" dirty="0" smtClean="0"/>
              <a:t> </a:t>
            </a:r>
          </a:p>
          <a:p>
            <a:pPr lvl="1">
              <a:spcBef>
                <a:spcPts val="0"/>
              </a:spcBef>
            </a:pPr>
            <a:r>
              <a:rPr lang="en-US" sz="2000" dirty="0" smtClean="0"/>
              <a:t>Click on the arrow</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12</a:t>
            </a:fld>
            <a:endParaRPr lang="en-US" dirty="0"/>
          </a:p>
        </p:txBody>
      </p:sp>
      <p:grpSp>
        <p:nvGrpSpPr>
          <p:cNvPr id="11" name="Group 10"/>
          <p:cNvGrpSpPr/>
          <p:nvPr/>
        </p:nvGrpSpPr>
        <p:grpSpPr>
          <a:xfrm>
            <a:off x="2579507" y="2285445"/>
            <a:ext cx="4679249" cy="4300326"/>
            <a:chOff x="2579507" y="2285445"/>
            <a:chExt cx="4679249" cy="4300326"/>
          </a:xfrm>
        </p:grpSpPr>
        <p:pic>
          <p:nvPicPr>
            <p:cNvPr id="9" name="Picture 8"/>
            <p:cNvPicPr>
              <a:picLocks noChangeAspect="1"/>
            </p:cNvPicPr>
            <p:nvPr/>
          </p:nvPicPr>
          <p:blipFill>
            <a:blip r:embed="rId3"/>
            <a:stretch>
              <a:fillRect/>
            </a:stretch>
          </p:blipFill>
          <p:spPr>
            <a:xfrm>
              <a:off x="2579507" y="2285445"/>
              <a:ext cx="4679249" cy="4300326"/>
            </a:xfrm>
            <a:prstGeom prst="rect">
              <a:avLst/>
            </a:prstGeom>
          </p:spPr>
        </p:pic>
        <p:sp>
          <p:nvSpPr>
            <p:cNvPr id="10" name="Rectangle 9"/>
            <p:cNvSpPr/>
            <p:nvPr/>
          </p:nvSpPr>
          <p:spPr>
            <a:xfrm>
              <a:off x="4035105" y="5402510"/>
              <a:ext cx="159390" cy="1258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3430142171"/>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Errors</a:t>
            </a:r>
            <a:endParaRPr lang="en-US" dirty="0"/>
          </a:p>
        </p:txBody>
      </p:sp>
      <p:sp>
        <p:nvSpPr>
          <p:cNvPr id="3" name="Content Placeholder 2"/>
          <p:cNvSpPr>
            <a:spLocks noGrp="1"/>
          </p:cNvSpPr>
          <p:nvPr>
            <p:ph idx="1"/>
          </p:nvPr>
        </p:nvSpPr>
        <p:spPr>
          <a:xfrm>
            <a:off x="914399" y="1447800"/>
            <a:ext cx="8055429" cy="4678363"/>
          </a:xfrm>
        </p:spPr>
        <p:txBody>
          <a:bodyPr/>
          <a:lstStyle/>
          <a:p>
            <a:r>
              <a:rPr lang="en-US" dirty="0" smtClean="0"/>
              <a:t>Errors will happen</a:t>
            </a:r>
          </a:p>
          <a:p>
            <a:r>
              <a:rPr lang="en-US" dirty="0" smtClean="0"/>
              <a:t>You will get faster in recognizing your errors</a:t>
            </a:r>
          </a:p>
          <a:p>
            <a:pPr lvl="1"/>
            <a:r>
              <a:rPr lang="en-US" dirty="0" smtClean="0"/>
              <a:t>This is called debugging</a:t>
            </a:r>
          </a:p>
          <a:p>
            <a:r>
              <a:rPr lang="en-US" dirty="0" smtClean="0"/>
              <a:t>We’ll show you methods to find errors</a:t>
            </a:r>
          </a:p>
          <a:p>
            <a:pPr lvl="1"/>
            <a:r>
              <a:rPr lang="en-US" dirty="0"/>
              <a:t>S</a:t>
            </a:r>
            <a:r>
              <a:rPr lang="en-US" dirty="0" smtClean="0"/>
              <a:t>ometimes errors do not result in error messages</a:t>
            </a:r>
          </a:p>
          <a:p>
            <a:r>
              <a:rPr lang="en-US" dirty="0" smtClean="0"/>
              <a:t>With experience you will make each mistake less often and recognize and fix errors faster</a:t>
            </a:r>
            <a:endParaRPr lang="en-US" dirty="0"/>
          </a:p>
        </p:txBody>
      </p:sp>
      <p:sp>
        <p:nvSpPr>
          <p:cNvPr id="4" name="Slide Number Placeholder 3"/>
          <p:cNvSpPr>
            <a:spLocks noGrp="1"/>
          </p:cNvSpPr>
          <p:nvPr>
            <p:ph type="sldNum" sz="quarter" idx="12"/>
          </p:nvPr>
        </p:nvSpPr>
        <p:spPr/>
        <p:txBody>
          <a:bodyPr/>
          <a:lstStyle/>
          <a:p>
            <a:fld id="{55F4410E-0862-437D-8529-1EDBC387A0F9}" type="slidenum">
              <a:rPr lang="en-US" smtClean="0"/>
              <a:pPr/>
              <a:t>120</a:t>
            </a:fld>
            <a:endParaRPr lang="en-US" dirty="0"/>
          </a:p>
        </p:txBody>
      </p:sp>
    </p:spTree>
    <p:extLst>
      <p:ext uri="{BB962C8B-B14F-4D97-AF65-F5344CB8AC3E}">
        <p14:creationId xmlns:p14="http://schemas.microsoft.com/office/powerpoint/2010/main" val="2922803952"/>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Debugging </a:t>
            </a:r>
            <a:r>
              <a:rPr lang="en-US" dirty="0" smtClean="0"/>
              <a:t>Resources</a:t>
            </a:r>
            <a:endParaRPr lang="en-US" dirty="0"/>
          </a:p>
        </p:txBody>
      </p:sp>
      <p:sp>
        <p:nvSpPr>
          <p:cNvPr id="3" name="Content Placeholder 2"/>
          <p:cNvSpPr>
            <a:spLocks noGrp="1"/>
          </p:cNvSpPr>
          <p:nvPr>
            <p:ph idx="1"/>
          </p:nvPr>
        </p:nvSpPr>
        <p:spPr>
          <a:xfrm>
            <a:off x="914400" y="1219200"/>
            <a:ext cx="7772400" cy="4906963"/>
          </a:xfrm>
        </p:spPr>
        <p:txBody>
          <a:bodyPr/>
          <a:lstStyle/>
          <a:p>
            <a:r>
              <a:rPr lang="en-US" dirty="0" smtClean="0"/>
              <a:t>When debugging, Google it</a:t>
            </a:r>
          </a:p>
          <a:p>
            <a:pPr lvl="1"/>
            <a:r>
              <a:rPr lang="en-US" dirty="0" smtClean="0"/>
              <a:t>But it takes experience to search effectively</a:t>
            </a:r>
          </a:p>
          <a:p>
            <a:pPr lvl="2"/>
            <a:r>
              <a:rPr lang="en-US" dirty="0" smtClean="0"/>
              <a:t>Better search terms will give you the better results</a:t>
            </a:r>
          </a:p>
          <a:p>
            <a:pPr lvl="3"/>
            <a:r>
              <a:rPr lang="en-US" dirty="0" smtClean="0"/>
              <a:t>Takes time to learn best search terms</a:t>
            </a:r>
          </a:p>
          <a:p>
            <a:pPr lvl="2"/>
            <a:r>
              <a:rPr lang="en-US" dirty="0" smtClean="0"/>
              <a:t>Need instinct for knowing which advice is best</a:t>
            </a:r>
          </a:p>
          <a:p>
            <a:pPr lvl="3"/>
            <a:r>
              <a:rPr lang="en-US" dirty="0" smtClean="0"/>
              <a:t>When you’ve found something likely to work</a:t>
            </a:r>
          </a:p>
          <a:p>
            <a:pPr lvl="3"/>
            <a:r>
              <a:rPr lang="en-US" dirty="0" smtClean="0"/>
              <a:t>Which sites to trust</a:t>
            </a:r>
          </a:p>
          <a:p>
            <a:pPr lvl="1"/>
            <a:r>
              <a:rPr lang="en-US" dirty="0" smtClean="0"/>
              <a:t>For example, what I’ve learned…</a:t>
            </a:r>
          </a:p>
          <a:p>
            <a:pPr lvl="2"/>
            <a:r>
              <a:rPr lang="en-US" dirty="0" smtClean="0"/>
              <a:t>Give preference to </a:t>
            </a:r>
            <a:r>
              <a:rPr lang="en-US" dirty="0" smtClean="0">
                <a:latin typeface="Courier"/>
              </a:rPr>
              <a:t>stackoverflow.com</a:t>
            </a:r>
            <a:r>
              <a:rPr lang="en-US" dirty="0" smtClean="0"/>
              <a:t> </a:t>
            </a:r>
          </a:p>
          <a:p>
            <a:pPr lvl="2"/>
            <a:r>
              <a:rPr lang="en-US" dirty="0" smtClean="0"/>
              <a:t>If you’ve Googled unsuccessfully for 15 minutes:</a:t>
            </a:r>
          </a:p>
          <a:p>
            <a:pPr lvl="3"/>
            <a:r>
              <a:rPr lang="en-US" dirty="0" smtClean="0"/>
              <a:t>You’re not using the best search terms</a:t>
            </a:r>
          </a:p>
          <a:p>
            <a:pPr lvl="3"/>
            <a:r>
              <a:rPr lang="en-US" dirty="0" smtClean="0"/>
              <a:t>Your problem is so rare that you need to reboot</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121</a:t>
            </a:fld>
            <a:endParaRPr lang="en-US" dirty="0"/>
          </a:p>
        </p:txBody>
      </p:sp>
    </p:spTree>
    <p:extLst>
      <p:ext uri="{BB962C8B-B14F-4D97-AF65-F5344CB8AC3E}">
        <p14:creationId xmlns:p14="http://schemas.microsoft.com/office/powerpoint/2010/main" val="2710117660"/>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Error Types</a:t>
            </a:r>
            <a:endParaRPr lang="en-US" dirty="0"/>
          </a:p>
        </p:txBody>
      </p:sp>
      <p:sp>
        <p:nvSpPr>
          <p:cNvPr id="3" name="Content Placeholder 2"/>
          <p:cNvSpPr>
            <a:spLocks noGrp="1"/>
          </p:cNvSpPr>
          <p:nvPr>
            <p:ph idx="1"/>
          </p:nvPr>
        </p:nvSpPr>
        <p:spPr>
          <a:xfrm>
            <a:off x="914399" y="1447800"/>
            <a:ext cx="8140149" cy="4678363"/>
          </a:xfrm>
        </p:spPr>
        <p:txBody>
          <a:bodyPr/>
          <a:lstStyle/>
          <a:p>
            <a:pPr>
              <a:spcBef>
                <a:spcPts val="0"/>
              </a:spcBef>
            </a:pPr>
            <a:r>
              <a:rPr lang="en-US" dirty="0" smtClean="0"/>
              <a:t>Syntax Errors</a:t>
            </a:r>
          </a:p>
          <a:p>
            <a:pPr lvl="1">
              <a:spcBef>
                <a:spcPts val="0"/>
              </a:spcBef>
            </a:pPr>
            <a:r>
              <a:rPr lang="en-US" dirty="0" smtClean="0">
                <a:latin typeface="Courier New" panose="02070309020205020404" pitchFamily="49" charset="0"/>
                <a:cs typeface="Courier New" panose="02070309020205020404" pitchFamily="49" charset="0"/>
              </a:rPr>
              <a:t>print('Hello World!)</a:t>
            </a:r>
          </a:p>
          <a:p>
            <a:pPr lvl="1">
              <a:spcBef>
                <a:spcPts val="0"/>
              </a:spcBef>
            </a:pPr>
            <a:r>
              <a:rPr lang="en-US" dirty="0" smtClean="0">
                <a:latin typeface="Courier New" panose="02070309020205020404" pitchFamily="49" charset="0"/>
                <a:cs typeface="Courier New" panose="02070309020205020404" pitchFamily="49" charset="0"/>
              </a:rPr>
              <a:t>Print('Hello </a:t>
            </a:r>
            <a:r>
              <a:rPr lang="en-US" dirty="0">
                <a:latin typeface="Courier New" panose="02070309020205020404" pitchFamily="49" charset="0"/>
                <a:cs typeface="Courier New" panose="02070309020205020404" pitchFamily="49" charset="0"/>
              </a:rPr>
              <a:t>World</a:t>
            </a:r>
            <a:r>
              <a:rPr lang="en-US" dirty="0" smtClean="0">
                <a:latin typeface="Courier New" panose="02070309020205020404" pitchFamily="49" charset="0"/>
                <a:cs typeface="Courier New" panose="02070309020205020404" pitchFamily="49" charset="0"/>
              </a:rPr>
              <a:t>!')</a:t>
            </a:r>
          </a:p>
          <a:p>
            <a:pPr lvl="1">
              <a:spcBef>
                <a:spcPts val="0"/>
              </a:spcBef>
            </a:pPr>
            <a:r>
              <a:rPr lang="en-US" dirty="0" smtClean="0">
                <a:latin typeface="Courier New" panose="02070309020205020404" pitchFamily="49" charset="0"/>
                <a:cs typeface="Courier New" panose="02070309020205020404" pitchFamily="49" charset="0"/>
              </a:rPr>
              <a:t>print </a:t>
            </a:r>
            <a:r>
              <a:rPr lang="en-US" dirty="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Hello </a:t>
            </a:r>
            <a:r>
              <a:rPr lang="en-US" dirty="0">
                <a:latin typeface="Courier New" panose="02070309020205020404" pitchFamily="49" charset="0"/>
                <a:cs typeface="Courier New" panose="02070309020205020404" pitchFamily="49" charset="0"/>
              </a:rPr>
              <a:t>World"</a:t>
            </a:r>
            <a:endParaRPr lang="en-US" dirty="0" smtClean="0">
              <a:latin typeface="Courier New" panose="02070309020205020404" pitchFamily="49" charset="0"/>
              <a:cs typeface="Courier New" panose="02070309020205020404" pitchFamily="49" charset="0"/>
            </a:endParaRPr>
          </a:p>
          <a:p>
            <a:pPr>
              <a:spcBef>
                <a:spcPts val="0"/>
              </a:spcBef>
            </a:pPr>
            <a:r>
              <a:rPr lang="en-US" dirty="0" smtClean="0"/>
              <a:t>Logic Errors</a:t>
            </a:r>
          </a:p>
          <a:p>
            <a:pPr lvl="1">
              <a:spcBef>
                <a:spcPts val="0"/>
              </a:spcBef>
            </a:pPr>
            <a:r>
              <a:rPr lang="en-US" dirty="0" smtClean="0">
                <a:latin typeface="Courier New" panose="02070309020205020404" pitchFamily="49" charset="0"/>
                <a:cs typeface="Courier New" panose="02070309020205020404" pitchFamily="49" charset="0"/>
              </a:rPr>
              <a:t>x or y </a:t>
            </a:r>
            <a:r>
              <a:rPr lang="en-US" dirty="0" smtClean="0">
                <a:cs typeface="Courier New" panose="02070309020205020404" pitchFamily="49" charset="0"/>
              </a:rPr>
              <a:t>(but you really meant </a:t>
            </a:r>
            <a:r>
              <a:rPr lang="en-US" dirty="0" smtClean="0">
                <a:latin typeface="Courier New" panose="02070309020205020404" pitchFamily="49" charset="0"/>
                <a:cs typeface="Courier New" panose="02070309020205020404" pitchFamily="49" charset="0"/>
              </a:rPr>
              <a:t>and</a:t>
            </a:r>
            <a:r>
              <a:rPr lang="en-US" dirty="0" smtClean="0">
                <a:cs typeface="Courier New" panose="02070309020205020404" pitchFamily="49" charset="0"/>
              </a:rPr>
              <a:t>)</a:t>
            </a:r>
          </a:p>
          <a:p>
            <a:pPr>
              <a:spcBef>
                <a:spcPts val="0"/>
              </a:spcBef>
            </a:pPr>
            <a:r>
              <a:rPr lang="en-US" dirty="0" smtClean="0"/>
              <a:t>Semantic Errors (e.g., computing an average): </a:t>
            </a:r>
          </a:p>
          <a:p>
            <a:pPr lvl="1">
              <a:spcBef>
                <a:spcPts val="0"/>
              </a:spcBef>
            </a:pPr>
            <a:r>
              <a:rPr lang="en-US" dirty="0" smtClean="0">
                <a:latin typeface="Courier New" panose="02070309020205020404" pitchFamily="49" charset="0"/>
                <a:cs typeface="Courier New" panose="02070309020205020404" pitchFamily="49" charset="0"/>
              </a:rPr>
              <a:t>x1 = 7</a:t>
            </a:r>
          </a:p>
          <a:p>
            <a:pPr lvl="1">
              <a:spcBef>
                <a:spcPts val="0"/>
              </a:spcBef>
            </a:pPr>
            <a:r>
              <a:rPr lang="en-US" dirty="0" smtClean="0">
                <a:latin typeface="Courier New" panose="02070309020205020404" pitchFamily="49" charset="0"/>
                <a:cs typeface="Courier New" panose="02070309020205020404" pitchFamily="49" charset="0"/>
              </a:rPr>
              <a:t>x2 = 11</a:t>
            </a:r>
          </a:p>
          <a:p>
            <a:pPr lvl="1">
              <a:spcBef>
                <a:spcPts val="0"/>
              </a:spcBef>
            </a:pPr>
            <a:r>
              <a:rPr lang="en-US" dirty="0" smtClean="0">
                <a:latin typeface="Courier New" panose="02070309020205020404" pitchFamily="49" charset="0"/>
                <a:cs typeface="Courier New" panose="02070309020205020404" pitchFamily="49" charset="0"/>
              </a:rPr>
              <a:t>avg = x1 +x2/2</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122</a:t>
            </a:fld>
            <a:endParaRPr lang="en-US" dirty="0"/>
          </a:p>
        </p:txBody>
      </p:sp>
    </p:spTree>
    <p:extLst>
      <p:ext uri="{BB962C8B-B14F-4D97-AF65-F5344CB8AC3E}">
        <p14:creationId xmlns:p14="http://schemas.microsoft.com/office/powerpoint/2010/main" val="44687591"/>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Origins of Debugging</a:t>
            </a:r>
            <a:endParaRPr lang="en-US" dirty="0"/>
          </a:p>
        </p:txBody>
      </p:sp>
      <p:sp>
        <p:nvSpPr>
          <p:cNvPr id="3" name="Content Placeholder 2"/>
          <p:cNvSpPr>
            <a:spLocks noGrp="1"/>
          </p:cNvSpPr>
          <p:nvPr>
            <p:ph idx="1"/>
          </p:nvPr>
        </p:nvSpPr>
        <p:spPr>
          <a:xfrm>
            <a:off x="914400" y="1080057"/>
            <a:ext cx="7772400" cy="4678363"/>
          </a:xfrm>
        </p:spPr>
        <p:txBody>
          <a:bodyPr/>
          <a:lstStyle/>
          <a:p>
            <a:r>
              <a:rPr lang="en-US" dirty="0" smtClean="0"/>
              <a:t>Grace Hopper and a Moth</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123</a:t>
            </a:fld>
            <a:endParaRPr lang="en-US" dirty="0"/>
          </a:p>
        </p:txBody>
      </p:sp>
      <p:sp>
        <p:nvSpPr>
          <p:cNvPr id="5" name="TextBox 4"/>
          <p:cNvSpPr txBox="1"/>
          <p:nvPr/>
        </p:nvSpPr>
        <p:spPr>
          <a:xfrm>
            <a:off x="2508081" y="11011321"/>
            <a:ext cx="6635919" cy="307777"/>
          </a:xfrm>
          <a:prstGeom prst="rect">
            <a:avLst/>
          </a:prstGeom>
          <a:noFill/>
        </p:spPr>
        <p:txBody>
          <a:bodyPr wrap="none" rtlCol="0">
            <a:spAutoFit/>
          </a:bodyPr>
          <a:lstStyle/>
          <a:p>
            <a:r>
              <a:rPr lang="en-US" sz="1400" dirty="0" smtClean="0">
                <a:latin typeface="+mn-lt"/>
              </a:rPr>
              <a:t>* https</a:t>
            </a:r>
            <a:r>
              <a:rPr lang="en-US" sz="1400" dirty="0">
                <a:latin typeface="+mn-lt"/>
              </a:rPr>
              <a:t>://www.wired.com/2013/12/googles-doodle-honors-grace-hopper-and-entomology/</a:t>
            </a:r>
          </a:p>
        </p:txBody>
      </p:sp>
      <p:pic>
        <p:nvPicPr>
          <p:cNvPr id="1026" name="Picture 2" descr="THE MOTH"/>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6442" y="1635960"/>
            <a:ext cx="5435769" cy="451333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1036320" y="6230602"/>
            <a:ext cx="6501267" cy="523220"/>
          </a:xfrm>
          <a:prstGeom prst="rect">
            <a:avLst/>
          </a:prstGeom>
          <a:noFill/>
        </p:spPr>
        <p:txBody>
          <a:bodyPr wrap="none" rtlCol="0">
            <a:spAutoFit/>
          </a:bodyPr>
          <a:lstStyle/>
          <a:p>
            <a:r>
              <a:rPr lang="en-US" sz="1400" dirty="0" smtClean="0">
                <a:latin typeface="+mn-lt"/>
                <a:hlinkClick r:id="rId3"/>
              </a:rPr>
              <a:t>https://www.wired.com/2013/12/googles-doodle-honors-grace-hopper-and-entomology/</a:t>
            </a:r>
            <a:endParaRPr lang="en-US" sz="1400" dirty="0" smtClean="0">
              <a:latin typeface="+mn-lt"/>
            </a:endParaRPr>
          </a:p>
          <a:p>
            <a:r>
              <a:rPr lang="en-US" sz="1400" dirty="0">
                <a:latin typeface="+mn-lt"/>
                <a:hlinkClick r:id="rId4"/>
              </a:rPr>
              <a:t>https://</a:t>
            </a:r>
            <a:r>
              <a:rPr lang="en-US" sz="1400" dirty="0" smtClean="0">
                <a:latin typeface="+mn-lt"/>
                <a:hlinkClick r:id="rId4"/>
              </a:rPr>
              <a:t>en.wikipedia.org/wiki/Grace_Hopper</a:t>
            </a:r>
            <a:r>
              <a:rPr lang="en-US" sz="1400" dirty="0" smtClean="0">
                <a:latin typeface="+mn-lt"/>
              </a:rPr>
              <a:t> </a:t>
            </a:r>
            <a:endParaRPr lang="en-US" sz="1400" dirty="0">
              <a:latin typeface="+mn-lt"/>
            </a:endParaRPr>
          </a:p>
        </p:txBody>
      </p:sp>
      <p:pic>
        <p:nvPicPr>
          <p:cNvPr id="1028" name="Picture 4" descr="Image result for grace  hopper imag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077585" y="1874574"/>
            <a:ext cx="2926080" cy="3657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3667512"/>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Spyder versus Jupyter</a:t>
            </a:r>
            <a:endParaRPr lang="en-US" dirty="0"/>
          </a:p>
        </p:txBody>
      </p:sp>
      <p:sp>
        <p:nvSpPr>
          <p:cNvPr id="3" name="Content Placeholder 2"/>
          <p:cNvSpPr>
            <a:spLocks noGrp="1"/>
          </p:cNvSpPr>
          <p:nvPr>
            <p:ph idx="1"/>
          </p:nvPr>
        </p:nvSpPr>
        <p:spPr/>
        <p:txBody>
          <a:bodyPr/>
          <a:lstStyle/>
          <a:p>
            <a:r>
              <a:rPr lang="en-US" dirty="0" smtClean="0"/>
              <a:t>Each has its strengths</a:t>
            </a:r>
          </a:p>
          <a:p>
            <a:r>
              <a:rPr lang="en-US" dirty="0" smtClean="0"/>
              <a:t>I will use Jupyter for introducing material</a:t>
            </a:r>
          </a:p>
          <a:p>
            <a:pPr lvl="1"/>
            <a:r>
              <a:rPr lang="en-US" dirty="0" smtClean="0"/>
              <a:t>Markdown permits documentation</a:t>
            </a:r>
          </a:p>
          <a:p>
            <a:r>
              <a:rPr lang="en-US" dirty="0" smtClean="0"/>
              <a:t>We will use Spyder for exercises</a:t>
            </a:r>
          </a:p>
          <a:p>
            <a:pPr lvl="1"/>
            <a:r>
              <a:rPr lang="en-US" dirty="0" smtClean="0"/>
              <a:t>Better debugging than Jupyter</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124</a:t>
            </a:fld>
            <a:endParaRPr lang="en-US" dirty="0"/>
          </a:p>
        </p:txBody>
      </p:sp>
    </p:spTree>
    <p:extLst>
      <p:ext uri="{BB962C8B-B14F-4D97-AF65-F5344CB8AC3E}">
        <p14:creationId xmlns:p14="http://schemas.microsoft.com/office/powerpoint/2010/main" val="508589148"/>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Lists Data Type</a:t>
            </a:r>
            <a:endParaRPr lang="en-US" dirty="0"/>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586845234"/>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3" name="Content Placeholder 2"/>
          <p:cNvSpPr>
            <a:spLocks noGrp="1"/>
          </p:cNvSpPr>
          <p:nvPr>
            <p:ph idx="1"/>
          </p:nvPr>
        </p:nvSpPr>
        <p:spPr/>
        <p:txBody>
          <a:bodyPr/>
          <a:lstStyle/>
          <a:p>
            <a:r>
              <a:rPr lang="en-US" dirty="0"/>
              <a:t>Textbook </a:t>
            </a:r>
            <a:endParaRPr lang="en-US" dirty="0" smtClean="0"/>
          </a:p>
          <a:p>
            <a:pPr lvl="1"/>
            <a:r>
              <a:rPr lang="en-US" dirty="0" smtClean="0"/>
              <a:t>Severance, Chapter 8</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126</a:t>
            </a:fld>
            <a:endParaRPr lang="en-US" dirty="0"/>
          </a:p>
        </p:txBody>
      </p:sp>
    </p:spTree>
    <p:extLst>
      <p:ext uri="{BB962C8B-B14F-4D97-AF65-F5344CB8AC3E}">
        <p14:creationId xmlns:p14="http://schemas.microsoft.com/office/powerpoint/2010/main" val="3988249282"/>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Types</a:t>
            </a:r>
            <a:endParaRPr lang="en-US" dirty="0"/>
          </a:p>
        </p:txBody>
      </p:sp>
      <p:sp>
        <p:nvSpPr>
          <p:cNvPr id="3" name="Content Placeholder 2"/>
          <p:cNvSpPr>
            <a:spLocks noGrp="1"/>
          </p:cNvSpPr>
          <p:nvPr>
            <p:ph idx="1"/>
          </p:nvPr>
        </p:nvSpPr>
        <p:spPr/>
        <p:txBody>
          <a:bodyPr/>
          <a:lstStyle/>
          <a:p>
            <a:r>
              <a:rPr lang="en-US" dirty="0">
                <a:latin typeface="Courier"/>
              </a:rPr>
              <a:t> int</a:t>
            </a:r>
          </a:p>
          <a:p>
            <a:r>
              <a:rPr lang="en-US" dirty="0">
                <a:latin typeface="Courier"/>
              </a:rPr>
              <a:t> float</a:t>
            </a:r>
          </a:p>
          <a:p>
            <a:r>
              <a:rPr lang="en-US" dirty="0">
                <a:latin typeface="Courier"/>
              </a:rPr>
              <a:t> str</a:t>
            </a:r>
          </a:p>
          <a:p>
            <a:r>
              <a:rPr lang="en-US" dirty="0">
                <a:latin typeface="Courier"/>
              </a:rPr>
              <a:t> bool</a:t>
            </a:r>
          </a:p>
          <a:p>
            <a:r>
              <a:rPr lang="en-US" dirty="0">
                <a:latin typeface="Courier"/>
              </a:rPr>
              <a:t> list</a:t>
            </a:r>
          </a:p>
          <a:p>
            <a:r>
              <a:rPr lang="en-US" dirty="0">
                <a:solidFill>
                  <a:schemeClr val="bg1">
                    <a:lumMod val="75000"/>
                  </a:schemeClr>
                </a:solidFill>
                <a:latin typeface="Courier"/>
              </a:rPr>
              <a:t> tuple</a:t>
            </a:r>
          </a:p>
          <a:p>
            <a:r>
              <a:rPr lang="en-US" dirty="0">
                <a:solidFill>
                  <a:schemeClr val="bg1">
                    <a:lumMod val="75000"/>
                  </a:schemeClr>
                </a:solidFill>
                <a:latin typeface="Courier"/>
              </a:rPr>
              <a:t> dict (dictionary</a:t>
            </a:r>
            <a:r>
              <a:rPr lang="en-US" dirty="0" smtClean="0">
                <a:solidFill>
                  <a:schemeClr val="bg1">
                    <a:lumMod val="75000"/>
                  </a:schemeClr>
                </a:solidFill>
                <a:latin typeface="Courier"/>
              </a:rPr>
              <a:t>)</a:t>
            </a:r>
            <a:endParaRPr lang="en-US" dirty="0">
              <a:solidFill>
                <a:schemeClr val="bg1">
                  <a:lumMod val="75000"/>
                </a:schemeClr>
              </a:solidFill>
              <a:latin typeface="Courier"/>
            </a:endParaRP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127</a:t>
            </a:fld>
            <a:endParaRPr lang="en-US" dirty="0"/>
          </a:p>
        </p:txBody>
      </p:sp>
    </p:spTree>
    <p:extLst>
      <p:ext uri="{BB962C8B-B14F-4D97-AF65-F5344CB8AC3E}">
        <p14:creationId xmlns:p14="http://schemas.microsoft.com/office/powerpoint/2010/main" val="2445595024"/>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Lists</a:t>
            </a:r>
            <a:endParaRPr lang="en-US" dirty="0"/>
          </a:p>
        </p:txBody>
      </p:sp>
      <p:sp>
        <p:nvSpPr>
          <p:cNvPr id="3" name="Content Placeholder 2"/>
          <p:cNvSpPr>
            <a:spLocks noGrp="1"/>
          </p:cNvSpPr>
          <p:nvPr>
            <p:ph idx="1"/>
          </p:nvPr>
        </p:nvSpPr>
        <p:spPr>
          <a:xfrm>
            <a:off x="914400" y="1134534"/>
            <a:ext cx="8107680" cy="4991630"/>
          </a:xfrm>
        </p:spPr>
        <p:txBody>
          <a:bodyPr/>
          <a:lstStyle/>
          <a:p>
            <a:r>
              <a:rPr lang="en-US" dirty="0" smtClean="0"/>
              <a:t>[7, 2, 5, 3, 1, 9, 8]</a:t>
            </a:r>
          </a:p>
          <a:p>
            <a:r>
              <a:rPr lang="en-US" dirty="0" smtClean="0"/>
              <a:t>A list is simply a list of data objects</a:t>
            </a:r>
          </a:p>
          <a:p>
            <a:pPr lvl="1"/>
            <a:r>
              <a:rPr lang="en-US" dirty="0" smtClean="0"/>
              <a:t>Values in a list need not all be of the same type</a:t>
            </a:r>
          </a:p>
          <a:p>
            <a:pPr lvl="2"/>
            <a:r>
              <a:rPr lang="en-US" dirty="0" smtClean="0"/>
              <a:t>… but usually they are</a:t>
            </a:r>
          </a:p>
          <a:p>
            <a:pPr lvl="1"/>
            <a:r>
              <a:rPr lang="en-US" dirty="0" smtClean="0"/>
              <a:t>Lists are specified with brackets</a:t>
            </a:r>
          </a:p>
          <a:p>
            <a:pPr lvl="2"/>
            <a:r>
              <a:rPr lang="en-US" dirty="0" smtClean="0"/>
              <a:t>[</a:t>
            </a:r>
            <a:r>
              <a:rPr lang="en-US" i="1" dirty="0" smtClean="0"/>
              <a:t>the list elements are in here separated by commas</a:t>
            </a:r>
            <a:r>
              <a:rPr lang="en-US" dirty="0" smtClean="0"/>
              <a:t>]</a:t>
            </a:r>
          </a:p>
          <a:p>
            <a:pPr lvl="1"/>
            <a:r>
              <a:rPr lang="en-US" dirty="0" smtClean="0"/>
              <a:t>The </a:t>
            </a:r>
            <a:r>
              <a:rPr lang="en-US" i="1" dirty="0" smtClean="0"/>
              <a:t>elements</a:t>
            </a:r>
            <a:r>
              <a:rPr lang="en-US" dirty="0" smtClean="0"/>
              <a:t> in a list are separated by commas</a:t>
            </a:r>
          </a:p>
          <a:p>
            <a:pPr lvl="1"/>
            <a:r>
              <a:rPr lang="en-US" dirty="0" smtClean="0"/>
              <a:t>List elements can be lists, tuples, &amp; dictionaries…</a:t>
            </a:r>
          </a:p>
          <a:p>
            <a:pPr lvl="2"/>
            <a:r>
              <a:rPr lang="en-US" dirty="0" smtClean="0"/>
              <a:t>We’ll talk about this later</a:t>
            </a:r>
          </a:p>
          <a:p>
            <a:pPr lvl="1"/>
            <a:r>
              <a:rPr lang="en-US" dirty="0" smtClean="0"/>
              <a:t>Mutable</a:t>
            </a:r>
          </a:p>
          <a:p>
            <a:pPr lvl="2"/>
            <a:r>
              <a:rPr lang="en-US" dirty="0" smtClean="0"/>
              <a:t>Elements can be changed</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128</a:t>
            </a:fld>
            <a:endParaRPr lang="en-US" dirty="0"/>
          </a:p>
        </p:txBody>
      </p:sp>
    </p:spTree>
    <p:extLst>
      <p:ext uri="{BB962C8B-B14F-4D97-AF65-F5344CB8AC3E}">
        <p14:creationId xmlns:p14="http://schemas.microsoft.com/office/powerpoint/2010/main" val="4086309364"/>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Lists</a:t>
            </a:r>
            <a:endParaRPr lang="en-US" dirty="0"/>
          </a:p>
        </p:txBody>
      </p:sp>
      <p:sp>
        <p:nvSpPr>
          <p:cNvPr id="3" name="Content Placeholder 2"/>
          <p:cNvSpPr>
            <a:spLocks noGrp="1"/>
          </p:cNvSpPr>
          <p:nvPr>
            <p:ph idx="1"/>
          </p:nvPr>
        </p:nvSpPr>
        <p:spPr>
          <a:xfrm>
            <a:off x="914400" y="1124126"/>
            <a:ext cx="7772400" cy="5002038"/>
          </a:xfrm>
        </p:spPr>
        <p:txBody>
          <a:bodyPr/>
          <a:lstStyle/>
          <a:p>
            <a:r>
              <a:rPr lang="en-US" dirty="0" smtClean="0"/>
              <a:t>Execute these statements in the Spyder Console or a Jupyter cell:</a:t>
            </a:r>
          </a:p>
          <a:p>
            <a:pPr>
              <a:spcBef>
                <a:spcPts val="8000"/>
              </a:spcBef>
            </a:pPr>
            <a:r>
              <a:rPr lang="en-US" dirty="0" smtClean="0"/>
              <a:t>List elements are read and written using their </a:t>
            </a:r>
            <a:r>
              <a:rPr lang="en-US" i="1" u="sng" dirty="0" smtClean="0"/>
              <a:t>indices</a:t>
            </a:r>
            <a:r>
              <a:rPr lang="en-US" dirty="0" smtClean="0"/>
              <a:t>: each </a:t>
            </a:r>
            <a:r>
              <a:rPr lang="en-US" i="1" u="sng" dirty="0" smtClean="0"/>
              <a:t>index</a:t>
            </a:r>
            <a:r>
              <a:rPr lang="en-US" dirty="0" smtClean="0"/>
              <a:t> is the “address” of its corresponding element</a:t>
            </a:r>
          </a:p>
          <a:p>
            <a:pPr lvl="1"/>
            <a:r>
              <a:rPr lang="en-US" dirty="0" smtClean="0"/>
              <a:t>Indices start at 0</a:t>
            </a:r>
          </a:p>
          <a:p>
            <a:pPr lvl="1"/>
            <a:endParaRPr lang="en-US" dirty="0"/>
          </a:p>
          <a:p>
            <a:pPr lvl="1"/>
            <a:endParaRPr lang="en-US" dirty="0" smtClean="0"/>
          </a:p>
          <a:p>
            <a:pPr lvl="1"/>
            <a:r>
              <a:rPr lang="en-US" dirty="0" smtClean="0"/>
              <a:t>For example, </a:t>
            </a:r>
            <a:r>
              <a:rPr lang="en-US" dirty="0" smtClean="0">
                <a:latin typeface="Courier"/>
              </a:rPr>
              <a:t>myList[0] = 7</a:t>
            </a:r>
            <a:endParaRPr lang="en-US" dirty="0">
              <a:latin typeface="Courier"/>
            </a:endParaRP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129</a:t>
            </a:fld>
            <a:endParaRPr lang="en-US" dirty="0"/>
          </a:p>
        </p:txBody>
      </p:sp>
      <p:sp>
        <p:nvSpPr>
          <p:cNvPr id="5" name="TextBox 4"/>
          <p:cNvSpPr txBox="1"/>
          <p:nvPr/>
        </p:nvSpPr>
        <p:spPr>
          <a:xfrm>
            <a:off x="1685763" y="5461946"/>
            <a:ext cx="6628738" cy="523220"/>
          </a:xfrm>
          <a:prstGeom prst="rect">
            <a:avLst/>
          </a:prstGeom>
          <a:noFill/>
        </p:spPr>
        <p:txBody>
          <a:bodyPr wrap="none" rtlCol="0">
            <a:spAutoFit/>
          </a:bodyPr>
          <a:lstStyle/>
          <a:p>
            <a:r>
              <a:rPr lang="en-US" sz="2800" dirty="0" smtClean="0">
                <a:latin typeface="Courier New" panose="02070309020205020404" pitchFamily="49" charset="0"/>
                <a:cs typeface="Courier New" panose="02070309020205020404" pitchFamily="49" charset="0"/>
              </a:rPr>
              <a:t>Elements:[7</a:t>
            </a:r>
            <a:r>
              <a:rPr lang="en-US" sz="2800" dirty="0">
                <a:latin typeface="Courier New" panose="02070309020205020404" pitchFamily="49" charset="0"/>
                <a:cs typeface="Courier New" panose="02070309020205020404" pitchFamily="49" charset="0"/>
              </a:rPr>
              <a:t>, 2, 5, 3, 1, 9, 8</a:t>
            </a:r>
            <a:r>
              <a:rPr lang="en-US" sz="2800" dirty="0" smtClean="0">
                <a:latin typeface="Courier New" panose="02070309020205020404" pitchFamily="49" charset="0"/>
                <a:cs typeface="Courier New" panose="02070309020205020404" pitchFamily="49" charset="0"/>
              </a:rPr>
              <a:t>]</a:t>
            </a:r>
            <a:endParaRPr lang="en-US" sz="2800" dirty="0">
              <a:latin typeface="Courier New" panose="02070309020205020404" pitchFamily="49" charset="0"/>
              <a:cs typeface="Courier New" panose="02070309020205020404" pitchFamily="49" charset="0"/>
            </a:endParaRPr>
          </a:p>
        </p:txBody>
      </p:sp>
      <p:sp>
        <p:nvSpPr>
          <p:cNvPr id="7" name="TextBox 6"/>
          <p:cNvSpPr txBox="1"/>
          <p:nvPr/>
        </p:nvSpPr>
        <p:spPr>
          <a:xfrm>
            <a:off x="1519381" y="2260834"/>
            <a:ext cx="6628738" cy="954107"/>
          </a:xfrm>
          <a:prstGeom prst="rect">
            <a:avLst/>
          </a:prstGeom>
          <a:noFill/>
        </p:spPr>
        <p:txBody>
          <a:bodyPr wrap="none" rtlCol="0">
            <a:spAutoFit/>
          </a:bodyPr>
          <a:lstStyle/>
          <a:p>
            <a:r>
              <a:rPr lang="en-US" sz="2800" dirty="0" smtClean="0">
                <a:latin typeface="Courier New" panose="02070309020205020404" pitchFamily="49" charset="0"/>
                <a:cs typeface="Courier New" panose="02070309020205020404" pitchFamily="49" charset="0"/>
              </a:rPr>
              <a:t>myList </a:t>
            </a:r>
            <a:r>
              <a:rPr lang="en-US" sz="2800" dirty="0">
                <a:latin typeface="Courier New" panose="02070309020205020404" pitchFamily="49" charset="0"/>
                <a:cs typeface="Courier New" panose="02070309020205020404" pitchFamily="49" charset="0"/>
              </a:rPr>
              <a:t>= [7, 2, 5, 3, 1, 9, 8]</a:t>
            </a:r>
          </a:p>
          <a:p>
            <a:r>
              <a:rPr lang="en-US" sz="2800" dirty="0">
                <a:latin typeface="Courier New" panose="02070309020205020404" pitchFamily="49" charset="0"/>
                <a:cs typeface="Courier New" panose="02070309020205020404" pitchFamily="49" charset="0"/>
              </a:rPr>
              <a:t>p</a:t>
            </a:r>
            <a:r>
              <a:rPr lang="en-US" sz="2800" dirty="0" smtClean="0">
                <a:latin typeface="Courier New" panose="02070309020205020404" pitchFamily="49" charset="0"/>
                <a:cs typeface="Courier New" panose="02070309020205020404" pitchFamily="49" charset="0"/>
              </a:rPr>
              <a:t>rint(type(myList))</a:t>
            </a:r>
            <a:endParaRPr lang="en-US" sz="2800" dirty="0">
              <a:latin typeface="Courier New" panose="02070309020205020404" pitchFamily="49" charset="0"/>
              <a:cs typeface="Courier New" panose="02070309020205020404" pitchFamily="49" charset="0"/>
            </a:endParaRPr>
          </a:p>
        </p:txBody>
      </p:sp>
      <p:sp>
        <p:nvSpPr>
          <p:cNvPr id="8" name="TextBox 7"/>
          <p:cNvSpPr txBox="1"/>
          <p:nvPr/>
        </p:nvSpPr>
        <p:spPr>
          <a:xfrm>
            <a:off x="1685763" y="5140806"/>
            <a:ext cx="6843540" cy="523220"/>
          </a:xfrm>
          <a:prstGeom prst="rect">
            <a:avLst/>
          </a:prstGeom>
          <a:noFill/>
        </p:spPr>
        <p:txBody>
          <a:bodyPr wrap="none" rtlCol="0">
            <a:spAutoFit/>
          </a:bodyPr>
          <a:lstStyle/>
          <a:p>
            <a:r>
              <a:rPr lang="en-US" sz="2800" dirty="0" smtClean="0">
                <a:solidFill>
                  <a:srgbClr val="FF0000"/>
                </a:solidFill>
                <a:latin typeface="Courier New" panose="02070309020205020404" pitchFamily="49" charset="0"/>
                <a:cs typeface="Courier New" panose="02070309020205020404" pitchFamily="49" charset="0"/>
              </a:rPr>
              <a:t>Indices:  0  1  2  3  4  5  6  </a:t>
            </a:r>
            <a:endParaRPr lang="en-US" sz="2800" dirty="0">
              <a:solidFill>
                <a:srgbClr val="FF000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20611194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Python (Anaconda) Installation</a:t>
            </a:r>
            <a:endParaRPr lang="en-US" dirty="0"/>
          </a:p>
        </p:txBody>
      </p:sp>
      <p:sp>
        <p:nvSpPr>
          <p:cNvPr id="3" name="Content Placeholder 2"/>
          <p:cNvSpPr>
            <a:spLocks noGrp="1"/>
          </p:cNvSpPr>
          <p:nvPr>
            <p:ph idx="1"/>
          </p:nvPr>
        </p:nvSpPr>
        <p:spPr>
          <a:xfrm>
            <a:off x="914399" y="1075259"/>
            <a:ext cx="8009467" cy="4678363"/>
          </a:xfrm>
        </p:spPr>
        <p:txBody>
          <a:bodyPr/>
          <a:lstStyle/>
          <a:p>
            <a:pPr>
              <a:spcBef>
                <a:spcPts val="0"/>
              </a:spcBef>
            </a:pPr>
            <a:r>
              <a:rPr lang="en-US" sz="2400" dirty="0" smtClean="0"/>
              <a:t>Follow installation instructions</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13</a:t>
            </a:fld>
            <a:endParaRPr lang="en-US" dirty="0"/>
          </a:p>
        </p:txBody>
      </p:sp>
      <p:pic>
        <p:nvPicPr>
          <p:cNvPr id="5" name="Picture 4"/>
          <p:cNvPicPr>
            <a:picLocks noChangeAspect="1"/>
          </p:cNvPicPr>
          <p:nvPr/>
        </p:nvPicPr>
        <p:blipFill>
          <a:blip r:embed="rId2"/>
          <a:stretch>
            <a:fillRect/>
          </a:stretch>
        </p:blipFill>
        <p:spPr>
          <a:xfrm>
            <a:off x="1102407" y="1601268"/>
            <a:ext cx="7757682" cy="4363696"/>
          </a:xfrm>
          <a:prstGeom prst="rect">
            <a:avLst/>
          </a:prstGeom>
        </p:spPr>
      </p:pic>
    </p:spTree>
    <p:extLst>
      <p:ext uri="{BB962C8B-B14F-4D97-AF65-F5344CB8AC3E}">
        <p14:creationId xmlns:p14="http://schemas.microsoft.com/office/powerpoint/2010/main" val="2806967773"/>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Lists</a:t>
            </a:r>
            <a:endParaRPr lang="en-US" dirty="0"/>
          </a:p>
        </p:txBody>
      </p:sp>
      <p:sp>
        <p:nvSpPr>
          <p:cNvPr id="3" name="Content Placeholder 2"/>
          <p:cNvSpPr>
            <a:spLocks noGrp="1"/>
          </p:cNvSpPr>
          <p:nvPr>
            <p:ph idx="1"/>
          </p:nvPr>
        </p:nvSpPr>
        <p:spPr>
          <a:xfrm>
            <a:off x="914400" y="1124126"/>
            <a:ext cx="7772400" cy="5002038"/>
          </a:xfrm>
        </p:spPr>
        <p:txBody>
          <a:bodyPr/>
          <a:lstStyle/>
          <a:p>
            <a:r>
              <a:rPr lang="en-US" dirty="0" smtClean="0"/>
              <a:t>You can also access the elements counting from the end of the list by using a minus sign with the index:</a:t>
            </a:r>
          </a:p>
          <a:p>
            <a:pPr lvl="1"/>
            <a:r>
              <a:rPr lang="en-US" dirty="0" smtClean="0"/>
              <a:t>For example, </a:t>
            </a:r>
            <a:r>
              <a:rPr lang="en-US" dirty="0" smtClean="0">
                <a:latin typeface="Courier"/>
              </a:rPr>
              <a:t>myList[-2] = 9</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130</a:t>
            </a:fld>
            <a:endParaRPr lang="en-US" dirty="0"/>
          </a:p>
        </p:txBody>
      </p:sp>
    </p:spTree>
    <p:extLst>
      <p:ext uri="{BB962C8B-B14F-4D97-AF65-F5344CB8AC3E}">
        <p14:creationId xmlns:p14="http://schemas.microsoft.com/office/powerpoint/2010/main" val="2958488663"/>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Lists</a:t>
            </a:r>
            <a:endParaRPr lang="en-US" dirty="0"/>
          </a:p>
        </p:txBody>
      </p:sp>
      <p:sp>
        <p:nvSpPr>
          <p:cNvPr id="3" name="Content Placeholder 2"/>
          <p:cNvSpPr>
            <a:spLocks noGrp="1"/>
          </p:cNvSpPr>
          <p:nvPr>
            <p:ph idx="1"/>
          </p:nvPr>
        </p:nvSpPr>
        <p:spPr/>
        <p:txBody>
          <a:bodyPr/>
          <a:lstStyle/>
          <a:p>
            <a:r>
              <a:rPr lang="en-US" dirty="0" smtClean="0"/>
              <a:t>How many elements are in a list?</a:t>
            </a:r>
          </a:p>
          <a:p>
            <a:endParaRPr lang="en-US" dirty="0"/>
          </a:p>
          <a:p>
            <a:r>
              <a:rPr lang="en-US" dirty="0">
                <a:latin typeface="Courier" pitchFamily="49" charset="0"/>
              </a:rPr>
              <a:t>list.append() </a:t>
            </a:r>
            <a:r>
              <a:rPr lang="en-US" dirty="0"/>
              <a:t>inserts an element onto the end of a list</a:t>
            </a:r>
          </a:p>
          <a:p>
            <a:pPr lvl="1"/>
            <a:r>
              <a:rPr lang="en-US" dirty="0"/>
              <a:t>The method accepts one argument</a:t>
            </a:r>
          </a:p>
          <a:p>
            <a:r>
              <a:rPr lang="en-US" dirty="0"/>
              <a:t>Example</a:t>
            </a:r>
          </a:p>
          <a:p>
            <a:pPr lvl="1"/>
            <a:r>
              <a:rPr lang="en-US" dirty="0">
                <a:latin typeface="Courier" pitchFamily="49" charset="0"/>
              </a:rPr>
              <a:t>myList.append(6</a:t>
            </a:r>
            <a:r>
              <a:rPr lang="en-US" dirty="0" smtClean="0">
                <a:latin typeface="Courier" pitchFamily="49" charset="0"/>
              </a:rPr>
              <a:t>)</a:t>
            </a:r>
          </a:p>
          <a:p>
            <a:pPr lvl="1"/>
            <a:r>
              <a:rPr lang="en-US" dirty="0" smtClean="0"/>
              <a:t>Note that the six is not a list, just a number</a:t>
            </a:r>
            <a:endParaRPr lang="en-US" dirty="0"/>
          </a:p>
          <a:p>
            <a:endParaRPr lang="en-US" dirty="0" smtClean="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131</a:t>
            </a:fld>
            <a:endParaRPr lang="en-US" dirty="0"/>
          </a:p>
        </p:txBody>
      </p:sp>
      <p:sp>
        <p:nvSpPr>
          <p:cNvPr id="6" name="TextBox 5"/>
          <p:cNvSpPr txBox="1"/>
          <p:nvPr/>
        </p:nvSpPr>
        <p:spPr>
          <a:xfrm>
            <a:off x="1257924" y="2107902"/>
            <a:ext cx="2547492" cy="523220"/>
          </a:xfrm>
          <a:prstGeom prst="rect">
            <a:avLst/>
          </a:prstGeom>
          <a:noFill/>
        </p:spPr>
        <p:txBody>
          <a:bodyPr wrap="none" rtlCol="0">
            <a:spAutoFit/>
          </a:bodyPr>
          <a:lstStyle/>
          <a:p>
            <a:r>
              <a:rPr lang="en-US" sz="2800" dirty="0">
                <a:latin typeface="Courier New" panose="02070309020205020404" pitchFamily="49" charset="0"/>
                <a:cs typeface="Courier New" panose="02070309020205020404" pitchFamily="49" charset="0"/>
              </a:rPr>
              <a:t>l</a:t>
            </a:r>
            <a:r>
              <a:rPr lang="en-US" sz="2800" dirty="0" smtClean="0">
                <a:latin typeface="Courier New" panose="02070309020205020404" pitchFamily="49" charset="0"/>
                <a:cs typeface="Courier New" panose="02070309020205020404" pitchFamily="49" charset="0"/>
              </a:rPr>
              <a:t>en(myList)</a:t>
            </a:r>
          </a:p>
        </p:txBody>
      </p:sp>
    </p:spTree>
    <p:extLst>
      <p:ext uri="{BB962C8B-B14F-4D97-AF65-F5344CB8AC3E}">
        <p14:creationId xmlns:p14="http://schemas.microsoft.com/office/powerpoint/2010/main" val="3779918448"/>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In-Class Exercise</a:t>
            </a:r>
            <a:endParaRPr lang="en-US" dirty="0"/>
          </a:p>
        </p:txBody>
      </p:sp>
      <p:sp>
        <p:nvSpPr>
          <p:cNvPr id="3" name="Content Placeholder 2"/>
          <p:cNvSpPr>
            <a:spLocks noGrp="1"/>
          </p:cNvSpPr>
          <p:nvPr>
            <p:ph idx="1"/>
          </p:nvPr>
        </p:nvSpPr>
        <p:spPr/>
        <p:txBody>
          <a:bodyPr/>
          <a:lstStyle/>
          <a:p>
            <a:r>
              <a:rPr lang="en-US" dirty="0" smtClean="0"/>
              <a:t>Use the </a:t>
            </a:r>
            <a:r>
              <a:rPr lang="en-US" dirty="0" smtClean="0">
                <a:latin typeface="Courier"/>
              </a:rPr>
              <a:t>list.append()</a:t>
            </a:r>
            <a:r>
              <a:rPr lang="en-US" dirty="0" smtClean="0"/>
              <a:t> method to append 4 to </a:t>
            </a:r>
            <a:r>
              <a:rPr lang="en-US" dirty="0" smtClean="0">
                <a:latin typeface="Courier"/>
              </a:rPr>
              <a:t>myList</a:t>
            </a:r>
            <a:r>
              <a:rPr lang="en-US" dirty="0" smtClean="0"/>
              <a:t>.</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132</a:t>
            </a:fld>
            <a:endParaRPr lang="en-US" dirty="0"/>
          </a:p>
        </p:txBody>
      </p:sp>
    </p:spTree>
    <p:extLst>
      <p:ext uri="{BB962C8B-B14F-4D97-AF65-F5344CB8AC3E}">
        <p14:creationId xmlns:p14="http://schemas.microsoft.com/office/powerpoint/2010/main" val="3718764425"/>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Lists</a:t>
            </a:r>
            <a:endParaRPr lang="en-US" dirty="0"/>
          </a:p>
        </p:txBody>
      </p:sp>
      <p:sp>
        <p:nvSpPr>
          <p:cNvPr id="3" name="Content Placeholder 2"/>
          <p:cNvSpPr>
            <a:spLocks noGrp="1"/>
          </p:cNvSpPr>
          <p:nvPr>
            <p:ph idx="1"/>
          </p:nvPr>
        </p:nvSpPr>
        <p:spPr>
          <a:xfrm>
            <a:off x="914400" y="1115736"/>
            <a:ext cx="8229600" cy="5010427"/>
          </a:xfrm>
        </p:spPr>
        <p:txBody>
          <a:bodyPr/>
          <a:lstStyle/>
          <a:p>
            <a:r>
              <a:rPr lang="en-US" dirty="0" smtClean="0"/>
              <a:t>You can also append using the + sign</a:t>
            </a:r>
          </a:p>
          <a:p>
            <a:r>
              <a:rPr lang="en-US" dirty="0" smtClean="0"/>
              <a:t>Appending to lists:</a:t>
            </a:r>
          </a:p>
          <a:p>
            <a:pPr lvl="1"/>
            <a:r>
              <a:rPr lang="en-US" dirty="0" smtClean="0">
                <a:latin typeface="Courier New" panose="02070309020205020404" pitchFamily="49" charset="0"/>
                <a:cs typeface="Courier New" panose="02070309020205020404" pitchFamily="49" charset="0"/>
              </a:rPr>
              <a:t>test_list.append(13)</a:t>
            </a:r>
          </a:p>
          <a:p>
            <a:pPr lvl="1"/>
            <a:r>
              <a:rPr lang="en-US" dirty="0" smtClean="0">
                <a:solidFill>
                  <a:srgbClr val="FF0000"/>
                </a:solidFill>
                <a:latin typeface="Courier New" panose="02070309020205020404" pitchFamily="49" charset="0"/>
                <a:cs typeface="Courier New" panose="02070309020205020404" pitchFamily="49" charset="0"/>
              </a:rPr>
              <a:t>test_list.append([13])</a:t>
            </a:r>
          </a:p>
          <a:p>
            <a:pPr lvl="1"/>
            <a:r>
              <a:rPr lang="en-US" dirty="0" smtClean="0">
                <a:solidFill>
                  <a:srgbClr val="FF0000"/>
                </a:solidFill>
                <a:latin typeface="Courier New" panose="02070309020205020404" pitchFamily="49" charset="0"/>
                <a:cs typeface="Courier New" panose="02070309020205020404" pitchFamily="49" charset="0"/>
              </a:rPr>
              <a:t>test_list = test_list.append</a:t>
            </a:r>
            <a:r>
              <a:rPr lang="en-US" dirty="0">
                <a:solidFill>
                  <a:srgbClr val="FF0000"/>
                </a:solidFill>
                <a:latin typeface="Courier New" panose="02070309020205020404" pitchFamily="49" charset="0"/>
                <a:cs typeface="Courier New" panose="02070309020205020404" pitchFamily="49" charset="0"/>
              </a:rPr>
              <a:t>([13])</a:t>
            </a:r>
          </a:p>
          <a:p>
            <a:pPr lvl="1"/>
            <a:r>
              <a:rPr lang="en-US" dirty="0" smtClean="0">
                <a:latin typeface="Courier New" panose="02070309020205020404" pitchFamily="49" charset="0"/>
                <a:cs typeface="Courier New" panose="02070309020205020404" pitchFamily="49" charset="0"/>
              </a:rPr>
              <a:t>test_list = test_list +[13]</a:t>
            </a:r>
          </a:p>
          <a:p>
            <a:pPr lvl="1"/>
            <a:r>
              <a:rPr lang="en-US" dirty="0" smtClean="0">
                <a:solidFill>
                  <a:srgbClr val="FF0000"/>
                </a:solidFill>
                <a:latin typeface="Courier New" panose="02070309020205020404" pitchFamily="49" charset="0"/>
                <a:cs typeface="Courier New" panose="02070309020205020404" pitchFamily="49" charset="0"/>
              </a:rPr>
              <a:t>test_list = test_list + 13</a:t>
            </a:r>
          </a:p>
          <a:p>
            <a:pPr lvl="1"/>
            <a:r>
              <a:rPr lang="en-US" dirty="0" smtClean="0">
                <a:solidFill>
                  <a:srgbClr val="FF0000"/>
                </a:solidFill>
                <a:latin typeface="Courier New" panose="02070309020205020404" pitchFamily="49" charset="0"/>
                <a:cs typeface="Courier New" panose="02070309020205020404" pitchFamily="49" charset="0"/>
              </a:rPr>
              <a:t>test_list </a:t>
            </a:r>
            <a:r>
              <a:rPr lang="en-US" dirty="0">
                <a:solidFill>
                  <a:srgbClr val="FF0000"/>
                </a:solidFill>
                <a:latin typeface="Courier New" panose="02070309020205020404" pitchFamily="49" charset="0"/>
                <a:cs typeface="Courier New" panose="02070309020205020404" pitchFamily="49" charset="0"/>
              </a:rPr>
              <a:t>+ </a:t>
            </a:r>
            <a:r>
              <a:rPr lang="en-US" dirty="0" smtClean="0">
                <a:solidFill>
                  <a:srgbClr val="FF0000"/>
                </a:solidFill>
                <a:latin typeface="Courier New" panose="02070309020205020404" pitchFamily="49" charset="0"/>
                <a:cs typeface="Courier New" panose="02070309020205020404" pitchFamily="49" charset="0"/>
              </a:rPr>
              <a:t>13</a:t>
            </a:r>
          </a:p>
          <a:p>
            <a:r>
              <a:rPr lang="en-US" dirty="0" smtClean="0">
                <a:solidFill>
                  <a:srgbClr val="FF0000"/>
                </a:solidFill>
              </a:rPr>
              <a:t>Red</a:t>
            </a:r>
            <a:r>
              <a:rPr lang="en-US" dirty="0" smtClean="0"/>
              <a:t> means incorrect or probably not what you want to do </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133</a:t>
            </a:fld>
            <a:endParaRPr lang="en-US" dirty="0"/>
          </a:p>
        </p:txBody>
      </p:sp>
    </p:spTree>
    <p:extLst>
      <p:ext uri="{BB962C8B-B14F-4D97-AF65-F5344CB8AC3E}">
        <p14:creationId xmlns:p14="http://schemas.microsoft.com/office/powerpoint/2010/main" val="1115753934"/>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Lists</a:t>
            </a:r>
            <a:endParaRPr lang="en-US" dirty="0"/>
          </a:p>
        </p:txBody>
      </p:sp>
      <p:sp>
        <p:nvSpPr>
          <p:cNvPr id="3" name="Content Placeholder 2"/>
          <p:cNvSpPr>
            <a:spLocks noGrp="1"/>
          </p:cNvSpPr>
          <p:nvPr>
            <p:ph idx="1"/>
          </p:nvPr>
        </p:nvSpPr>
        <p:spPr/>
        <p:txBody>
          <a:bodyPr/>
          <a:lstStyle/>
          <a:p>
            <a:r>
              <a:rPr lang="en-US" dirty="0" smtClean="0"/>
              <a:t>Here’s the difference:</a:t>
            </a:r>
          </a:p>
          <a:p>
            <a:pPr lvl="1"/>
            <a:r>
              <a:rPr lang="en-US" dirty="0" smtClean="0">
                <a:latin typeface="Courier New" panose="02070309020205020404" pitchFamily="49" charset="0"/>
                <a:cs typeface="Courier New" panose="02070309020205020404" pitchFamily="49" charset="0"/>
              </a:rPr>
              <a:t>.append() </a:t>
            </a:r>
            <a:r>
              <a:rPr lang="en-US" dirty="0" smtClean="0"/>
              <a:t>directly changes the list and returns nothing</a:t>
            </a:r>
          </a:p>
          <a:p>
            <a:pPr lvl="2"/>
            <a:r>
              <a:rPr lang="en-US" dirty="0"/>
              <a:t>D</a:t>
            </a:r>
            <a:r>
              <a:rPr lang="en-US" dirty="0" smtClean="0"/>
              <a:t>o not set it equal to some variable</a:t>
            </a:r>
          </a:p>
          <a:p>
            <a:pPr lvl="1"/>
            <a:r>
              <a:rPr lang="en-US" dirty="0" smtClean="0"/>
              <a:t>+ creates a new list</a:t>
            </a:r>
          </a:p>
          <a:p>
            <a:pPr lvl="2"/>
            <a:r>
              <a:rPr lang="en-US" dirty="0"/>
              <a:t>Y</a:t>
            </a:r>
            <a:r>
              <a:rPr lang="en-US" dirty="0" smtClean="0"/>
              <a:t>ou need to set it equal to something or nothing will happen</a:t>
            </a:r>
          </a:p>
          <a:p>
            <a:r>
              <a:rPr lang="en-US" dirty="0"/>
              <a:t>C</a:t>
            </a:r>
            <a:r>
              <a:rPr lang="en-US" dirty="0" smtClean="0"/>
              <a:t>onfusing to have two append methods?</a:t>
            </a:r>
          </a:p>
          <a:p>
            <a:r>
              <a:rPr lang="en-US" dirty="0" smtClean="0"/>
              <a:t>Advice</a:t>
            </a:r>
          </a:p>
          <a:p>
            <a:pPr lvl="1"/>
            <a:r>
              <a:rPr lang="en-US" dirty="0"/>
              <a:t>P</a:t>
            </a:r>
            <a:r>
              <a:rPr lang="en-US" dirty="0" smtClean="0"/>
              <a:t>ick one method and use it consistently</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134</a:t>
            </a:fld>
            <a:endParaRPr lang="en-US" dirty="0"/>
          </a:p>
        </p:txBody>
      </p:sp>
    </p:spTree>
    <p:extLst>
      <p:ext uri="{BB962C8B-B14F-4D97-AF65-F5344CB8AC3E}">
        <p14:creationId xmlns:p14="http://schemas.microsoft.com/office/powerpoint/2010/main" val="2824556965"/>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Lists</a:t>
            </a:r>
            <a:endParaRPr lang="en-US" dirty="0"/>
          </a:p>
        </p:txBody>
      </p:sp>
      <p:sp>
        <p:nvSpPr>
          <p:cNvPr id="3" name="Content Placeholder 2"/>
          <p:cNvSpPr>
            <a:spLocks noGrp="1"/>
          </p:cNvSpPr>
          <p:nvPr>
            <p:ph idx="1"/>
          </p:nvPr>
        </p:nvSpPr>
        <p:spPr/>
        <p:txBody>
          <a:bodyPr/>
          <a:lstStyle/>
          <a:p>
            <a:r>
              <a:rPr lang="en-US" dirty="0" smtClean="0">
                <a:latin typeface="Courier" pitchFamily="49" charset="0"/>
              </a:rPr>
              <a:t>myList.extend</a:t>
            </a:r>
            <a:r>
              <a:rPr lang="en-US" dirty="0">
                <a:latin typeface="Courier" pitchFamily="49" charset="0"/>
              </a:rPr>
              <a:t>() </a:t>
            </a:r>
            <a:r>
              <a:rPr lang="en-US" dirty="0" smtClean="0"/>
              <a:t>is similar to append, except that its argument is a list</a:t>
            </a:r>
            <a:endParaRPr lang="en-US" dirty="0"/>
          </a:p>
          <a:p>
            <a:pPr lvl="1"/>
            <a:r>
              <a:rPr lang="en-US" dirty="0" smtClean="0"/>
              <a:t>The list in the parentheses is concatenated onto  </a:t>
            </a:r>
            <a:r>
              <a:rPr lang="en-US" dirty="0">
                <a:latin typeface="Courier" pitchFamily="49" charset="0"/>
              </a:rPr>
              <a:t>myList</a:t>
            </a:r>
            <a:endParaRPr lang="en-US" dirty="0"/>
          </a:p>
          <a:p>
            <a:r>
              <a:rPr lang="en-US" dirty="0"/>
              <a:t>Example</a:t>
            </a:r>
          </a:p>
          <a:p>
            <a:pPr lvl="1"/>
            <a:r>
              <a:rPr lang="en-US" dirty="0" smtClean="0">
                <a:latin typeface="Courier" pitchFamily="49" charset="0"/>
              </a:rPr>
              <a:t>myList.extend([11,12,14])</a:t>
            </a:r>
          </a:p>
          <a:p>
            <a:pPr lvl="1"/>
            <a:r>
              <a:rPr lang="en-US" dirty="0" smtClean="0"/>
              <a:t>Note that the argument is a list</a:t>
            </a:r>
            <a:endParaRPr lang="en-US" dirty="0"/>
          </a:p>
          <a:p>
            <a:endParaRPr lang="en-US" dirty="0" smtClean="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135</a:t>
            </a:fld>
            <a:endParaRPr lang="en-US" dirty="0"/>
          </a:p>
        </p:txBody>
      </p:sp>
    </p:spTree>
    <p:extLst>
      <p:ext uri="{BB962C8B-B14F-4D97-AF65-F5344CB8AC3E}">
        <p14:creationId xmlns:p14="http://schemas.microsoft.com/office/powerpoint/2010/main" val="3019923095"/>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Lists</a:t>
            </a:r>
            <a:endParaRPr lang="en-US" dirty="0"/>
          </a:p>
        </p:txBody>
      </p:sp>
      <p:sp>
        <p:nvSpPr>
          <p:cNvPr id="3" name="Content Placeholder 2"/>
          <p:cNvSpPr>
            <a:spLocks noGrp="1"/>
          </p:cNvSpPr>
          <p:nvPr>
            <p:ph idx="1"/>
          </p:nvPr>
        </p:nvSpPr>
        <p:spPr>
          <a:xfrm>
            <a:off x="914400" y="1189185"/>
            <a:ext cx="7772400" cy="4678363"/>
          </a:xfrm>
        </p:spPr>
        <p:txBody>
          <a:bodyPr/>
          <a:lstStyle/>
          <a:p>
            <a:r>
              <a:rPr lang="en-US" dirty="0" smtClean="0"/>
              <a:t>Create </a:t>
            </a:r>
            <a:r>
              <a:rPr lang="en-US" dirty="0"/>
              <a:t>a range encompassing the indices of </a:t>
            </a:r>
            <a:r>
              <a:rPr lang="en-US" dirty="0">
                <a:latin typeface="Courier"/>
              </a:rPr>
              <a:t>myList</a:t>
            </a:r>
            <a:r>
              <a:rPr lang="en-US" dirty="0"/>
              <a:t> </a:t>
            </a:r>
            <a:r>
              <a:rPr lang="en-US" dirty="0" smtClean="0"/>
              <a:t>using the </a:t>
            </a:r>
            <a:r>
              <a:rPr lang="en-US" dirty="0" smtClean="0">
                <a:latin typeface="Courier New" panose="02070309020205020404" pitchFamily="49" charset="0"/>
                <a:cs typeface="Courier New" panose="02070309020205020404" pitchFamily="49" charset="0"/>
              </a:rPr>
              <a:t>range()</a:t>
            </a:r>
            <a:r>
              <a:rPr lang="en-US" dirty="0" smtClean="0">
                <a:cs typeface="Courier New" panose="02070309020205020404" pitchFamily="49" charset="0"/>
              </a:rPr>
              <a:t> </a:t>
            </a:r>
            <a:r>
              <a:rPr lang="en-US" dirty="0" smtClean="0"/>
              <a:t>function:</a:t>
            </a:r>
          </a:p>
          <a:p>
            <a:endParaRPr lang="en-US" dirty="0"/>
          </a:p>
          <a:p>
            <a:r>
              <a:rPr lang="en-US" dirty="0" smtClean="0"/>
              <a:t>This will be convenient for loops:</a:t>
            </a:r>
          </a:p>
          <a:p>
            <a:endParaRPr lang="en-US" dirty="0"/>
          </a:p>
          <a:p>
            <a:r>
              <a:rPr lang="en-US" dirty="0" smtClean="0"/>
              <a:t>This is an often-used code pattern:</a:t>
            </a:r>
          </a:p>
          <a:p>
            <a:pPr lvl="1"/>
            <a:r>
              <a:rPr lang="en-US" dirty="0" smtClean="0"/>
              <a:t>Cycles through all list elements without knowing beforehand how many there are</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136</a:t>
            </a:fld>
            <a:endParaRPr lang="en-US" dirty="0"/>
          </a:p>
        </p:txBody>
      </p:sp>
      <p:sp>
        <p:nvSpPr>
          <p:cNvPr id="5" name="TextBox 4"/>
          <p:cNvSpPr txBox="1"/>
          <p:nvPr/>
        </p:nvSpPr>
        <p:spPr>
          <a:xfrm>
            <a:off x="1297708" y="3395260"/>
            <a:ext cx="4044697" cy="646331"/>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f</a:t>
            </a:r>
            <a:r>
              <a:rPr lang="en-US" dirty="0" smtClean="0">
                <a:latin typeface="Courier New" panose="02070309020205020404" pitchFamily="49" charset="0"/>
                <a:cs typeface="Courier New" panose="02070309020205020404" pitchFamily="49" charset="0"/>
              </a:rPr>
              <a:t>or i in </a:t>
            </a:r>
            <a:r>
              <a:rPr lang="en-US" dirty="0">
                <a:latin typeface="Courier New" panose="02070309020205020404" pitchFamily="49" charset="0"/>
                <a:cs typeface="Courier New" panose="02070309020205020404" pitchFamily="49" charset="0"/>
              </a:rPr>
              <a:t>range(len(myList</a:t>
            </a: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a:p>
            <a:r>
              <a:rPr lang="en-US" dirty="0" smtClean="0">
                <a:latin typeface="Courier New" panose="02070309020205020404" pitchFamily="49" charset="0"/>
                <a:cs typeface="Courier New" panose="02070309020205020404" pitchFamily="49" charset="0"/>
              </a:rPr>
              <a:t>    print(i, myList[i])</a:t>
            </a:r>
            <a:endParaRPr lang="en-US" dirty="0">
              <a:latin typeface="Courier New" panose="02070309020205020404" pitchFamily="49" charset="0"/>
              <a:cs typeface="Courier New" panose="02070309020205020404" pitchFamily="49" charset="0"/>
            </a:endParaRPr>
          </a:p>
        </p:txBody>
      </p:sp>
      <p:sp>
        <p:nvSpPr>
          <p:cNvPr id="7" name="TextBox 6"/>
          <p:cNvSpPr txBox="1"/>
          <p:nvPr/>
        </p:nvSpPr>
        <p:spPr>
          <a:xfrm>
            <a:off x="1297708" y="2366927"/>
            <a:ext cx="3493264" cy="646331"/>
          </a:xfrm>
          <a:prstGeom prst="rect">
            <a:avLst/>
          </a:prstGeom>
          <a:noFill/>
        </p:spPr>
        <p:txBody>
          <a:bodyPr wrap="none" rtlCol="0">
            <a:spAutoFit/>
          </a:bodyPr>
          <a:lstStyle/>
          <a:p>
            <a:r>
              <a:rPr lang="en-US" dirty="0" smtClean="0">
                <a:latin typeface="Courier New" panose="02070309020205020404" pitchFamily="49" charset="0"/>
                <a:cs typeface="Courier New" panose="02070309020205020404" pitchFamily="49" charset="0"/>
              </a:rPr>
              <a:t>range(len(myList))</a:t>
            </a:r>
          </a:p>
          <a:p>
            <a:r>
              <a:rPr lang="en-US" dirty="0" smtClean="0">
                <a:latin typeface="Courier New" panose="02070309020205020404" pitchFamily="49" charset="0"/>
                <a:cs typeface="Courier New" panose="02070309020205020404" pitchFamily="49" charset="0"/>
              </a:rPr>
              <a:t>list(range(len(myList)))</a:t>
            </a:r>
            <a:endParaRPr 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741803555"/>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Lists</a:t>
            </a:r>
            <a:endParaRPr lang="en-US" dirty="0"/>
          </a:p>
        </p:txBody>
      </p:sp>
      <p:sp>
        <p:nvSpPr>
          <p:cNvPr id="3" name="Content Placeholder 2"/>
          <p:cNvSpPr>
            <a:spLocks noGrp="1"/>
          </p:cNvSpPr>
          <p:nvPr>
            <p:ph idx="1"/>
          </p:nvPr>
        </p:nvSpPr>
        <p:spPr/>
        <p:txBody>
          <a:bodyPr/>
          <a:lstStyle/>
          <a:p>
            <a:r>
              <a:rPr lang="en-US" dirty="0" smtClean="0"/>
              <a:t>Another version of </a:t>
            </a:r>
            <a:r>
              <a:rPr lang="en-US" dirty="0" smtClean="0">
                <a:latin typeface="Courier New" panose="02070309020205020404" pitchFamily="49" charset="0"/>
                <a:cs typeface="Courier New" panose="02070309020205020404" pitchFamily="49" charset="0"/>
              </a:rPr>
              <a:t>range() </a:t>
            </a:r>
            <a:r>
              <a:rPr lang="en-US" dirty="0" smtClean="0"/>
              <a:t>function</a:t>
            </a:r>
          </a:p>
          <a:p>
            <a:pPr lvl="1"/>
            <a:r>
              <a:rPr lang="en-US" dirty="0" smtClean="0">
                <a:latin typeface="Courier New" panose="02070309020205020404" pitchFamily="49" charset="0"/>
                <a:cs typeface="Courier New" panose="02070309020205020404" pitchFamily="49" charset="0"/>
              </a:rPr>
              <a:t>range(i,j)</a:t>
            </a:r>
            <a:r>
              <a:rPr lang="en-US" dirty="0" smtClean="0"/>
              <a:t> creates a list with integer elements starting at </a:t>
            </a:r>
            <a:r>
              <a:rPr lang="en-US" dirty="0" smtClean="0">
                <a:latin typeface="Courier New" panose="02070309020205020404" pitchFamily="49" charset="0"/>
                <a:cs typeface="Courier New" panose="02070309020205020404" pitchFamily="49" charset="0"/>
              </a:rPr>
              <a:t>i</a:t>
            </a:r>
            <a:r>
              <a:rPr lang="en-US" dirty="0" smtClean="0"/>
              <a:t> and ending with </a:t>
            </a:r>
            <a:r>
              <a:rPr lang="en-US" dirty="0" smtClean="0">
                <a:latin typeface="Courier New" panose="02070309020205020404" pitchFamily="49" charset="0"/>
                <a:cs typeface="Courier New" panose="02070309020205020404" pitchFamily="49" charset="0"/>
              </a:rPr>
              <a:t>j-1</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137</a:t>
            </a:fld>
            <a:endParaRPr lang="en-US" dirty="0"/>
          </a:p>
        </p:txBody>
      </p:sp>
    </p:spTree>
    <p:extLst>
      <p:ext uri="{BB962C8B-B14F-4D97-AF65-F5344CB8AC3E}">
        <p14:creationId xmlns:p14="http://schemas.microsoft.com/office/powerpoint/2010/main" val="2360528747"/>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Range</a:t>
            </a:r>
            <a:endParaRPr lang="en-US" dirty="0"/>
          </a:p>
        </p:txBody>
      </p:sp>
      <p:sp>
        <p:nvSpPr>
          <p:cNvPr id="3" name="Content Placeholder 2"/>
          <p:cNvSpPr>
            <a:spLocks noGrp="1"/>
          </p:cNvSpPr>
          <p:nvPr>
            <p:ph idx="1"/>
          </p:nvPr>
        </p:nvSpPr>
        <p:spPr>
          <a:xfrm>
            <a:off x="914400" y="1244608"/>
            <a:ext cx="7772400" cy="4678363"/>
          </a:xfrm>
        </p:spPr>
        <p:txBody>
          <a:bodyPr/>
          <a:lstStyle/>
          <a:p>
            <a:pPr>
              <a:spcBef>
                <a:spcPts val="200"/>
              </a:spcBef>
            </a:pPr>
            <a:r>
              <a:rPr lang="en-US" dirty="0" smtClean="0"/>
              <a:t>Still another version of </a:t>
            </a:r>
            <a:r>
              <a:rPr lang="en-US" dirty="0" smtClean="0">
                <a:latin typeface="Courier New" panose="02070309020205020404" pitchFamily="49" charset="0"/>
                <a:cs typeface="Courier New" panose="02070309020205020404" pitchFamily="49" charset="0"/>
              </a:rPr>
              <a:t>range()</a:t>
            </a:r>
          </a:p>
          <a:p>
            <a:pPr lvl="1">
              <a:spcBef>
                <a:spcPts val="200"/>
              </a:spcBef>
            </a:pPr>
            <a:r>
              <a:rPr lang="en-US" dirty="0" smtClean="0">
                <a:latin typeface="Courier New" panose="02070309020205020404" pitchFamily="49" charset="0"/>
                <a:cs typeface="Courier New" panose="02070309020205020404" pitchFamily="49" charset="0"/>
              </a:rPr>
              <a:t>range(start,stop[,step])</a:t>
            </a:r>
          </a:p>
          <a:p>
            <a:pPr lvl="1">
              <a:spcBef>
                <a:spcPts val="200"/>
              </a:spcBef>
            </a:pPr>
            <a:r>
              <a:rPr lang="en-US" dirty="0" smtClean="0"/>
              <a:t>Creates a ‘list’ of numbers which:</a:t>
            </a:r>
          </a:p>
          <a:p>
            <a:pPr lvl="2">
              <a:spcBef>
                <a:spcPts val="200"/>
              </a:spcBef>
            </a:pPr>
            <a:r>
              <a:rPr lang="en-US" dirty="0" smtClean="0"/>
              <a:t>Starts at the value start</a:t>
            </a:r>
          </a:p>
          <a:p>
            <a:pPr lvl="3">
              <a:spcBef>
                <a:spcPts val="200"/>
              </a:spcBef>
            </a:pPr>
            <a:r>
              <a:rPr lang="en-US" dirty="0" smtClean="0"/>
              <a:t>Default </a:t>
            </a:r>
            <a:r>
              <a:rPr lang="en-US" dirty="0" smtClean="0">
                <a:latin typeface="Courier New" panose="02070309020205020404" pitchFamily="49" charset="0"/>
                <a:cs typeface="Courier New" panose="02070309020205020404" pitchFamily="49" charset="0"/>
              </a:rPr>
              <a:t>start</a:t>
            </a:r>
            <a:r>
              <a:rPr lang="en-US" dirty="0" smtClean="0"/>
              <a:t> = 0</a:t>
            </a:r>
          </a:p>
          <a:p>
            <a:pPr lvl="2">
              <a:spcBef>
                <a:spcPts val="200"/>
              </a:spcBef>
            </a:pPr>
            <a:r>
              <a:rPr lang="en-US" dirty="0" smtClean="0"/>
              <a:t>[] means step is optional argument</a:t>
            </a:r>
          </a:p>
          <a:p>
            <a:pPr lvl="3">
              <a:spcBef>
                <a:spcPts val="200"/>
              </a:spcBef>
            </a:pPr>
            <a:r>
              <a:rPr lang="en-US" dirty="0" smtClean="0"/>
              <a:t>Default </a:t>
            </a:r>
            <a:r>
              <a:rPr lang="en-US" dirty="0" smtClean="0">
                <a:latin typeface="Courier New" panose="02070309020205020404" pitchFamily="49" charset="0"/>
                <a:cs typeface="Courier New" panose="02070309020205020404" pitchFamily="49" charset="0"/>
              </a:rPr>
              <a:t>step</a:t>
            </a:r>
            <a:r>
              <a:rPr lang="en-US" dirty="0" smtClean="0"/>
              <a:t> is 1</a:t>
            </a:r>
          </a:p>
          <a:p>
            <a:pPr lvl="2">
              <a:spcBef>
                <a:spcPts val="200"/>
              </a:spcBef>
            </a:pPr>
            <a:r>
              <a:rPr lang="en-US" dirty="0" smtClean="0"/>
              <a:t>Ends at the greatest possible value such that </a:t>
            </a:r>
            <a:br>
              <a:rPr lang="en-US" dirty="0" smtClean="0"/>
            </a:br>
            <a:r>
              <a:rPr lang="en-US" dirty="0" smtClean="0">
                <a:latin typeface="Courier New" panose="02070309020205020404" pitchFamily="49" charset="0"/>
                <a:cs typeface="Courier New" panose="02070309020205020404" pitchFamily="49" charset="0"/>
              </a:rPr>
              <a:t>start </a:t>
            </a:r>
            <a:r>
              <a:rPr lang="en-US" dirty="0" smtClean="0"/>
              <a:t>+ n×</a:t>
            </a:r>
            <a:r>
              <a:rPr lang="en-US" dirty="0" smtClean="0">
                <a:latin typeface="Courier New" panose="02070309020205020404" pitchFamily="49" charset="0"/>
                <a:cs typeface="Courier New" panose="02070309020205020404" pitchFamily="49" charset="0"/>
              </a:rPr>
              <a:t>step</a:t>
            </a:r>
            <a:r>
              <a:rPr lang="en-US" dirty="0" smtClean="0"/>
              <a:t> that is less than </a:t>
            </a:r>
            <a:r>
              <a:rPr lang="en-US" dirty="0" smtClean="0">
                <a:latin typeface="Courier New" panose="02070309020205020404" pitchFamily="49" charset="0"/>
                <a:cs typeface="Courier New" panose="02070309020205020404" pitchFamily="49" charset="0"/>
              </a:rPr>
              <a:t>stop</a:t>
            </a:r>
          </a:p>
          <a:p>
            <a:pPr lvl="1">
              <a:spcBef>
                <a:spcPts val="200"/>
              </a:spcBef>
            </a:pPr>
            <a:r>
              <a:rPr lang="en-US" dirty="0" smtClean="0">
                <a:hlinkClick r:id="rId2"/>
              </a:rPr>
              <a:t>https://docs.python.org/2/library/functions.html#range</a:t>
            </a:r>
            <a:endParaRPr lang="en-US" dirty="0" smtClean="0"/>
          </a:p>
          <a:p>
            <a:pPr lvl="1">
              <a:spcBef>
                <a:spcPts val="200"/>
              </a:spcBef>
            </a:pPr>
            <a:r>
              <a:rPr lang="en-US" dirty="0" smtClean="0">
                <a:latin typeface="Courier New" panose="02070309020205020404" pitchFamily="49" charset="0"/>
                <a:cs typeface="Courier New" panose="02070309020205020404" pitchFamily="49" charset="0"/>
              </a:rPr>
              <a:t>start/stop/step</a:t>
            </a:r>
            <a:r>
              <a:rPr lang="en-US" dirty="0" smtClean="0"/>
              <a:t> must be integers</a:t>
            </a:r>
          </a:p>
        </p:txBody>
      </p:sp>
      <p:sp>
        <p:nvSpPr>
          <p:cNvPr id="4" name="Slide Number Placeholder 3"/>
          <p:cNvSpPr>
            <a:spLocks noGrp="1"/>
          </p:cNvSpPr>
          <p:nvPr>
            <p:ph type="sldNum" sz="quarter" idx="12"/>
          </p:nvPr>
        </p:nvSpPr>
        <p:spPr/>
        <p:txBody>
          <a:bodyPr/>
          <a:lstStyle/>
          <a:p>
            <a:fld id="{55F4410E-0862-437D-8529-1EDBC387A0F9}" type="slidenum">
              <a:rPr lang="en-US" smtClean="0"/>
              <a:pPr/>
              <a:t>138</a:t>
            </a:fld>
            <a:endParaRPr lang="en-US" dirty="0"/>
          </a:p>
        </p:txBody>
      </p:sp>
    </p:spTree>
    <p:extLst>
      <p:ext uri="{BB962C8B-B14F-4D97-AF65-F5344CB8AC3E}">
        <p14:creationId xmlns:p14="http://schemas.microsoft.com/office/powerpoint/2010/main" val="3935214781"/>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In-Class Exercise</a:t>
            </a:r>
            <a:endParaRPr lang="en-US" dirty="0"/>
          </a:p>
        </p:txBody>
      </p:sp>
      <p:sp>
        <p:nvSpPr>
          <p:cNvPr id="3" name="Content Placeholder 2"/>
          <p:cNvSpPr>
            <a:spLocks noGrp="1"/>
          </p:cNvSpPr>
          <p:nvPr>
            <p:ph idx="1"/>
          </p:nvPr>
        </p:nvSpPr>
        <p:spPr>
          <a:xfrm>
            <a:off x="914400" y="1447800"/>
            <a:ext cx="8045042" cy="4678363"/>
          </a:xfrm>
        </p:spPr>
        <p:txBody>
          <a:bodyPr/>
          <a:lstStyle/>
          <a:p>
            <a:r>
              <a:rPr lang="en-US" dirty="0" smtClean="0"/>
              <a:t>Use only the </a:t>
            </a:r>
            <a:r>
              <a:rPr lang="en-US" sz="2800" dirty="0">
                <a:latin typeface="Courier New" panose="02070309020205020404" pitchFamily="49" charset="0"/>
                <a:cs typeface="Courier New" panose="02070309020205020404" pitchFamily="49" charset="0"/>
              </a:rPr>
              <a:t>range(start,stop[,step</a:t>
            </a:r>
            <a:r>
              <a:rPr lang="en-US" sz="2800" dirty="0" smtClean="0">
                <a:latin typeface="Courier New" panose="02070309020205020404" pitchFamily="49" charset="0"/>
                <a:cs typeface="Courier New" panose="02070309020205020404" pitchFamily="49" charset="0"/>
              </a:rPr>
              <a:t>])</a:t>
            </a:r>
            <a:r>
              <a:rPr lang="en-US" sz="2800" dirty="0" smtClean="0"/>
              <a:t> </a:t>
            </a:r>
            <a:r>
              <a:rPr lang="en-US" dirty="0" smtClean="0"/>
              <a:t>function to create a list of even numbers starting at 2 and ending with 20.</a:t>
            </a:r>
          </a:p>
          <a:p>
            <a:pPr lvl="1"/>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139</a:t>
            </a:fld>
            <a:endParaRPr lang="en-US" dirty="0"/>
          </a:p>
        </p:txBody>
      </p:sp>
    </p:spTree>
    <p:extLst>
      <p:ext uri="{BB962C8B-B14F-4D97-AF65-F5344CB8AC3E}">
        <p14:creationId xmlns:p14="http://schemas.microsoft.com/office/powerpoint/2010/main" val="238815541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Anaconda</a:t>
            </a:r>
          </a:p>
        </p:txBody>
      </p:sp>
      <p:sp>
        <p:nvSpPr>
          <p:cNvPr id="3" name="Content Placeholder 2"/>
          <p:cNvSpPr>
            <a:spLocks noGrp="1"/>
          </p:cNvSpPr>
          <p:nvPr>
            <p:ph idx="1"/>
          </p:nvPr>
        </p:nvSpPr>
        <p:spPr>
          <a:xfrm>
            <a:off x="914400" y="1006680"/>
            <a:ext cx="7772400" cy="5119484"/>
          </a:xfrm>
        </p:spPr>
        <p:txBody>
          <a:bodyPr/>
          <a:lstStyle/>
          <a:p>
            <a:pPr>
              <a:spcBef>
                <a:spcPts val="200"/>
              </a:spcBef>
            </a:pPr>
            <a:r>
              <a:rPr lang="en-US" dirty="0" smtClean="0"/>
              <a:t>Why </a:t>
            </a:r>
            <a:r>
              <a:rPr lang="en-US" dirty="0"/>
              <a:t>A</a:t>
            </a:r>
            <a:r>
              <a:rPr lang="en-US" dirty="0" smtClean="0"/>
              <a:t>naconda Python?</a:t>
            </a:r>
          </a:p>
          <a:p>
            <a:pPr lvl="1">
              <a:spcBef>
                <a:spcPts val="200"/>
              </a:spcBef>
            </a:pPr>
            <a:r>
              <a:rPr lang="en-US" dirty="0" smtClean="0"/>
              <a:t>Many packages already installed</a:t>
            </a:r>
          </a:p>
          <a:p>
            <a:pPr lvl="2">
              <a:spcBef>
                <a:spcPts val="200"/>
              </a:spcBef>
            </a:pPr>
            <a:r>
              <a:rPr lang="en-US" dirty="0" smtClean="0"/>
              <a:t>A </a:t>
            </a:r>
            <a:r>
              <a:rPr lang="en-US" i="1" dirty="0" smtClean="0"/>
              <a:t>package</a:t>
            </a:r>
            <a:r>
              <a:rPr lang="en-US" dirty="0" smtClean="0"/>
              <a:t> is code giving Python more functionality</a:t>
            </a:r>
          </a:p>
          <a:p>
            <a:pPr lvl="2">
              <a:spcBef>
                <a:spcPts val="200"/>
              </a:spcBef>
            </a:pPr>
            <a:r>
              <a:rPr lang="en-US" dirty="0" smtClean="0"/>
              <a:t>Augmenting base Python code with others’ contributions</a:t>
            </a:r>
          </a:p>
          <a:p>
            <a:pPr lvl="1">
              <a:spcBef>
                <a:spcPts val="200"/>
              </a:spcBef>
            </a:pPr>
            <a:r>
              <a:rPr lang="en-US" dirty="0" smtClean="0"/>
              <a:t>Two coding environments</a:t>
            </a:r>
          </a:p>
          <a:p>
            <a:pPr lvl="2">
              <a:spcBef>
                <a:spcPts val="200"/>
              </a:spcBef>
            </a:pPr>
            <a:r>
              <a:rPr lang="en-US" dirty="0" smtClean="0"/>
              <a:t>Spyder</a:t>
            </a:r>
          </a:p>
          <a:p>
            <a:pPr lvl="3">
              <a:spcBef>
                <a:spcPts val="200"/>
              </a:spcBef>
            </a:pPr>
            <a:r>
              <a:rPr lang="en-US" dirty="0" smtClean="0"/>
              <a:t>Script Editor and Console Window for immediate results</a:t>
            </a:r>
          </a:p>
          <a:p>
            <a:pPr lvl="3">
              <a:spcBef>
                <a:spcPts val="200"/>
              </a:spcBef>
            </a:pPr>
            <a:r>
              <a:rPr lang="en-US" dirty="0" smtClean="0"/>
              <a:t>Efficient debugging</a:t>
            </a:r>
          </a:p>
          <a:p>
            <a:pPr lvl="4">
              <a:spcBef>
                <a:spcPts val="200"/>
              </a:spcBef>
            </a:pPr>
            <a:r>
              <a:rPr lang="en-US" dirty="0" smtClean="0"/>
              <a:t>Breakpoints</a:t>
            </a:r>
          </a:p>
          <a:p>
            <a:pPr lvl="3">
              <a:spcBef>
                <a:spcPts val="200"/>
              </a:spcBef>
            </a:pPr>
            <a:r>
              <a:rPr lang="en-US" dirty="0" smtClean="0"/>
              <a:t>Ideal for execution of “final” algorithms</a:t>
            </a:r>
          </a:p>
          <a:p>
            <a:pPr lvl="2">
              <a:spcBef>
                <a:spcPts val="200"/>
              </a:spcBef>
            </a:pPr>
            <a:r>
              <a:rPr lang="en-US" dirty="0" smtClean="0"/>
              <a:t>Jupyter Notebook</a:t>
            </a:r>
          </a:p>
          <a:p>
            <a:pPr lvl="3">
              <a:spcBef>
                <a:spcPts val="200"/>
              </a:spcBef>
            </a:pPr>
            <a:r>
              <a:rPr lang="en-US" dirty="0" smtClean="0"/>
              <a:t>Interactive data exploration</a:t>
            </a:r>
          </a:p>
          <a:p>
            <a:pPr lvl="3">
              <a:spcBef>
                <a:spcPts val="200"/>
              </a:spcBef>
            </a:pPr>
            <a:r>
              <a:rPr lang="en-US" dirty="0" smtClean="0"/>
              <a:t>Prototype programs</a:t>
            </a:r>
          </a:p>
          <a:p>
            <a:pPr lvl="3">
              <a:spcBef>
                <a:spcPts val="200"/>
              </a:spcBef>
            </a:pPr>
            <a:r>
              <a:rPr lang="en-US" dirty="0" smtClean="0"/>
              <a:t>Execute partial programs</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14</a:t>
            </a:fld>
            <a:endParaRPr lang="en-US" dirty="0"/>
          </a:p>
        </p:txBody>
      </p:sp>
    </p:spTree>
    <p:extLst>
      <p:ext uri="{BB962C8B-B14F-4D97-AF65-F5344CB8AC3E}">
        <p14:creationId xmlns:p14="http://schemas.microsoft.com/office/powerpoint/2010/main" val="562680369"/>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Lists</a:t>
            </a:r>
            <a:endParaRPr lang="en-US" dirty="0"/>
          </a:p>
        </p:txBody>
      </p:sp>
      <p:sp>
        <p:nvSpPr>
          <p:cNvPr id="3" name="Content Placeholder 2"/>
          <p:cNvSpPr>
            <a:spLocks noGrp="1"/>
          </p:cNvSpPr>
          <p:nvPr>
            <p:ph idx="1"/>
          </p:nvPr>
        </p:nvSpPr>
        <p:spPr/>
        <p:txBody>
          <a:bodyPr/>
          <a:lstStyle/>
          <a:p>
            <a:r>
              <a:rPr lang="en-US" dirty="0" smtClean="0"/>
              <a:t>Lists of strings</a:t>
            </a:r>
          </a:p>
          <a:p>
            <a:endParaRPr lang="en-US" dirty="0"/>
          </a:p>
          <a:p>
            <a:r>
              <a:rPr lang="en-US" dirty="0"/>
              <a:t>Lists of lists</a:t>
            </a:r>
          </a:p>
          <a:p>
            <a:endParaRPr lang="en-US" dirty="0" smtClean="0"/>
          </a:p>
          <a:p>
            <a:r>
              <a:rPr lang="en-US" dirty="0"/>
              <a:t>How do we </a:t>
            </a:r>
            <a:r>
              <a:rPr lang="en-US" dirty="0" smtClean="0"/>
              <a:t>access the numerical elements?</a:t>
            </a:r>
          </a:p>
          <a:p>
            <a:pPr lvl="1"/>
            <a:r>
              <a:rPr lang="en-US" dirty="0" smtClean="0"/>
              <a:t>Specifically, how would you access 6?</a:t>
            </a:r>
          </a:p>
          <a:p>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140</a:t>
            </a:fld>
            <a:endParaRPr lang="en-US" dirty="0"/>
          </a:p>
        </p:txBody>
      </p:sp>
      <p:sp>
        <p:nvSpPr>
          <p:cNvPr id="5" name="TextBox 4"/>
          <p:cNvSpPr txBox="1"/>
          <p:nvPr/>
        </p:nvSpPr>
        <p:spPr>
          <a:xfrm>
            <a:off x="1297708" y="2117548"/>
            <a:ext cx="4733988" cy="369332"/>
          </a:xfrm>
          <a:prstGeom prst="rect">
            <a:avLst/>
          </a:prstGeom>
          <a:noFill/>
        </p:spPr>
        <p:txBody>
          <a:bodyPr wrap="none" rtlCol="0">
            <a:spAutoFit/>
          </a:bodyPr>
          <a:lstStyle/>
          <a:p>
            <a:r>
              <a:rPr lang="en-US" dirty="0" smtClean="0">
                <a:latin typeface="Courier New" panose="02070309020205020404" pitchFamily="49" charset="0"/>
                <a:cs typeface="Courier New" panose="02070309020205020404" pitchFamily="49" charset="0"/>
              </a:rPr>
              <a:t>myListStr </a:t>
            </a:r>
            <a:r>
              <a:rPr lang="en-US" dirty="0">
                <a:latin typeface="Courier New" panose="02070309020205020404" pitchFamily="49" charset="0"/>
                <a:cs typeface="Courier New" panose="02070309020205020404" pitchFamily="49" charset="0"/>
              </a:rPr>
              <a:t>= ['zero','one','two']</a:t>
            </a:r>
          </a:p>
        </p:txBody>
      </p:sp>
      <p:sp>
        <p:nvSpPr>
          <p:cNvPr id="8" name="TextBox 7"/>
          <p:cNvSpPr txBox="1"/>
          <p:nvPr/>
        </p:nvSpPr>
        <p:spPr>
          <a:xfrm>
            <a:off x="1297708" y="3238711"/>
            <a:ext cx="6388287" cy="369332"/>
          </a:xfrm>
          <a:prstGeom prst="rect">
            <a:avLst/>
          </a:prstGeom>
          <a:noFill/>
        </p:spPr>
        <p:txBody>
          <a:bodyPr wrap="none" rtlCol="0">
            <a:spAutoFit/>
          </a:bodyPr>
          <a:lstStyle/>
          <a:p>
            <a:r>
              <a:rPr lang="en-US" dirty="0" smtClean="0">
                <a:latin typeface="Courier New" panose="02070309020205020404" pitchFamily="49" charset="0"/>
                <a:cs typeface="Courier New" panose="02070309020205020404" pitchFamily="49" charset="0"/>
              </a:rPr>
              <a:t>myListInt </a:t>
            </a:r>
            <a:r>
              <a:rPr lang="en-US" dirty="0">
                <a:latin typeface="Courier New" panose="02070309020205020404" pitchFamily="49" charset="0"/>
                <a:cs typeface="Courier New" panose="02070309020205020404" pitchFamily="49" charset="0"/>
              </a:rPr>
              <a:t>= [[0,1,2,3],[4,5,6,7],[8,9,10,11]]</a:t>
            </a:r>
          </a:p>
        </p:txBody>
      </p:sp>
    </p:spTree>
    <p:extLst>
      <p:ext uri="{BB962C8B-B14F-4D97-AF65-F5344CB8AC3E}">
        <p14:creationId xmlns:p14="http://schemas.microsoft.com/office/powerpoint/2010/main" val="2264268835"/>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Lists</a:t>
            </a:r>
            <a:endParaRPr lang="en-US" dirty="0"/>
          </a:p>
        </p:txBody>
      </p:sp>
      <p:sp>
        <p:nvSpPr>
          <p:cNvPr id="3" name="Content Placeholder 2"/>
          <p:cNvSpPr>
            <a:spLocks noGrp="1"/>
          </p:cNvSpPr>
          <p:nvPr>
            <p:ph idx="1"/>
          </p:nvPr>
        </p:nvSpPr>
        <p:spPr/>
        <p:txBody>
          <a:bodyPr/>
          <a:lstStyle/>
          <a:p>
            <a:r>
              <a:rPr lang="en-US" dirty="0" smtClean="0"/>
              <a:t>What is your guess about what this will do?</a:t>
            </a:r>
          </a:p>
          <a:p>
            <a:endParaRPr lang="en-US" dirty="0"/>
          </a:p>
          <a:p>
            <a:r>
              <a:rPr lang="en-US" dirty="0" smtClean="0"/>
              <a:t>Hierarchical</a:t>
            </a:r>
          </a:p>
          <a:p>
            <a:pPr lvl="1"/>
            <a:r>
              <a:rPr lang="en-US" dirty="0" smtClean="0"/>
              <a:t>First index accesses elements in outer list</a:t>
            </a:r>
          </a:p>
          <a:p>
            <a:pPr lvl="1"/>
            <a:r>
              <a:rPr lang="en-US" dirty="0" smtClean="0"/>
              <a:t>Each successive index dives one level “deeper” into a list of lists</a:t>
            </a:r>
          </a:p>
          <a:p>
            <a:r>
              <a:rPr lang="en-US" dirty="0" smtClean="0"/>
              <a:t>How many elements are in the 2</a:t>
            </a:r>
            <a:r>
              <a:rPr lang="en-US" baseline="30000" dirty="0" smtClean="0"/>
              <a:t>nd</a:t>
            </a:r>
            <a:r>
              <a:rPr lang="en-US" dirty="0" smtClean="0"/>
              <a:t>  sub-list?</a:t>
            </a:r>
          </a:p>
          <a:p>
            <a:pPr lvl="1"/>
            <a:r>
              <a:rPr lang="en-US" dirty="0" smtClean="0">
                <a:latin typeface="Courier New" panose="02070309020205020404" pitchFamily="49" charset="0"/>
                <a:cs typeface="Courier New" panose="02070309020205020404" pitchFamily="49" charset="0"/>
              </a:rPr>
              <a:t>print(len(myListInt[1]))</a:t>
            </a:r>
          </a:p>
          <a:p>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141</a:t>
            </a:fld>
            <a:endParaRPr lang="en-US" dirty="0"/>
          </a:p>
        </p:txBody>
      </p:sp>
      <p:sp>
        <p:nvSpPr>
          <p:cNvPr id="5" name="TextBox 4"/>
          <p:cNvSpPr txBox="1"/>
          <p:nvPr/>
        </p:nvSpPr>
        <p:spPr>
          <a:xfrm>
            <a:off x="1297708" y="1990543"/>
            <a:ext cx="6388287" cy="646331"/>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myListInt = </a:t>
            </a:r>
            <a:r>
              <a:rPr lang="en-US" dirty="0" smtClean="0">
                <a:latin typeface="Courier New" panose="02070309020205020404" pitchFamily="49" charset="0"/>
                <a:cs typeface="Courier New" panose="02070309020205020404" pitchFamily="49" charset="0"/>
              </a:rPr>
              <a:t>[[</a:t>
            </a:r>
            <a:r>
              <a:rPr lang="en-US" dirty="0">
                <a:latin typeface="Courier New" panose="02070309020205020404" pitchFamily="49" charset="0"/>
                <a:cs typeface="Courier New" panose="02070309020205020404" pitchFamily="49" charset="0"/>
              </a:rPr>
              <a:t>0,1,2,3],[4,5,6,7],[8,9,10,11]]</a:t>
            </a:r>
          </a:p>
          <a:p>
            <a:r>
              <a:rPr lang="en-US" dirty="0" smtClean="0">
                <a:latin typeface="Courier New" panose="02070309020205020404" pitchFamily="49" charset="0"/>
                <a:cs typeface="Courier New" panose="02070309020205020404" pitchFamily="49" charset="0"/>
              </a:rPr>
              <a:t>print(myListInt[1][1])</a:t>
            </a:r>
            <a:endParaRPr 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07758223"/>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In-Class Exercise</a:t>
            </a:r>
            <a:endParaRPr lang="en-US" dirty="0"/>
          </a:p>
        </p:txBody>
      </p:sp>
      <p:sp>
        <p:nvSpPr>
          <p:cNvPr id="3" name="Content Placeholder 2"/>
          <p:cNvSpPr>
            <a:spLocks noGrp="1"/>
          </p:cNvSpPr>
          <p:nvPr>
            <p:ph idx="1"/>
          </p:nvPr>
        </p:nvSpPr>
        <p:spPr/>
        <p:txBody>
          <a:bodyPr/>
          <a:lstStyle/>
          <a:p>
            <a:r>
              <a:rPr lang="en-US" dirty="0" smtClean="0"/>
              <a:t>How would you access the value 5?</a:t>
            </a:r>
          </a:p>
          <a:p>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142</a:t>
            </a:fld>
            <a:endParaRPr lang="en-US" dirty="0"/>
          </a:p>
        </p:txBody>
      </p:sp>
      <p:sp>
        <p:nvSpPr>
          <p:cNvPr id="9" name="TextBox 8"/>
          <p:cNvSpPr txBox="1"/>
          <p:nvPr/>
        </p:nvSpPr>
        <p:spPr>
          <a:xfrm>
            <a:off x="914400" y="2214166"/>
            <a:ext cx="7491153" cy="369332"/>
          </a:xfrm>
          <a:prstGeom prst="rect">
            <a:avLst/>
          </a:prstGeom>
          <a:noFill/>
        </p:spPr>
        <p:txBody>
          <a:bodyPr wrap="none" rtlCol="0">
            <a:spAutoFit/>
          </a:bodyPr>
          <a:lstStyle/>
          <a:p>
            <a:r>
              <a:rPr lang="en-US" dirty="0" smtClean="0">
                <a:latin typeface="Courier New" panose="02070309020205020404" pitchFamily="49" charset="0"/>
                <a:cs typeface="Courier New" panose="02070309020205020404" pitchFamily="49" charset="0"/>
              </a:rPr>
              <a:t>myList2 </a:t>
            </a:r>
            <a:r>
              <a:rPr lang="en-US" dirty="0">
                <a:latin typeface="Courier New" panose="02070309020205020404" pitchFamily="49" charset="0"/>
                <a:cs typeface="Courier New" panose="02070309020205020404" pitchFamily="49" charset="0"/>
              </a:rPr>
              <a:t>= </a:t>
            </a:r>
            <a:r>
              <a:rPr lang="en-US" dirty="0" smtClean="0">
                <a:latin typeface="Courier New" panose="02070309020205020404" pitchFamily="49" charset="0"/>
                <a:cs typeface="Courier New" panose="02070309020205020404" pitchFamily="49" charset="0"/>
              </a:rPr>
              <a:t>[[[0,1],[2,3],[4,5]],[[6,7],[8,9],[10,11]]]</a:t>
            </a:r>
          </a:p>
        </p:txBody>
      </p:sp>
    </p:spTree>
    <p:extLst>
      <p:ext uri="{BB962C8B-B14F-4D97-AF65-F5344CB8AC3E}">
        <p14:creationId xmlns:p14="http://schemas.microsoft.com/office/powerpoint/2010/main" val="3671152376"/>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Lists</a:t>
            </a:r>
            <a:endParaRPr lang="en-US" dirty="0"/>
          </a:p>
        </p:txBody>
      </p:sp>
      <p:sp>
        <p:nvSpPr>
          <p:cNvPr id="3" name="Content Placeholder 2"/>
          <p:cNvSpPr>
            <a:spLocks noGrp="1"/>
          </p:cNvSpPr>
          <p:nvPr>
            <p:ph idx="1"/>
          </p:nvPr>
        </p:nvSpPr>
        <p:spPr>
          <a:xfrm>
            <a:off x="914400" y="1134534"/>
            <a:ext cx="7772400" cy="4991630"/>
          </a:xfrm>
        </p:spPr>
        <p:txBody>
          <a:bodyPr/>
          <a:lstStyle/>
          <a:p>
            <a:r>
              <a:rPr lang="en-US" dirty="0" smtClean="0"/>
              <a:t>Appending a list into a list</a:t>
            </a:r>
          </a:p>
          <a:p>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143</a:t>
            </a:fld>
            <a:endParaRPr lang="en-US" dirty="0"/>
          </a:p>
        </p:txBody>
      </p:sp>
      <p:sp>
        <p:nvSpPr>
          <p:cNvPr id="5" name="TextBox 4"/>
          <p:cNvSpPr txBox="1"/>
          <p:nvPr/>
        </p:nvSpPr>
        <p:spPr>
          <a:xfrm>
            <a:off x="1297708" y="1795805"/>
            <a:ext cx="6112571" cy="923330"/>
          </a:xfrm>
          <a:prstGeom prst="rect">
            <a:avLst/>
          </a:prstGeom>
          <a:noFill/>
        </p:spPr>
        <p:txBody>
          <a:bodyPr wrap="none" rtlCol="0">
            <a:spAutoFit/>
          </a:bodyPr>
          <a:lstStyle/>
          <a:p>
            <a:r>
              <a:rPr lang="en-US" dirty="0" smtClean="0">
                <a:latin typeface="Courier New" panose="02070309020205020404" pitchFamily="49" charset="0"/>
                <a:cs typeface="Courier New" panose="02070309020205020404" pitchFamily="49" charset="0"/>
              </a:rPr>
              <a:t>myListInt </a:t>
            </a:r>
            <a:r>
              <a:rPr lang="en-US" dirty="0">
                <a:latin typeface="Courier New" panose="02070309020205020404" pitchFamily="49" charset="0"/>
                <a:cs typeface="Courier New" panose="02070309020205020404" pitchFamily="49" charset="0"/>
              </a:rPr>
              <a:t>= </a:t>
            </a:r>
            <a:r>
              <a:rPr lang="en-US" dirty="0" smtClean="0">
                <a:latin typeface="Courier New" panose="02070309020205020404" pitchFamily="49" charset="0"/>
                <a:cs typeface="Courier New" panose="02070309020205020404" pitchFamily="49" charset="0"/>
              </a:rPr>
              <a:t>[[0,1,2,3],[3,0,1,2],[2,3,0,1]]</a:t>
            </a:r>
          </a:p>
          <a:p>
            <a:r>
              <a:rPr lang="en-US" dirty="0" smtClean="0">
                <a:latin typeface="Courier New" panose="02070309020205020404" pitchFamily="49" charset="0"/>
                <a:cs typeface="Courier New" panose="02070309020205020404" pitchFamily="49" charset="0"/>
              </a:rPr>
              <a:t>myListInt.append([1,2,3,0])</a:t>
            </a:r>
          </a:p>
          <a:p>
            <a:r>
              <a:rPr lang="en-US" dirty="0" smtClean="0">
                <a:latin typeface="Courier New" panose="02070309020205020404" pitchFamily="49" charset="0"/>
                <a:cs typeface="Courier New" panose="02070309020205020404" pitchFamily="49" charset="0"/>
              </a:rPr>
              <a:t>print(myListInt)</a:t>
            </a:r>
            <a:endParaRPr lang="en-US" dirty="0">
              <a:latin typeface="Courier New" panose="02070309020205020404" pitchFamily="49" charset="0"/>
              <a:cs typeface="Courier New" panose="02070309020205020404" pitchFamily="49" charset="0"/>
            </a:endParaRPr>
          </a:p>
        </p:txBody>
      </p:sp>
      <p:sp>
        <p:nvSpPr>
          <p:cNvPr id="6" name="TextBox 5"/>
          <p:cNvSpPr txBox="1"/>
          <p:nvPr/>
        </p:nvSpPr>
        <p:spPr>
          <a:xfrm>
            <a:off x="1297707" y="2946495"/>
            <a:ext cx="6112571" cy="923330"/>
          </a:xfrm>
          <a:prstGeom prst="rect">
            <a:avLst/>
          </a:prstGeom>
          <a:noFill/>
        </p:spPr>
        <p:txBody>
          <a:bodyPr wrap="none" rtlCol="0">
            <a:spAutoFit/>
          </a:bodyPr>
          <a:lstStyle/>
          <a:p>
            <a:r>
              <a:rPr lang="sv-SE" dirty="0">
                <a:latin typeface="Courier New" panose="02070309020205020404" pitchFamily="49" charset="0"/>
                <a:cs typeface="Courier New" panose="02070309020205020404" pitchFamily="49" charset="0"/>
              </a:rPr>
              <a:t>myListInt = [[0,1,2,3],[3,0,1,2],[2,3,0,1]]</a:t>
            </a:r>
          </a:p>
          <a:p>
            <a:r>
              <a:rPr lang="sv-SE" dirty="0">
                <a:latin typeface="Courier New" panose="02070309020205020404" pitchFamily="49" charset="0"/>
                <a:cs typeface="Courier New" panose="02070309020205020404" pitchFamily="49" charset="0"/>
              </a:rPr>
              <a:t>myListInt.extend([[1,2,3,0]])</a:t>
            </a:r>
          </a:p>
          <a:p>
            <a:r>
              <a:rPr lang="sv-SE" dirty="0">
                <a:latin typeface="Courier New" panose="02070309020205020404" pitchFamily="49" charset="0"/>
                <a:cs typeface="Courier New" panose="02070309020205020404" pitchFamily="49" charset="0"/>
              </a:rPr>
              <a:t>print(myListInt)</a:t>
            </a:r>
            <a:endParaRPr 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021331287"/>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Lists</a:t>
            </a:r>
            <a:endParaRPr lang="en-US" dirty="0"/>
          </a:p>
        </p:txBody>
      </p:sp>
      <p:sp>
        <p:nvSpPr>
          <p:cNvPr id="3" name="Content Placeholder 2"/>
          <p:cNvSpPr>
            <a:spLocks noGrp="1"/>
          </p:cNvSpPr>
          <p:nvPr>
            <p:ph idx="1"/>
          </p:nvPr>
        </p:nvSpPr>
        <p:spPr>
          <a:xfrm>
            <a:off x="914400" y="1219200"/>
            <a:ext cx="7772400" cy="4906963"/>
          </a:xfrm>
        </p:spPr>
        <p:txBody>
          <a:bodyPr/>
          <a:lstStyle/>
          <a:p>
            <a:r>
              <a:rPr lang="en-US" dirty="0" smtClean="0"/>
              <a:t>Lists are mutable, which means you can change a values within a list</a:t>
            </a:r>
          </a:p>
          <a:p>
            <a:r>
              <a:rPr lang="en-US" dirty="0" smtClean="0"/>
              <a:t>Change a value in </a:t>
            </a:r>
            <a:r>
              <a:rPr lang="en-US" dirty="0" smtClean="0">
                <a:latin typeface="Courier"/>
              </a:rPr>
              <a:t>myList</a:t>
            </a:r>
            <a:r>
              <a:rPr lang="en-US" dirty="0" smtClean="0"/>
              <a:t>:</a:t>
            </a:r>
          </a:p>
          <a:p>
            <a:pPr lvl="1"/>
            <a:r>
              <a:rPr lang="en-US" dirty="0" smtClean="0">
                <a:latin typeface="Courier"/>
              </a:rPr>
              <a:t>myList[0] = 99</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144</a:t>
            </a:fld>
            <a:endParaRPr lang="en-US" dirty="0"/>
          </a:p>
        </p:txBody>
      </p:sp>
    </p:spTree>
    <p:extLst>
      <p:ext uri="{BB962C8B-B14F-4D97-AF65-F5344CB8AC3E}">
        <p14:creationId xmlns:p14="http://schemas.microsoft.com/office/powerpoint/2010/main" val="1053141530"/>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Lists</a:t>
            </a:r>
            <a:endParaRPr lang="en-US" dirty="0"/>
          </a:p>
        </p:txBody>
      </p:sp>
      <p:sp>
        <p:nvSpPr>
          <p:cNvPr id="3" name="Content Placeholder 2"/>
          <p:cNvSpPr>
            <a:spLocks noGrp="1"/>
          </p:cNvSpPr>
          <p:nvPr>
            <p:ph idx="1"/>
          </p:nvPr>
        </p:nvSpPr>
        <p:spPr>
          <a:xfrm>
            <a:off x="914400" y="1149292"/>
            <a:ext cx="8095376" cy="4976871"/>
          </a:xfrm>
        </p:spPr>
        <p:txBody>
          <a:bodyPr/>
          <a:lstStyle/>
          <a:p>
            <a:r>
              <a:rPr lang="en-US" dirty="0" smtClean="0"/>
              <a:t>Initializing an empty list:</a:t>
            </a:r>
          </a:p>
          <a:p>
            <a:pPr lvl="1"/>
            <a:r>
              <a:rPr lang="en-US" dirty="0" smtClean="0">
                <a:latin typeface="Courier"/>
              </a:rPr>
              <a:t>myList2 = []</a:t>
            </a:r>
          </a:p>
          <a:p>
            <a:r>
              <a:rPr lang="en-US" dirty="0"/>
              <a:t>Sometimes initializing lists of a certain size is useful….</a:t>
            </a:r>
          </a:p>
          <a:p>
            <a:endParaRPr lang="en-US" dirty="0"/>
          </a:p>
          <a:p>
            <a:r>
              <a:rPr lang="en-US" dirty="0" smtClean="0"/>
              <a:t>The </a:t>
            </a:r>
            <a:r>
              <a:rPr lang="en-US" dirty="0">
                <a:latin typeface="Courier New" panose="02070309020205020404" pitchFamily="49" charset="0"/>
                <a:cs typeface="Courier New" panose="02070309020205020404" pitchFamily="49" charset="0"/>
              </a:rPr>
              <a:t>*</a:t>
            </a:r>
            <a:r>
              <a:rPr lang="en-US" dirty="0"/>
              <a:t> operator </a:t>
            </a:r>
            <a:r>
              <a:rPr lang="en-US" dirty="0" smtClean="0"/>
              <a:t>here means </a:t>
            </a:r>
            <a:r>
              <a:rPr lang="en-US" dirty="0"/>
              <a:t>create a multiplicity of items rather than multiplication</a:t>
            </a:r>
          </a:p>
          <a:p>
            <a:r>
              <a:rPr lang="en-US" dirty="0" smtClean="0"/>
              <a:t>Any guesses what this will do?</a:t>
            </a:r>
          </a:p>
          <a:p>
            <a:pPr lvl="1"/>
            <a:r>
              <a:rPr lang="en-US" dirty="0" smtClean="0">
                <a:latin typeface="Courier"/>
              </a:rPr>
              <a:t>myList4 = [[</a:t>
            </a:r>
            <a:r>
              <a:rPr lang="en-US" dirty="0">
                <a:latin typeface="Courier"/>
              </a:rPr>
              <a:t>1,1,1,1]]*</a:t>
            </a:r>
            <a:r>
              <a:rPr lang="en-US" dirty="0" smtClean="0">
                <a:latin typeface="Courier"/>
              </a:rPr>
              <a:t>4</a:t>
            </a:r>
            <a:endParaRPr lang="en-US" dirty="0">
              <a:latin typeface="Courier"/>
            </a:endParaRP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145</a:t>
            </a:fld>
            <a:endParaRPr lang="en-US" dirty="0"/>
          </a:p>
        </p:txBody>
      </p:sp>
      <p:sp>
        <p:nvSpPr>
          <p:cNvPr id="5" name="TextBox 4"/>
          <p:cNvSpPr txBox="1"/>
          <p:nvPr/>
        </p:nvSpPr>
        <p:spPr>
          <a:xfrm>
            <a:off x="1315302" y="3300333"/>
            <a:ext cx="3406702" cy="523220"/>
          </a:xfrm>
          <a:prstGeom prst="rect">
            <a:avLst/>
          </a:prstGeom>
          <a:noFill/>
        </p:spPr>
        <p:txBody>
          <a:bodyPr wrap="none" rtlCol="0">
            <a:spAutoFit/>
          </a:bodyPr>
          <a:lstStyle/>
          <a:p>
            <a:r>
              <a:rPr lang="en-US" sz="2800" dirty="0" smtClean="0">
                <a:latin typeface="Courier"/>
              </a:rPr>
              <a:t>myList3</a:t>
            </a:r>
            <a:r>
              <a:rPr lang="en-US" sz="2800" dirty="0" smtClean="0">
                <a:latin typeface="Courier New" panose="02070309020205020404" pitchFamily="49" charset="0"/>
                <a:cs typeface="Courier New" panose="02070309020205020404" pitchFamily="49" charset="0"/>
              </a:rPr>
              <a:t> </a:t>
            </a:r>
            <a:r>
              <a:rPr lang="en-US" sz="2800" dirty="0">
                <a:latin typeface="Courier New" panose="02070309020205020404" pitchFamily="49" charset="0"/>
                <a:cs typeface="Courier New" panose="02070309020205020404" pitchFamily="49" charset="0"/>
              </a:rPr>
              <a:t>= [</a:t>
            </a:r>
            <a:r>
              <a:rPr lang="en-US" sz="2800" dirty="0" smtClean="0">
                <a:latin typeface="Courier New" panose="02070309020205020404" pitchFamily="49" charset="0"/>
                <a:cs typeface="Courier New" panose="02070309020205020404" pitchFamily="49" charset="0"/>
              </a:rPr>
              <a:t>1]*5</a:t>
            </a:r>
            <a:endParaRPr lang="en-US" sz="28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475610684"/>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In-Class Exercise</a:t>
            </a:r>
            <a:endParaRPr lang="en-US" dirty="0"/>
          </a:p>
        </p:txBody>
      </p:sp>
      <p:sp>
        <p:nvSpPr>
          <p:cNvPr id="3" name="Content Placeholder 2"/>
          <p:cNvSpPr>
            <a:spLocks noGrp="1"/>
          </p:cNvSpPr>
          <p:nvPr>
            <p:ph idx="1"/>
          </p:nvPr>
        </p:nvSpPr>
        <p:spPr/>
        <p:txBody>
          <a:bodyPr/>
          <a:lstStyle/>
          <a:p>
            <a:r>
              <a:rPr lang="en-US" dirty="0" smtClean="0"/>
              <a:t>This is a little tough!</a:t>
            </a:r>
          </a:p>
          <a:p>
            <a:r>
              <a:rPr lang="en-US" dirty="0" smtClean="0"/>
              <a:t>You will need to do some more research</a:t>
            </a:r>
          </a:p>
          <a:p>
            <a:r>
              <a:rPr lang="en-US" dirty="0" smtClean="0"/>
              <a:t>Open </a:t>
            </a:r>
            <a:r>
              <a:rPr lang="en-US" dirty="0" smtClean="0">
                <a:latin typeface="Courier New" panose="02070309020205020404" pitchFamily="49" charset="0"/>
                <a:cs typeface="Courier New" panose="02070309020205020404" pitchFamily="49" charset="0"/>
              </a:rPr>
              <a:t>list.txt</a:t>
            </a:r>
            <a:r>
              <a:rPr lang="en-US" dirty="0" smtClean="0"/>
              <a:t>:</a:t>
            </a:r>
          </a:p>
          <a:p>
            <a:pPr lvl="1"/>
            <a:r>
              <a:rPr lang="en-US" dirty="0" smtClean="0"/>
              <a:t>Comma delimited</a:t>
            </a:r>
          </a:p>
          <a:p>
            <a:r>
              <a:rPr lang="en-US" dirty="0"/>
              <a:t>Write code </a:t>
            </a:r>
            <a:r>
              <a:rPr lang="en-US" dirty="0" smtClean="0"/>
              <a:t>to transform each row into a list which is contained by an outer list</a:t>
            </a:r>
          </a:p>
          <a:p>
            <a:pPr lvl="1"/>
            <a:r>
              <a:rPr lang="en-US" dirty="0" smtClean="0"/>
              <a:t>i.e., create a 2-dimensional list, a list of lists</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146</a:t>
            </a:fld>
            <a:endParaRPr lang="en-US" dirty="0"/>
          </a:p>
        </p:txBody>
      </p:sp>
    </p:spTree>
    <p:extLst>
      <p:ext uri="{BB962C8B-B14F-4D97-AF65-F5344CB8AC3E}">
        <p14:creationId xmlns:p14="http://schemas.microsoft.com/office/powerpoint/2010/main" val="490440070"/>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Lists</a:t>
            </a:r>
            <a:endParaRPr lang="en-US" dirty="0"/>
          </a:p>
        </p:txBody>
      </p:sp>
      <p:sp>
        <p:nvSpPr>
          <p:cNvPr id="3" name="Content Placeholder 2"/>
          <p:cNvSpPr>
            <a:spLocks noGrp="1"/>
          </p:cNvSpPr>
          <p:nvPr>
            <p:ph idx="1"/>
          </p:nvPr>
        </p:nvSpPr>
        <p:spPr/>
        <p:txBody>
          <a:bodyPr/>
          <a:lstStyle/>
          <a:p>
            <a:r>
              <a:rPr lang="en-US" dirty="0" smtClean="0"/>
              <a:t>“Slicing” a list means to extract a subset from the list</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147</a:t>
            </a:fld>
            <a:endParaRPr lang="en-US" dirty="0"/>
          </a:p>
        </p:txBody>
      </p:sp>
    </p:spTree>
    <p:extLst>
      <p:ext uri="{BB962C8B-B14F-4D97-AF65-F5344CB8AC3E}">
        <p14:creationId xmlns:p14="http://schemas.microsoft.com/office/powerpoint/2010/main" val="719224717"/>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List Slice Techniques</a:t>
            </a:r>
            <a:endParaRPr lang="en-US" dirty="0"/>
          </a:p>
        </p:txBody>
      </p:sp>
      <p:sp>
        <p:nvSpPr>
          <p:cNvPr id="3" name="Content Placeholder 2"/>
          <p:cNvSpPr>
            <a:spLocks noGrp="1"/>
          </p:cNvSpPr>
          <p:nvPr>
            <p:ph idx="1"/>
          </p:nvPr>
        </p:nvSpPr>
        <p:spPr>
          <a:xfrm>
            <a:off x="914400" y="1006680"/>
            <a:ext cx="7772400" cy="5119484"/>
          </a:xfrm>
        </p:spPr>
        <p:txBody>
          <a:bodyPr/>
          <a:lstStyle/>
          <a:p>
            <a:pPr>
              <a:spcBef>
                <a:spcPts val="0"/>
              </a:spcBef>
            </a:pPr>
            <a:r>
              <a:rPr lang="en-US" dirty="0" smtClean="0"/>
              <a:t>Index </a:t>
            </a:r>
            <a:r>
              <a:rPr lang="en-US" dirty="0">
                <a:latin typeface="Courier" pitchFamily="49" charset="0"/>
              </a:rPr>
              <a:t>x</a:t>
            </a:r>
            <a:r>
              <a:rPr lang="en-US" dirty="0"/>
              <a:t> through </a:t>
            </a:r>
            <a:r>
              <a:rPr lang="en-US" dirty="0">
                <a:latin typeface="Courier" pitchFamily="49" charset="0"/>
              </a:rPr>
              <a:t>y-1</a:t>
            </a:r>
          </a:p>
          <a:p>
            <a:pPr lvl="1">
              <a:spcBef>
                <a:spcPts val="0"/>
              </a:spcBef>
            </a:pPr>
            <a:r>
              <a:rPr lang="en-US" dirty="0"/>
              <a:t> </a:t>
            </a:r>
            <a:r>
              <a:rPr lang="en-US" dirty="0">
                <a:latin typeface="Courier New" panose="02070309020205020404" pitchFamily="49" charset="0"/>
                <a:cs typeface="Courier New" panose="02070309020205020404" pitchFamily="49" charset="0"/>
              </a:rPr>
              <a:t>t[x:y]</a:t>
            </a:r>
            <a:endParaRPr lang="en-US" dirty="0"/>
          </a:p>
          <a:p>
            <a:pPr>
              <a:spcBef>
                <a:spcPts val="0"/>
              </a:spcBef>
            </a:pPr>
            <a:r>
              <a:rPr lang="en-US" dirty="0" smtClean="0"/>
              <a:t>Beginning to element </a:t>
            </a:r>
            <a:r>
              <a:rPr lang="en-US" dirty="0"/>
              <a:t>with index </a:t>
            </a:r>
            <a:r>
              <a:rPr lang="en-US" dirty="0">
                <a:latin typeface="Courier" pitchFamily="49" charset="0"/>
              </a:rPr>
              <a:t>y-1</a:t>
            </a:r>
            <a:endParaRPr lang="en-US" dirty="0"/>
          </a:p>
          <a:p>
            <a:pPr lvl="1">
              <a:spcBef>
                <a:spcPts val="0"/>
              </a:spcBef>
            </a:pPr>
            <a:r>
              <a:rPr lang="en-US" dirty="0">
                <a:latin typeface="Courier New" panose="02070309020205020404" pitchFamily="49" charset="0"/>
                <a:cs typeface="Courier New" panose="02070309020205020404" pitchFamily="49" charset="0"/>
              </a:rPr>
              <a:t> t[:y]</a:t>
            </a:r>
            <a:endParaRPr lang="en-US" dirty="0"/>
          </a:p>
          <a:p>
            <a:pPr>
              <a:spcBef>
                <a:spcPts val="0"/>
              </a:spcBef>
            </a:pPr>
            <a:r>
              <a:rPr lang="en-US" dirty="0" smtClean="0"/>
              <a:t>From </a:t>
            </a:r>
            <a:r>
              <a:rPr lang="en-US" dirty="0"/>
              <a:t>element with index </a:t>
            </a:r>
            <a:r>
              <a:rPr lang="en-US" dirty="0">
                <a:latin typeface="Courier" pitchFamily="49" charset="0"/>
              </a:rPr>
              <a:t>x</a:t>
            </a:r>
            <a:r>
              <a:rPr lang="en-US" dirty="0"/>
              <a:t> until end of list</a:t>
            </a:r>
          </a:p>
          <a:p>
            <a:pPr lvl="1">
              <a:spcBef>
                <a:spcPts val="0"/>
              </a:spcBef>
            </a:pPr>
            <a:r>
              <a:rPr lang="en-US" dirty="0"/>
              <a:t> </a:t>
            </a:r>
            <a:r>
              <a:rPr lang="en-US" dirty="0">
                <a:latin typeface="Courier New" panose="02070309020205020404" pitchFamily="49" charset="0"/>
                <a:cs typeface="Courier New" panose="02070309020205020404" pitchFamily="49" charset="0"/>
              </a:rPr>
              <a:t>t[x:]</a:t>
            </a:r>
            <a:endParaRPr lang="en-US" dirty="0"/>
          </a:p>
          <a:p>
            <a:pPr>
              <a:spcBef>
                <a:spcPts val="0"/>
              </a:spcBef>
            </a:pPr>
            <a:r>
              <a:rPr lang="en-US" dirty="0" smtClean="0"/>
              <a:t>Element </a:t>
            </a:r>
            <a:r>
              <a:rPr lang="en-US" dirty="0">
                <a:latin typeface="Courier" pitchFamily="49" charset="0"/>
              </a:rPr>
              <a:t>y</a:t>
            </a:r>
            <a:r>
              <a:rPr lang="en-US" dirty="0"/>
              <a:t> places from end of list</a:t>
            </a:r>
          </a:p>
          <a:p>
            <a:pPr lvl="1">
              <a:spcBef>
                <a:spcPts val="0"/>
              </a:spcBef>
            </a:pPr>
            <a:r>
              <a:rPr lang="en-US" dirty="0"/>
              <a:t> </a:t>
            </a:r>
            <a:r>
              <a:rPr lang="en-US" dirty="0">
                <a:latin typeface="Courier New" panose="02070309020205020404" pitchFamily="49" charset="0"/>
                <a:cs typeface="Courier New" panose="02070309020205020404" pitchFamily="49" charset="0"/>
              </a:rPr>
              <a:t>t[-y]</a:t>
            </a:r>
            <a:r>
              <a:rPr lang="en-US" dirty="0"/>
              <a:t> </a:t>
            </a:r>
          </a:p>
          <a:p>
            <a:pPr>
              <a:spcBef>
                <a:spcPts val="0"/>
              </a:spcBef>
            </a:pPr>
            <a:r>
              <a:rPr lang="en-US" dirty="0" smtClean="0"/>
              <a:t>Range </a:t>
            </a:r>
            <a:r>
              <a:rPr lang="en-US" dirty="0"/>
              <a:t>of elements relative to end of the list</a:t>
            </a:r>
          </a:p>
          <a:p>
            <a:pPr lvl="1">
              <a:spcBef>
                <a:spcPts val="0"/>
              </a:spcBef>
            </a:pPr>
            <a:r>
              <a:rPr lang="en-US" dirty="0"/>
              <a:t> </a:t>
            </a:r>
            <a:r>
              <a:rPr lang="en-US" dirty="0">
                <a:latin typeface="Courier New" panose="02070309020205020404" pitchFamily="49" charset="0"/>
                <a:cs typeface="Courier New" panose="02070309020205020404" pitchFamily="49" charset="0"/>
              </a:rPr>
              <a:t>t[x:-y] or t[-x:-y] </a:t>
            </a:r>
            <a:endParaRPr lang="en-US" dirty="0"/>
          </a:p>
          <a:p>
            <a:pPr>
              <a:spcBef>
                <a:spcPts val="0"/>
              </a:spcBef>
            </a:pPr>
            <a:r>
              <a:rPr lang="en-US" dirty="0" smtClean="0"/>
              <a:t>Deleting </a:t>
            </a:r>
            <a:r>
              <a:rPr lang="en-US" dirty="0"/>
              <a:t>elements from a list</a:t>
            </a:r>
          </a:p>
          <a:p>
            <a:pPr lvl="1">
              <a:spcBef>
                <a:spcPts val="0"/>
              </a:spcBef>
            </a:pPr>
            <a:r>
              <a:rPr lang="en-US" dirty="0"/>
              <a:t> </a:t>
            </a:r>
            <a:r>
              <a:rPr lang="en-US" dirty="0">
                <a:latin typeface="Courier" pitchFamily="49" charset="0"/>
              </a:rPr>
              <a:t>del </a:t>
            </a:r>
            <a:r>
              <a:rPr lang="en-US" dirty="0"/>
              <a:t> </a:t>
            </a:r>
            <a:r>
              <a:rPr lang="en-US" dirty="0">
                <a:latin typeface="Courier New" panose="02070309020205020404" pitchFamily="49" charset="0"/>
                <a:cs typeface="Courier New" panose="02070309020205020404" pitchFamily="49" charset="0"/>
              </a:rPr>
              <a:t>t[x:y</a:t>
            </a:r>
            <a:r>
              <a:rPr lang="en-US" dirty="0" smtClean="0">
                <a:latin typeface="Courier New" panose="02070309020205020404" pitchFamily="49" charset="0"/>
                <a:cs typeface="Courier New" panose="02070309020205020404" pitchFamily="49" charset="0"/>
              </a:rPr>
              <a:t>]</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148</a:t>
            </a:fld>
            <a:endParaRPr lang="en-US" dirty="0"/>
          </a:p>
        </p:txBody>
      </p:sp>
    </p:spTree>
    <p:extLst>
      <p:ext uri="{BB962C8B-B14F-4D97-AF65-F5344CB8AC3E}">
        <p14:creationId xmlns:p14="http://schemas.microsoft.com/office/powerpoint/2010/main" val="4077208528"/>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See exercises in </a:t>
            </a:r>
            <a:r>
              <a:rPr lang="en-US" dirty="0" smtClean="0">
                <a:latin typeface="Courier"/>
              </a:rPr>
              <a:t>Lists.ipynb</a:t>
            </a:r>
            <a:endParaRPr lang="en-US" dirty="0">
              <a:latin typeface="Courier"/>
            </a:endParaRP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149</a:t>
            </a:fld>
            <a:endParaRPr lang="en-US" dirty="0"/>
          </a:p>
        </p:txBody>
      </p:sp>
    </p:spTree>
    <p:extLst>
      <p:ext uri="{BB962C8B-B14F-4D97-AF65-F5344CB8AC3E}">
        <p14:creationId xmlns:p14="http://schemas.microsoft.com/office/powerpoint/2010/main" val="254909243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Jupyter Notebook Set-up</a:t>
            </a:r>
            <a:endParaRPr lang="en-US" dirty="0"/>
          </a:p>
        </p:txBody>
      </p:sp>
      <p:sp>
        <p:nvSpPr>
          <p:cNvPr id="3" name="Content Placeholder 2"/>
          <p:cNvSpPr>
            <a:spLocks noGrp="1"/>
          </p:cNvSpPr>
          <p:nvPr>
            <p:ph idx="1"/>
          </p:nvPr>
        </p:nvSpPr>
        <p:spPr>
          <a:xfrm>
            <a:off x="914400" y="981512"/>
            <a:ext cx="7950926" cy="5144651"/>
          </a:xfrm>
        </p:spPr>
        <p:txBody>
          <a:bodyPr/>
          <a:lstStyle/>
          <a:p>
            <a:pPr>
              <a:spcBef>
                <a:spcPts val="0"/>
              </a:spcBef>
            </a:pPr>
            <a:r>
              <a:rPr lang="en-US" dirty="0" smtClean="0"/>
              <a:t>What is Jupyter?</a:t>
            </a:r>
          </a:p>
          <a:p>
            <a:pPr lvl="1">
              <a:spcBef>
                <a:spcPts val="0"/>
              </a:spcBef>
            </a:pPr>
            <a:r>
              <a:rPr lang="en-US" dirty="0" smtClean="0"/>
              <a:t>Multiple coding cells</a:t>
            </a:r>
          </a:p>
          <a:p>
            <a:pPr lvl="1">
              <a:spcBef>
                <a:spcPts val="0"/>
              </a:spcBef>
            </a:pPr>
            <a:r>
              <a:rPr lang="en-US" dirty="0" smtClean="0"/>
              <a:t>Execute Python code, cell by cell</a:t>
            </a:r>
          </a:p>
          <a:p>
            <a:pPr lvl="1">
              <a:spcBef>
                <a:spcPts val="0"/>
              </a:spcBef>
            </a:pPr>
            <a:r>
              <a:rPr lang="en-US" dirty="0" smtClean="0"/>
              <a:t>Good environment for</a:t>
            </a:r>
          </a:p>
          <a:p>
            <a:pPr lvl="2">
              <a:spcBef>
                <a:spcPts val="0"/>
              </a:spcBef>
            </a:pPr>
            <a:r>
              <a:rPr lang="en-US" dirty="0" smtClean="0"/>
              <a:t>“Prototyping” code</a:t>
            </a:r>
          </a:p>
          <a:p>
            <a:pPr lvl="2">
              <a:spcBef>
                <a:spcPts val="0"/>
              </a:spcBef>
            </a:pPr>
            <a:r>
              <a:rPr lang="en-US" dirty="0" smtClean="0"/>
              <a:t>Exploring data</a:t>
            </a:r>
          </a:p>
          <a:p>
            <a:pPr lvl="2">
              <a:spcBef>
                <a:spcPts val="0"/>
              </a:spcBef>
            </a:pPr>
            <a:r>
              <a:rPr lang="en-US" dirty="0" smtClean="0"/>
              <a:t>Communicating analysis  sequence, including graphs</a:t>
            </a:r>
          </a:p>
          <a:p>
            <a:pPr lvl="1">
              <a:spcBef>
                <a:spcPts val="0"/>
              </a:spcBef>
            </a:pPr>
            <a:r>
              <a:rPr lang="en-US" dirty="0" smtClean="0"/>
              <a:t>Not good for running a large program</a:t>
            </a:r>
          </a:p>
          <a:p>
            <a:pPr>
              <a:spcBef>
                <a:spcPts val="0"/>
              </a:spcBef>
            </a:pPr>
            <a:r>
              <a:rPr lang="en-US" dirty="0" smtClean="0"/>
              <a:t>Start Jupyter</a:t>
            </a:r>
          </a:p>
          <a:p>
            <a:pPr lvl="1">
              <a:spcBef>
                <a:spcPts val="0"/>
              </a:spcBef>
            </a:pPr>
            <a:r>
              <a:rPr lang="en-US" dirty="0" smtClean="0"/>
              <a:t>Go to Windows </a:t>
            </a:r>
            <a:r>
              <a:rPr lang="en-US" dirty="0" smtClean="0">
                <a:latin typeface="Courier New" panose="02070309020205020404" pitchFamily="49" charset="0"/>
                <a:cs typeface="Courier New" panose="02070309020205020404" pitchFamily="49" charset="0"/>
              </a:rPr>
              <a:t>Start</a:t>
            </a:r>
            <a:r>
              <a:rPr lang="en-US" dirty="0" smtClean="0"/>
              <a:t> icon</a:t>
            </a:r>
          </a:p>
          <a:p>
            <a:pPr lvl="1">
              <a:spcBef>
                <a:spcPts val="0"/>
              </a:spcBef>
            </a:pPr>
            <a:r>
              <a:rPr lang="en-US" dirty="0" smtClean="0"/>
              <a:t>Depending on your Windows version use the next two slides as a guide to start Jupyter</a:t>
            </a:r>
          </a:p>
          <a:p>
            <a:pPr lvl="1">
              <a:spcBef>
                <a:spcPts val="0"/>
              </a:spcBef>
            </a:pPr>
            <a:r>
              <a:rPr lang="en-US" dirty="0" smtClean="0"/>
              <a:t>A command window opens momentarily first</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15</a:t>
            </a:fld>
            <a:endParaRPr lang="en-US" dirty="0"/>
          </a:p>
        </p:txBody>
      </p:sp>
    </p:spTree>
    <p:extLst>
      <p:ext uri="{BB962C8B-B14F-4D97-AF65-F5344CB8AC3E}">
        <p14:creationId xmlns:p14="http://schemas.microsoft.com/office/powerpoint/2010/main" val="1921520654"/>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Lists</a:t>
            </a:r>
            <a:endParaRPr lang="en-US" dirty="0"/>
          </a:p>
        </p:txBody>
      </p:sp>
      <p:sp>
        <p:nvSpPr>
          <p:cNvPr id="3" name="Content Placeholder 2"/>
          <p:cNvSpPr>
            <a:spLocks noGrp="1"/>
          </p:cNvSpPr>
          <p:nvPr>
            <p:ph idx="1"/>
          </p:nvPr>
        </p:nvSpPr>
        <p:spPr>
          <a:xfrm>
            <a:off x="914400" y="1132514"/>
            <a:ext cx="7772400" cy="4993649"/>
          </a:xfrm>
        </p:spPr>
        <p:txBody>
          <a:bodyPr/>
          <a:lstStyle/>
          <a:p>
            <a:pPr>
              <a:spcBef>
                <a:spcPts val="0"/>
              </a:spcBef>
            </a:pPr>
            <a:r>
              <a:rPr lang="en-US" dirty="0" smtClean="0"/>
              <a:t>Crash course on </a:t>
            </a:r>
            <a:r>
              <a:rPr lang="en-US" i="1" u="sng" dirty="0" smtClean="0"/>
              <a:t>object orientation</a:t>
            </a:r>
          </a:p>
          <a:p>
            <a:pPr lvl="1">
              <a:spcBef>
                <a:spcPts val="0"/>
              </a:spcBef>
            </a:pPr>
            <a:r>
              <a:rPr lang="en-US" dirty="0" smtClean="0"/>
              <a:t>Lists are objects as are all Python data types</a:t>
            </a:r>
          </a:p>
          <a:p>
            <a:pPr lvl="1">
              <a:spcBef>
                <a:spcPts val="0"/>
              </a:spcBef>
            </a:pPr>
            <a:r>
              <a:rPr lang="en-US" dirty="0" smtClean="0"/>
              <a:t>Lists (and object) come with these features</a:t>
            </a:r>
          </a:p>
          <a:p>
            <a:pPr lvl="2">
              <a:spcBef>
                <a:spcPts val="0"/>
              </a:spcBef>
            </a:pPr>
            <a:r>
              <a:rPr lang="en-US" dirty="0" smtClean="0"/>
              <a:t>Properties (attributes)</a:t>
            </a:r>
          </a:p>
          <a:p>
            <a:pPr lvl="3">
              <a:spcBef>
                <a:spcPts val="0"/>
              </a:spcBef>
            </a:pPr>
            <a:r>
              <a:rPr lang="en-US" dirty="0" smtClean="0"/>
              <a:t>Information about the object</a:t>
            </a:r>
          </a:p>
          <a:p>
            <a:pPr lvl="2">
              <a:spcBef>
                <a:spcPts val="0"/>
              </a:spcBef>
            </a:pPr>
            <a:r>
              <a:rPr lang="en-US" dirty="0" smtClean="0"/>
              <a:t>Methods (functions)</a:t>
            </a:r>
          </a:p>
          <a:p>
            <a:pPr lvl="3">
              <a:spcBef>
                <a:spcPts val="0"/>
              </a:spcBef>
            </a:pPr>
            <a:r>
              <a:rPr lang="en-US" dirty="0" smtClean="0"/>
              <a:t>Alters the object or uses the object data in a computation</a:t>
            </a:r>
          </a:p>
          <a:p>
            <a:pPr>
              <a:spcBef>
                <a:spcPts val="0"/>
              </a:spcBef>
            </a:pPr>
            <a:r>
              <a:rPr lang="en-US" dirty="0"/>
              <a:t>Specify a property or method by typing a period after the object name: </a:t>
            </a:r>
            <a:r>
              <a:rPr lang="en-US" dirty="0">
                <a:latin typeface="Courier"/>
              </a:rPr>
              <a:t>myList.</a:t>
            </a:r>
          </a:p>
          <a:p>
            <a:pPr>
              <a:spcBef>
                <a:spcPts val="0"/>
              </a:spcBef>
            </a:pPr>
            <a:r>
              <a:rPr lang="en-US" dirty="0"/>
              <a:t>See </a:t>
            </a:r>
            <a:r>
              <a:rPr lang="en-US" dirty="0" smtClean="0"/>
              <a:t>available properties &amp; methods:</a:t>
            </a:r>
            <a:endParaRPr lang="en-US" dirty="0"/>
          </a:p>
          <a:p>
            <a:pPr lvl="1">
              <a:spcBef>
                <a:spcPts val="0"/>
              </a:spcBef>
            </a:pPr>
            <a:r>
              <a:rPr lang="en-US" dirty="0" smtClean="0"/>
              <a:t>Spyder: by just typing the dot (period)</a:t>
            </a:r>
          </a:p>
          <a:p>
            <a:pPr lvl="1">
              <a:spcBef>
                <a:spcPts val="0"/>
              </a:spcBef>
            </a:pPr>
            <a:r>
              <a:rPr lang="en-US" dirty="0" smtClean="0"/>
              <a:t>Jupyter: type dot and click Tab</a:t>
            </a:r>
          </a:p>
          <a:p>
            <a:pPr lvl="2">
              <a:spcBef>
                <a:spcPts val="0"/>
              </a:spcBef>
            </a:pPr>
            <a:r>
              <a:rPr lang="en-US" dirty="0" smtClean="0"/>
              <a:t>The variable/object must be defined already</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150</a:t>
            </a:fld>
            <a:endParaRPr lang="en-US" dirty="0"/>
          </a:p>
        </p:txBody>
      </p:sp>
    </p:spTree>
    <p:extLst>
      <p:ext uri="{BB962C8B-B14F-4D97-AF65-F5344CB8AC3E}">
        <p14:creationId xmlns:p14="http://schemas.microsoft.com/office/powerpoint/2010/main" val="2392405161"/>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Lists</a:t>
            </a:r>
            <a:endParaRPr lang="en-US" dirty="0"/>
          </a:p>
        </p:txBody>
      </p:sp>
      <p:sp>
        <p:nvSpPr>
          <p:cNvPr id="3" name="Content Placeholder 2"/>
          <p:cNvSpPr>
            <a:spLocks noGrp="1"/>
          </p:cNvSpPr>
          <p:nvPr>
            <p:ph idx="1"/>
          </p:nvPr>
        </p:nvSpPr>
        <p:spPr>
          <a:xfrm>
            <a:off x="914400" y="1070659"/>
            <a:ext cx="7894040" cy="4678363"/>
          </a:xfrm>
        </p:spPr>
        <p:txBody>
          <a:bodyPr/>
          <a:lstStyle/>
          <a:p>
            <a:pPr>
              <a:spcBef>
                <a:spcPts val="0"/>
              </a:spcBef>
            </a:pPr>
            <a:r>
              <a:rPr lang="en-US" dirty="0" smtClean="0"/>
              <a:t>List methods</a:t>
            </a:r>
          </a:p>
          <a:p>
            <a:pPr lvl="1">
              <a:spcBef>
                <a:spcPts val="0"/>
              </a:spcBef>
            </a:pPr>
            <a:r>
              <a:rPr lang="en-US" dirty="0" smtClean="0">
                <a:cs typeface="Courier New" panose="02070309020205020404" pitchFamily="49" charset="0"/>
              </a:rPr>
              <a:t>Sort list in ascending order</a:t>
            </a:r>
          </a:p>
          <a:p>
            <a:pPr lvl="2">
              <a:spcBef>
                <a:spcPts val="0"/>
              </a:spcBef>
            </a:pPr>
            <a:r>
              <a:rPr lang="en-US" dirty="0" smtClean="0">
                <a:latin typeface="Courier New" panose="02070309020205020404" pitchFamily="49" charset="0"/>
                <a:cs typeface="Courier New" panose="02070309020205020404" pitchFamily="49" charset="0"/>
              </a:rPr>
              <a:t>.sort()</a:t>
            </a:r>
          </a:p>
          <a:p>
            <a:pPr lvl="2">
              <a:spcBef>
                <a:spcPts val="0"/>
              </a:spcBef>
            </a:pPr>
            <a:r>
              <a:rPr lang="en-US" dirty="0" smtClean="0">
                <a:cs typeface="Courier New" panose="02070309020205020404" pitchFamily="49" charset="0"/>
              </a:rPr>
              <a:t>This sorts the list in place: does not return an value</a:t>
            </a:r>
          </a:p>
          <a:p>
            <a:pPr lvl="1">
              <a:spcBef>
                <a:spcPts val="0"/>
              </a:spcBef>
            </a:pPr>
            <a:r>
              <a:rPr lang="en-US" dirty="0">
                <a:cs typeface="Courier New" panose="02070309020205020404" pitchFamily="49" charset="0"/>
              </a:rPr>
              <a:t>Sort list in </a:t>
            </a:r>
            <a:r>
              <a:rPr lang="en-US" dirty="0" smtClean="0">
                <a:cs typeface="Courier New" panose="02070309020205020404" pitchFamily="49" charset="0"/>
              </a:rPr>
              <a:t>descending </a:t>
            </a:r>
            <a:r>
              <a:rPr lang="en-US" dirty="0">
                <a:cs typeface="Courier New" panose="02070309020205020404" pitchFamily="49" charset="0"/>
              </a:rPr>
              <a:t>order</a:t>
            </a:r>
          </a:p>
          <a:p>
            <a:pPr lvl="2">
              <a:spcBef>
                <a:spcPts val="0"/>
              </a:spcBef>
            </a:pPr>
            <a:r>
              <a:rPr lang="en-US" dirty="0" smtClean="0">
                <a:latin typeface="Courier New" panose="02070309020205020404" pitchFamily="49" charset="0"/>
                <a:cs typeface="Courier New" panose="02070309020205020404" pitchFamily="49" charset="0"/>
              </a:rPr>
              <a:t>.</a:t>
            </a:r>
            <a:r>
              <a:rPr lang="en-US" dirty="0">
                <a:latin typeface="Courier New" panose="02070309020205020404" pitchFamily="49" charset="0"/>
                <a:cs typeface="Courier New" panose="02070309020205020404" pitchFamily="49" charset="0"/>
              </a:rPr>
              <a:t>sort(reverse=True)</a:t>
            </a:r>
          </a:p>
          <a:p>
            <a:pPr lvl="1">
              <a:spcBef>
                <a:spcPts val="0"/>
              </a:spcBef>
            </a:pPr>
            <a:r>
              <a:rPr lang="en-US" dirty="0" smtClean="0">
                <a:cs typeface="Courier New" panose="02070309020205020404" pitchFamily="49" charset="0"/>
              </a:rPr>
              <a:t>Remove last element from list and return it </a:t>
            </a:r>
          </a:p>
          <a:p>
            <a:pPr lvl="2">
              <a:spcBef>
                <a:spcPts val="0"/>
              </a:spcBef>
            </a:pPr>
            <a:r>
              <a:rPr lang="en-US" dirty="0" smtClean="0">
                <a:latin typeface="Courier New" panose="02070309020205020404" pitchFamily="49" charset="0"/>
                <a:cs typeface="Courier New" panose="02070309020205020404" pitchFamily="49" charset="0"/>
              </a:rPr>
              <a:t>.pop()</a:t>
            </a:r>
          </a:p>
          <a:p>
            <a:pPr lvl="1">
              <a:spcBef>
                <a:spcPts val="0"/>
              </a:spcBef>
            </a:pPr>
            <a:r>
              <a:rPr lang="en-US" dirty="0" smtClean="0">
                <a:cs typeface="Courier New" panose="02070309020205020404" pitchFamily="49" charset="0"/>
              </a:rPr>
              <a:t>Remove element </a:t>
            </a:r>
            <a:r>
              <a:rPr lang="en-US" dirty="0">
                <a:cs typeface="Courier New" panose="02070309020205020404" pitchFamily="49" charset="0"/>
              </a:rPr>
              <a:t>from list </a:t>
            </a:r>
            <a:r>
              <a:rPr lang="en-US" dirty="0" smtClean="0">
                <a:cs typeface="Courier New" panose="02070309020205020404" pitchFamily="49" charset="0"/>
              </a:rPr>
              <a:t>by index and return </a:t>
            </a:r>
            <a:r>
              <a:rPr lang="en-US" dirty="0">
                <a:cs typeface="Courier New" panose="02070309020205020404" pitchFamily="49" charset="0"/>
              </a:rPr>
              <a:t>it </a:t>
            </a:r>
          </a:p>
          <a:p>
            <a:pPr lvl="2">
              <a:spcBef>
                <a:spcPts val="0"/>
              </a:spcBef>
            </a:pPr>
            <a:r>
              <a:rPr lang="en-US" dirty="0">
                <a:latin typeface="Courier New" panose="02070309020205020404" pitchFamily="49" charset="0"/>
                <a:cs typeface="Courier New" panose="02070309020205020404" pitchFamily="49" charset="0"/>
              </a:rPr>
              <a:t>.pop([index])</a:t>
            </a:r>
          </a:p>
          <a:p>
            <a:pPr lvl="1">
              <a:spcBef>
                <a:spcPts val="0"/>
              </a:spcBef>
            </a:pPr>
            <a:r>
              <a:rPr lang="en-US" dirty="0">
                <a:cs typeface="Courier New" panose="02070309020205020404" pitchFamily="49" charset="0"/>
              </a:rPr>
              <a:t>Remove element from list by </a:t>
            </a:r>
            <a:r>
              <a:rPr lang="en-US" dirty="0" smtClean="0">
                <a:cs typeface="Courier New" panose="02070309020205020404" pitchFamily="49" charset="0"/>
              </a:rPr>
              <a:t>value</a:t>
            </a:r>
          </a:p>
          <a:p>
            <a:pPr lvl="2">
              <a:spcBef>
                <a:spcPts val="0"/>
              </a:spcBef>
            </a:pPr>
            <a:r>
              <a:rPr lang="en-US" dirty="0" smtClean="0">
                <a:latin typeface="Courier"/>
                <a:cs typeface="Courier New" panose="02070309020205020404" pitchFamily="49" charset="0"/>
              </a:rPr>
              <a:t>.remove(value)</a:t>
            </a:r>
            <a:endParaRPr lang="en-US" dirty="0" smtClean="0">
              <a:cs typeface="Courier New" panose="02070309020205020404" pitchFamily="49" charset="0"/>
            </a:endParaRP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151</a:t>
            </a:fld>
            <a:endParaRPr lang="en-US" dirty="0"/>
          </a:p>
        </p:txBody>
      </p:sp>
    </p:spTree>
    <p:extLst>
      <p:ext uri="{BB962C8B-B14F-4D97-AF65-F5344CB8AC3E}">
        <p14:creationId xmlns:p14="http://schemas.microsoft.com/office/powerpoint/2010/main" val="3785583194"/>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Exercises</a:t>
            </a:r>
            <a:endParaRPr lang="en-US" dirty="0"/>
          </a:p>
        </p:txBody>
      </p:sp>
      <p:sp>
        <p:nvSpPr>
          <p:cNvPr id="3" name="Content Placeholder 2"/>
          <p:cNvSpPr>
            <a:spLocks noGrp="1"/>
          </p:cNvSpPr>
          <p:nvPr>
            <p:ph idx="1"/>
          </p:nvPr>
        </p:nvSpPr>
        <p:spPr>
          <a:xfrm>
            <a:off x="914400" y="1070659"/>
            <a:ext cx="7894040" cy="4678363"/>
          </a:xfrm>
        </p:spPr>
        <p:txBody>
          <a:bodyPr/>
          <a:lstStyle/>
          <a:p>
            <a:pPr>
              <a:spcBef>
                <a:spcPts val="0"/>
              </a:spcBef>
            </a:pPr>
            <a:r>
              <a:rPr lang="en-US" dirty="0" smtClean="0">
                <a:cs typeface="Courier New" panose="02070309020205020404" pitchFamily="49" charset="0"/>
              </a:rPr>
              <a:t>See exercises in “List Methods” section of </a:t>
            </a:r>
            <a:r>
              <a:rPr lang="en-US" dirty="0" smtClean="0">
                <a:latin typeface="Courier"/>
                <a:cs typeface="Courier New" panose="02070309020205020404" pitchFamily="49" charset="0"/>
              </a:rPr>
              <a:t>Lists.ipynb</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152</a:t>
            </a:fld>
            <a:endParaRPr lang="en-US" dirty="0"/>
          </a:p>
        </p:txBody>
      </p:sp>
    </p:spTree>
    <p:extLst>
      <p:ext uri="{BB962C8B-B14F-4D97-AF65-F5344CB8AC3E}">
        <p14:creationId xmlns:p14="http://schemas.microsoft.com/office/powerpoint/2010/main" val="2181797628"/>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Lists</a:t>
            </a:r>
            <a:endParaRPr lang="en-US" dirty="0"/>
          </a:p>
        </p:txBody>
      </p:sp>
      <p:sp>
        <p:nvSpPr>
          <p:cNvPr id="3" name="Content Placeholder 2"/>
          <p:cNvSpPr>
            <a:spLocks noGrp="1"/>
          </p:cNvSpPr>
          <p:nvPr>
            <p:ph idx="1"/>
          </p:nvPr>
        </p:nvSpPr>
        <p:spPr/>
        <p:txBody>
          <a:bodyPr/>
          <a:lstStyle/>
          <a:p>
            <a:r>
              <a:rPr lang="en-US" dirty="0" smtClean="0"/>
              <a:t>Can also sort with the built-in Python function </a:t>
            </a:r>
            <a:r>
              <a:rPr lang="en-US" dirty="0" smtClean="0">
                <a:latin typeface="Courier"/>
              </a:rPr>
              <a:t>sorted()</a:t>
            </a:r>
            <a:endParaRPr lang="en-US" dirty="0" smtClean="0"/>
          </a:p>
          <a:p>
            <a:pPr lvl="1"/>
            <a:r>
              <a:rPr lang="en-US" dirty="0" smtClean="0">
                <a:latin typeface="Courier"/>
              </a:rPr>
              <a:t>sorted(myList)</a:t>
            </a:r>
            <a:endParaRPr lang="en-US" dirty="0"/>
          </a:p>
          <a:p>
            <a:pPr lvl="1"/>
            <a:r>
              <a:rPr lang="en-US" dirty="0" smtClean="0"/>
              <a:t>Does not perform sort in place</a:t>
            </a:r>
          </a:p>
          <a:p>
            <a:pPr lvl="1"/>
            <a:r>
              <a:rPr lang="en-US" dirty="0" smtClean="0"/>
              <a:t>Rather, it returns a copy of the sorted entity</a:t>
            </a:r>
          </a:p>
          <a:p>
            <a:r>
              <a:rPr lang="en-US" dirty="0" smtClean="0"/>
              <a:t>Be careful of methods that return copies and those that perform operations on the entity in place</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153</a:t>
            </a:fld>
            <a:endParaRPr lang="en-US" dirty="0"/>
          </a:p>
        </p:txBody>
      </p:sp>
    </p:spTree>
    <p:extLst>
      <p:ext uri="{BB962C8B-B14F-4D97-AF65-F5344CB8AC3E}">
        <p14:creationId xmlns:p14="http://schemas.microsoft.com/office/powerpoint/2010/main" val="3590982624"/>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Lists</a:t>
            </a:r>
            <a:endParaRPr lang="en-US" dirty="0"/>
          </a:p>
        </p:txBody>
      </p:sp>
      <p:sp>
        <p:nvSpPr>
          <p:cNvPr id="3" name="Content Placeholder 2"/>
          <p:cNvSpPr>
            <a:spLocks noGrp="1"/>
          </p:cNvSpPr>
          <p:nvPr>
            <p:ph idx="1"/>
          </p:nvPr>
        </p:nvSpPr>
        <p:spPr/>
        <p:txBody>
          <a:bodyPr/>
          <a:lstStyle/>
          <a:p>
            <a:r>
              <a:rPr lang="en-US" dirty="0" smtClean="0"/>
              <a:t>Other built-in functions that operate on lists:</a:t>
            </a:r>
          </a:p>
          <a:p>
            <a:pPr lvl="1"/>
            <a:r>
              <a:rPr lang="en-US" dirty="0" smtClean="0">
                <a:latin typeface="Courier"/>
              </a:rPr>
              <a:t>len(myList)</a:t>
            </a:r>
          </a:p>
          <a:p>
            <a:pPr lvl="1"/>
            <a:r>
              <a:rPr lang="en-US" dirty="0">
                <a:latin typeface="Courier"/>
              </a:rPr>
              <a:t>del myList </a:t>
            </a:r>
            <a:endParaRPr lang="en-US" dirty="0" smtClean="0">
              <a:latin typeface="Courier"/>
            </a:endParaRPr>
          </a:p>
          <a:p>
            <a:pPr lvl="1"/>
            <a:r>
              <a:rPr lang="en-US" dirty="0">
                <a:latin typeface="Courier"/>
              </a:rPr>
              <a:t>d</a:t>
            </a:r>
            <a:r>
              <a:rPr lang="en-US" dirty="0" smtClean="0">
                <a:latin typeface="Courier"/>
              </a:rPr>
              <a:t>el </a:t>
            </a:r>
            <a:r>
              <a:rPr lang="en-US" dirty="0">
                <a:latin typeface="Courier"/>
              </a:rPr>
              <a:t>myList [</a:t>
            </a:r>
            <a:r>
              <a:rPr lang="en-US" dirty="0" smtClean="0">
                <a:latin typeface="Courier"/>
              </a:rPr>
              <a:t>2]</a:t>
            </a:r>
          </a:p>
          <a:p>
            <a:pPr lvl="1"/>
            <a:r>
              <a:rPr lang="en-US" dirty="0">
                <a:latin typeface="Courier"/>
              </a:rPr>
              <a:t>d</a:t>
            </a:r>
            <a:r>
              <a:rPr lang="en-US" dirty="0" smtClean="0">
                <a:latin typeface="Courier"/>
              </a:rPr>
              <a:t>el </a:t>
            </a:r>
            <a:r>
              <a:rPr lang="en-US" dirty="0">
                <a:latin typeface="Courier"/>
              </a:rPr>
              <a:t>myList [</a:t>
            </a:r>
            <a:r>
              <a:rPr lang="en-US" dirty="0" smtClean="0">
                <a:latin typeface="Courier"/>
              </a:rPr>
              <a:t>1:3]</a:t>
            </a:r>
          </a:p>
          <a:p>
            <a:pPr lvl="1"/>
            <a:r>
              <a:rPr lang="en-US" dirty="0" smtClean="0">
                <a:latin typeface="Courier"/>
              </a:rPr>
              <a:t>min(</a:t>
            </a:r>
            <a:r>
              <a:rPr lang="en-US" dirty="0">
                <a:latin typeface="Courier"/>
              </a:rPr>
              <a:t>myList</a:t>
            </a:r>
            <a:r>
              <a:rPr lang="en-US" dirty="0" smtClean="0">
                <a:latin typeface="Courier"/>
              </a:rPr>
              <a:t>)</a:t>
            </a:r>
          </a:p>
          <a:p>
            <a:pPr lvl="1"/>
            <a:r>
              <a:rPr lang="en-US" dirty="0">
                <a:latin typeface="Courier"/>
              </a:rPr>
              <a:t>max(myList)</a:t>
            </a:r>
            <a:endParaRPr lang="en-US" dirty="0" smtClean="0">
              <a:latin typeface="Courier"/>
            </a:endParaRPr>
          </a:p>
          <a:p>
            <a:pPr lvl="1"/>
            <a:r>
              <a:rPr lang="en-US" dirty="0" smtClean="0">
                <a:latin typeface="Courier"/>
              </a:rPr>
              <a:t>sum(</a:t>
            </a:r>
            <a:r>
              <a:rPr lang="en-US" dirty="0">
                <a:latin typeface="Courier"/>
              </a:rPr>
              <a:t>myList</a:t>
            </a:r>
            <a:r>
              <a:rPr lang="en-US" dirty="0" smtClean="0">
                <a:latin typeface="Courier"/>
              </a:rPr>
              <a:t>)</a:t>
            </a:r>
            <a:endParaRPr lang="en-US" dirty="0">
              <a:latin typeface="Courier"/>
            </a:endParaRP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154</a:t>
            </a:fld>
            <a:endParaRPr lang="en-US" dirty="0"/>
          </a:p>
        </p:txBody>
      </p:sp>
    </p:spTree>
    <p:extLst>
      <p:ext uri="{BB962C8B-B14F-4D97-AF65-F5344CB8AC3E}">
        <p14:creationId xmlns:p14="http://schemas.microsoft.com/office/powerpoint/2010/main" val="3945252110"/>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Lists</a:t>
            </a:r>
            <a:endParaRPr lang="en-US" dirty="0"/>
          </a:p>
        </p:txBody>
      </p:sp>
      <p:sp>
        <p:nvSpPr>
          <p:cNvPr id="3" name="Content Placeholder 2"/>
          <p:cNvSpPr>
            <a:spLocks noGrp="1"/>
          </p:cNvSpPr>
          <p:nvPr>
            <p:ph idx="1"/>
          </p:nvPr>
        </p:nvSpPr>
        <p:spPr>
          <a:xfrm>
            <a:off x="914399" y="1447800"/>
            <a:ext cx="7943273" cy="4678363"/>
          </a:xfrm>
        </p:spPr>
        <p:txBody>
          <a:bodyPr/>
          <a:lstStyle/>
          <a:p>
            <a:r>
              <a:rPr lang="en-US" dirty="0"/>
              <a:t>U</a:t>
            </a:r>
            <a:r>
              <a:rPr lang="en-US" dirty="0" smtClean="0"/>
              <a:t>nsure about whether a statement will work?</a:t>
            </a:r>
          </a:p>
          <a:p>
            <a:r>
              <a:rPr lang="en-US" dirty="0" smtClean="0"/>
              <a:t>Test it out in the Console or in Jupyter</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155</a:t>
            </a:fld>
            <a:endParaRPr lang="en-US" dirty="0"/>
          </a:p>
        </p:txBody>
      </p:sp>
    </p:spTree>
    <p:extLst>
      <p:ext uri="{BB962C8B-B14F-4D97-AF65-F5344CB8AC3E}">
        <p14:creationId xmlns:p14="http://schemas.microsoft.com/office/powerpoint/2010/main" val="1143385376"/>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In-Class Exercise</a:t>
            </a:r>
            <a:endParaRPr lang="en-US" dirty="0"/>
          </a:p>
        </p:txBody>
      </p:sp>
      <p:sp>
        <p:nvSpPr>
          <p:cNvPr id="3" name="Content Placeholder 2"/>
          <p:cNvSpPr>
            <a:spLocks noGrp="1"/>
          </p:cNvSpPr>
          <p:nvPr>
            <p:ph idx="1"/>
          </p:nvPr>
        </p:nvSpPr>
        <p:spPr/>
        <p:txBody>
          <a:bodyPr/>
          <a:lstStyle/>
          <a:p>
            <a:r>
              <a:rPr lang="en-US" dirty="0" smtClean="0"/>
              <a:t>Write code that:</a:t>
            </a:r>
          </a:p>
          <a:p>
            <a:pPr lvl="1"/>
            <a:r>
              <a:rPr lang="en-US" dirty="0"/>
              <a:t>C</a:t>
            </a:r>
            <a:r>
              <a:rPr lang="en-US" dirty="0" smtClean="0"/>
              <a:t>reates a list of integers from 0 to 15</a:t>
            </a:r>
          </a:p>
          <a:p>
            <a:pPr lvl="1"/>
            <a:r>
              <a:rPr lang="en-US" dirty="0"/>
              <a:t>D</a:t>
            </a:r>
            <a:r>
              <a:rPr lang="en-US" dirty="0" smtClean="0"/>
              <a:t>eletes the elements in positions corresponding to indices 2, 5, and 7</a:t>
            </a:r>
          </a:p>
          <a:p>
            <a:pPr lvl="1"/>
            <a:r>
              <a:rPr lang="en-US" dirty="0"/>
              <a:t>P</a:t>
            </a:r>
            <a:r>
              <a:rPr lang="en-US" dirty="0" smtClean="0"/>
              <a:t>rints out the min, max, and sum of the remaining elements</a:t>
            </a:r>
          </a:p>
          <a:p>
            <a:pPr lvl="1"/>
            <a:r>
              <a:rPr lang="en-US" dirty="0" smtClean="0"/>
              <a:t>Computes, and prints the average of the remaining </a:t>
            </a:r>
            <a:r>
              <a:rPr lang="en-US" dirty="0"/>
              <a:t>elements</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156</a:t>
            </a:fld>
            <a:endParaRPr lang="en-US" dirty="0"/>
          </a:p>
        </p:txBody>
      </p:sp>
    </p:spTree>
    <p:extLst>
      <p:ext uri="{BB962C8B-B14F-4D97-AF65-F5344CB8AC3E}">
        <p14:creationId xmlns:p14="http://schemas.microsoft.com/office/powerpoint/2010/main" val="1366268676"/>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Lists and Functions</a:t>
            </a:r>
            <a:endParaRPr lang="en-US" dirty="0"/>
          </a:p>
        </p:txBody>
      </p:sp>
      <p:sp>
        <p:nvSpPr>
          <p:cNvPr id="3" name="Content Placeholder 2"/>
          <p:cNvSpPr>
            <a:spLocks noGrp="1"/>
          </p:cNvSpPr>
          <p:nvPr>
            <p:ph idx="1"/>
          </p:nvPr>
        </p:nvSpPr>
        <p:spPr>
          <a:xfrm>
            <a:off x="914400" y="1155940"/>
            <a:ext cx="7772400" cy="4970223"/>
          </a:xfrm>
        </p:spPr>
        <p:txBody>
          <a:bodyPr/>
          <a:lstStyle/>
          <a:p>
            <a:r>
              <a:rPr lang="en-US" dirty="0" smtClean="0"/>
              <a:t>Numerical quantities and lists are treated differently when passed to functions</a:t>
            </a:r>
          </a:p>
          <a:p>
            <a:r>
              <a:rPr lang="en-US" dirty="0" smtClean="0"/>
              <a:t>Let’s go through the examples in the “Passing Lists to Functions” section of  </a:t>
            </a:r>
            <a:r>
              <a:rPr lang="en-US" dirty="0" smtClean="0">
                <a:latin typeface="Courier"/>
              </a:rPr>
              <a:t>Lists.ipynb</a:t>
            </a:r>
          </a:p>
          <a:p>
            <a:r>
              <a:rPr lang="en-US" dirty="0" smtClean="0"/>
              <a:t>It is critical to know:</a:t>
            </a:r>
          </a:p>
          <a:p>
            <a:pPr lvl="1"/>
            <a:r>
              <a:rPr lang="en-US" dirty="0" smtClean="0"/>
              <a:t>Whether copies of the parameters are sent to function versus pointers to the actual variables in memory</a:t>
            </a:r>
          </a:p>
          <a:p>
            <a:pPr lvl="1"/>
            <a:r>
              <a:rPr lang="en-US" dirty="0" smtClean="0"/>
              <a:t>Whether you need to rely on a return value or modify the variable directly in the function</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157</a:t>
            </a:fld>
            <a:endParaRPr lang="en-US" dirty="0"/>
          </a:p>
        </p:txBody>
      </p:sp>
    </p:spTree>
    <p:extLst>
      <p:ext uri="{BB962C8B-B14F-4D97-AF65-F5344CB8AC3E}">
        <p14:creationId xmlns:p14="http://schemas.microsoft.com/office/powerpoint/2010/main" val="280197488"/>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In-Class Exercise</a:t>
            </a:r>
            <a:endParaRPr lang="en-US" dirty="0"/>
          </a:p>
        </p:txBody>
      </p:sp>
      <p:sp>
        <p:nvSpPr>
          <p:cNvPr id="3" name="Content Placeholder 2"/>
          <p:cNvSpPr>
            <a:spLocks noGrp="1"/>
          </p:cNvSpPr>
          <p:nvPr>
            <p:ph idx="1"/>
          </p:nvPr>
        </p:nvSpPr>
        <p:spPr/>
        <p:txBody>
          <a:bodyPr/>
          <a:lstStyle/>
          <a:p>
            <a:r>
              <a:rPr lang="en-US" dirty="0"/>
              <a:t>W</a:t>
            </a:r>
            <a:r>
              <a:rPr lang="en-US" dirty="0" smtClean="0"/>
              <a:t>rite a function the deletes the last element of a list which is passed to it as an argument, and then returns the truncated list</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158</a:t>
            </a:fld>
            <a:endParaRPr lang="en-US" dirty="0"/>
          </a:p>
        </p:txBody>
      </p:sp>
    </p:spTree>
    <p:extLst>
      <p:ext uri="{BB962C8B-B14F-4D97-AF65-F5344CB8AC3E}">
        <p14:creationId xmlns:p14="http://schemas.microsoft.com/office/powerpoint/2010/main" val="1870322154"/>
      </p:ext>
    </p:extLst>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Aliasing</a:t>
            </a:r>
            <a:endParaRPr lang="en-US" dirty="0"/>
          </a:p>
        </p:txBody>
      </p:sp>
      <p:sp>
        <p:nvSpPr>
          <p:cNvPr id="3" name="Content Placeholder 2"/>
          <p:cNvSpPr>
            <a:spLocks noGrp="1"/>
          </p:cNvSpPr>
          <p:nvPr>
            <p:ph idx="1"/>
          </p:nvPr>
        </p:nvSpPr>
        <p:spPr>
          <a:xfrm>
            <a:off x="914400" y="4632960"/>
            <a:ext cx="7772400" cy="1964254"/>
          </a:xfrm>
        </p:spPr>
        <p:txBody>
          <a:bodyPr/>
          <a:lstStyle/>
          <a:p>
            <a:r>
              <a:rPr lang="en-US" dirty="0" smtClean="0"/>
              <a:t>This behavior is intuitive for numerical quantities</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159</a:t>
            </a:fld>
            <a:endParaRPr lang="en-US" dirty="0"/>
          </a:p>
        </p:txBody>
      </p:sp>
      <p:sp>
        <p:nvSpPr>
          <p:cNvPr id="5" name="TextBox 4"/>
          <p:cNvSpPr txBox="1"/>
          <p:nvPr/>
        </p:nvSpPr>
        <p:spPr>
          <a:xfrm>
            <a:off x="1260629" y="1328738"/>
            <a:ext cx="3789820" cy="3416320"/>
          </a:xfrm>
          <a:prstGeom prst="rect">
            <a:avLst/>
          </a:prstGeom>
          <a:noFill/>
        </p:spPr>
        <p:txBody>
          <a:bodyPr wrap="none" rtlCol="0">
            <a:spAutoFit/>
          </a:bodyPr>
          <a:lstStyle/>
          <a:p>
            <a:r>
              <a:rPr lang="en-US" sz="3600" dirty="0" smtClean="0">
                <a:latin typeface="Courier New" panose="02070309020205020404" pitchFamily="49" charset="0"/>
                <a:cs typeface="Courier New" panose="02070309020205020404" pitchFamily="49" charset="0"/>
              </a:rPr>
              <a:t>p = 3</a:t>
            </a:r>
          </a:p>
          <a:p>
            <a:r>
              <a:rPr lang="en-US" sz="3600" dirty="0" smtClean="0">
                <a:latin typeface="Courier New" panose="02070309020205020404" pitchFamily="49" charset="0"/>
                <a:cs typeface="Courier New" panose="02070309020205020404" pitchFamily="49" charset="0"/>
              </a:rPr>
              <a:t>q = p</a:t>
            </a:r>
          </a:p>
          <a:p>
            <a:r>
              <a:rPr lang="en-US" sz="3600" dirty="0" smtClean="0">
                <a:latin typeface="Courier New" panose="02070309020205020404" pitchFamily="49" charset="0"/>
                <a:cs typeface="Courier New" panose="02070309020205020404" pitchFamily="49" charset="0"/>
              </a:rPr>
              <a:t>p = 1</a:t>
            </a:r>
          </a:p>
          <a:p>
            <a:r>
              <a:rPr lang="en-US" sz="3600" dirty="0" smtClean="0">
                <a:latin typeface="Courier New" panose="02070309020205020404" pitchFamily="49" charset="0"/>
                <a:cs typeface="Courier New" panose="02070309020205020404" pitchFamily="49" charset="0"/>
              </a:rPr>
              <a:t>print(p)</a:t>
            </a:r>
          </a:p>
          <a:p>
            <a:r>
              <a:rPr lang="en-US" sz="3600" dirty="0" smtClean="0">
                <a:latin typeface="Courier New" panose="02070309020205020404" pitchFamily="49" charset="0"/>
                <a:cs typeface="Courier New" panose="02070309020205020404" pitchFamily="49" charset="0"/>
              </a:rPr>
              <a:t>print(q)</a:t>
            </a:r>
          </a:p>
          <a:p>
            <a:r>
              <a:rPr lang="en-US" sz="3600" dirty="0" smtClean="0">
                <a:latin typeface="Courier New" panose="02070309020205020404" pitchFamily="49" charset="0"/>
                <a:cs typeface="Courier New" panose="02070309020205020404" pitchFamily="49" charset="0"/>
              </a:rPr>
              <a:t>print(p is q)</a:t>
            </a:r>
          </a:p>
        </p:txBody>
      </p:sp>
    </p:spTree>
    <p:extLst>
      <p:ext uri="{BB962C8B-B14F-4D97-AF65-F5344CB8AC3E}">
        <p14:creationId xmlns:p14="http://schemas.microsoft.com/office/powerpoint/2010/main" val="214786969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Course Material Set-Up</a:t>
            </a:r>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16</a:t>
            </a:fld>
            <a:endParaRPr lang="en-US" dirty="0"/>
          </a:p>
        </p:txBody>
      </p:sp>
      <p:grpSp>
        <p:nvGrpSpPr>
          <p:cNvPr id="12" name="Group 11"/>
          <p:cNvGrpSpPr>
            <a:grpSpLocks noChangeAspect="1"/>
          </p:cNvGrpSpPr>
          <p:nvPr/>
        </p:nvGrpSpPr>
        <p:grpSpPr>
          <a:xfrm>
            <a:off x="1132514" y="1233616"/>
            <a:ext cx="7431324" cy="4965847"/>
            <a:chOff x="1132514" y="1342674"/>
            <a:chExt cx="6744749" cy="4507056"/>
          </a:xfrm>
        </p:grpSpPr>
        <p:pic>
          <p:nvPicPr>
            <p:cNvPr id="11" name="Picture 10"/>
            <p:cNvPicPr>
              <a:picLocks noChangeAspect="1"/>
            </p:cNvPicPr>
            <p:nvPr/>
          </p:nvPicPr>
          <p:blipFill>
            <a:blip r:embed="rId2"/>
            <a:stretch>
              <a:fillRect/>
            </a:stretch>
          </p:blipFill>
          <p:spPr>
            <a:xfrm>
              <a:off x="1132514" y="1342674"/>
              <a:ext cx="6744749" cy="4496500"/>
            </a:xfrm>
            <a:prstGeom prst="rect">
              <a:avLst/>
            </a:prstGeom>
          </p:spPr>
        </p:pic>
        <p:sp>
          <p:nvSpPr>
            <p:cNvPr id="6" name="Rectangle 5"/>
            <p:cNvSpPr/>
            <p:nvPr/>
          </p:nvSpPr>
          <p:spPr>
            <a:xfrm>
              <a:off x="6710115" y="4060271"/>
              <a:ext cx="949034" cy="26005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6436155" y="5076653"/>
              <a:ext cx="1222993" cy="34523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p:cNvSpPr/>
            <p:nvPr/>
          </p:nvSpPr>
          <p:spPr>
            <a:xfrm>
              <a:off x="7125370" y="3647113"/>
              <a:ext cx="365760" cy="36911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rgbClr val="FF0000"/>
                  </a:solidFill>
                </a:rPr>
                <a:t>1</a:t>
              </a:r>
              <a:endParaRPr lang="en-US" dirty="0">
                <a:solidFill>
                  <a:srgbClr val="FF0000"/>
                </a:solidFill>
              </a:endParaRPr>
            </a:p>
          </p:txBody>
        </p:sp>
        <p:sp>
          <p:nvSpPr>
            <p:cNvPr id="9" name="Oval 8"/>
            <p:cNvSpPr/>
            <p:nvPr/>
          </p:nvSpPr>
          <p:spPr>
            <a:xfrm>
              <a:off x="6310560" y="5480614"/>
              <a:ext cx="365760" cy="36911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rgbClr val="FF0000"/>
                  </a:solidFill>
                </a:rPr>
                <a:t>2</a:t>
              </a:r>
              <a:endParaRPr lang="en-US" dirty="0">
                <a:solidFill>
                  <a:srgbClr val="FF0000"/>
                </a:solidFill>
              </a:endParaRPr>
            </a:p>
          </p:txBody>
        </p:sp>
      </p:grpSp>
    </p:spTree>
    <p:extLst>
      <p:ext uri="{BB962C8B-B14F-4D97-AF65-F5344CB8AC3E}">
        <p14:creationId xmlns:p14="http://schemas.microsoft.com/office/powerpoint/2010/main" val="1689218108"/>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Aliasing</a:t>
            </a:r>
            <a:endParaRPr lang="en-US" dirty="0"/>
          </a:p>
        </p:txBody>
      </p:sp>
      <p:sp>
        <p:nvSpPr>
          <p:cNvPr id="3" name="Content Placeholder 2"/>
          <p:cNvSpPr>
            <a:spLocks noGrp="1"/>
          </p:cNvSpPr>
          <p:nvPr>
            <p:ph idx="1"/>
          </p:nvPr>
        </p:nvSpPr>
        <p:spPr>
          <a:xfrm>
            <a:off x="914400" y="4641675"/>
            <a:ext cx="7772400" cy="1702209"/>
          </a:xfrm>
        </p:spPr>
        <p:txBody>
          <a:bodyPr/>
          <a:lstStyle/>
          <a:p>
            <a:pPr>
              <a:spcBef>
                <a:spcPts val="0"/>
              </a:spcBef>
            </a:pPr>
            <a:r>
              <a:rPr lang="en-US" dirty="0" smtClean="0"/>
              <a:t>What are the values of </a:t>
            </a:r>
            <a:r>
              <a:rPr lang="en-US" dirty="0" smtClean="0">
                <a:latin typeface="Courier"/>
              </a:rPr>
              <a:t>p</a:t>
            </a:r>
            <a:r>
              <a:rPr lang="en-US" dirty="0" smtClean="0"/>
              <a:t> and </a:t>
            </a:r>
            <a:r>
              <a:rPr lang="en-US" dirty="0" smtClean="0">
                <a:latin typeface="Courier"/>
              </a:rPr>
              <a:t>q</a:t>
            </a:r>
            <a:r>
              <a:rPr lang="en-US" dirty="0" smtClean="0"/>
              <a:t>?</a:t>
            </a:r>
          </a:p>
          <a:p>
            <a:pPr>
              <a:spcBef>
                <a:spcPts val="0"/>
              </a:spcBef>
            </a:pPr>
            <a:r>
              <a:rPr lang="en-US" dirty="0" smtClean="0">
                <a:cs typeface="Courier New" panose="02070309020205020404" pitchFamily="49" charset="0"/>
              </a:rPr>
              <a:t>Are they the same of difference variables?</a:t>
            </a:r>
            <a:endParaRPr lang="en-US" dirty="0">
              <a:cs typeface="Courier New" panose="02070309020205020404" pitchFamily="49" charset="0"/>
            </a:endParaRP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160</a:t>
            </a:fld>
            <a:endParaRPr lang="en-US" dirty="0"/>
          </a:p>
        </p:txBody>
      </p:sp>
      <p:sp>
        <p:nvSpPr>
          <p:cNvPr id="5" name="TextBox 4"/>
          <p:cNvSpPr txBox="1"/>
          <p:nvPr/>
        </p:nvSpPr>
        <p:spPr>
          <a:xfrm>
            <a:off x="1260629" y="1252308"/>
            <a:ext cx="3789820" cy="3416320"/>
          </a:xfrm>
          <a:prstGeom prst="rect">
            <a:avLst/>
          </a:prstGeom>
          <a:noFill/>
        </p:spPr>
        <p:txBody>
          <a:bodyPr wrap="none" rtlCol="0">
            <a:spAutoFit/>
          </a:bodyPr>
          <a:lstStyle/>
          <a:p>
            <a:r>
              <a:rPr lang="en-US" sz="3600" dirty="0" smtClean="0">
                <a:latin typeface="Courier New" panose="02070309020205020404" pitchFamily="49" charset="0"/>
                <a:cs typeface="Courier New" panose="02070309020205020404" pitchFamily="49" charset="0"/>
              </a:rPr>
              <a:t>p = [1,2,3]</a:t>
            </a:r>
          </a:p>
          <a:p>
            <a:r>
              <a:rPr lang="en-US" sz="3600" dirty="0" smtClean="0">
                <a:latin typeface="Courier New" panose="02070309020205020404" pitchFamily="49" charset="0"/>
                <a:cs typeface="Courier New" panose="02070309020205020404" pitchFamily="49" charset="0"/>
              </a:rPr>
              <a:t>q = p</a:t>
            </a:r>
          </a:p>
          <a:p>
            <a:r>
              <a:rPr lang="en-US" sz="3600" dirty="0">
                <a:latin typeface="Courier New" panose="02070309020205020404" pitchFamily="49" charset="0"/>
                <a:cs typeface="Courier New" panose="02070309020205020404" pitchFamily="49" charset="0"/>
              </a:rPr>
              <a:t>q</a:t>
            </a:r>
            <a:r>
              <a:rPr lang="en-US" sz="3600" dirty="0" smtClean="0">
                <a:latin typeface="Courier New" panose="02070309020205020404" pitchFamily="49" charset="0"/>
                <a:cs typeface="Courier New" panose="02070309020205020404" pitchFamily="49" charset="0"/>
              </a:rPr>
              <a:t>[1] = 9</a:t>
            </a:r>
          </a:p>
          <a:p>
            <a:r>
              <a:rPr lang="en-US" sz="3600" dirty="0">
                <a:latin typeface="Courier New" panose="02070309020205020404" pitchFamily="49" charset="0"/>
                <a:cs typeface="Courier New" panose="02070309020205020404" pitchFamily="49" charset="0"/>
              </a:rPr>
              <a:t>print(p)</a:t>
            </a:r>
          </a:p>
          <a:p>
            <a:r>
              <a:rPr lang="en-US" sz="3600" dirty="0">
                <a:latin typeface="Courier New" panose="02070309020205020404" pitchFamily="49" charset="0"/>
                <a:cs typeface="Courier New" panose="02070309020205020404" pitchFamily="49" charset="0"/>
              </a:rPr>
              <a:t>print(q)</a:t>
            </a:r>
          </a:p>
          <a:p>
            <a:r>
              <a:rPr lang="en-US" sz="3600" dirty="0">
                <a:latin typeface="Courier New" panose="02070309020205020404" pitchFamily="49" charset="0"/>
                <a:cs typeface="Courier New" panose="02070309020205020404" pitchFamily="49" charset="0"/>
              </a:rPr>
              <a:t>print(p is </a:t>
            </a:r>
            <a:r>
              <a:rPr lang="en-US" sz="3600" dirty="0" smtClean="0">
                <a:latin typeface="Courier New" panose="02070309020205020404" pitchFamily="49" charset="0"/>
                <a:cs typeface="Courier New" panose="02070309020205020404" pitchFamily="49" charset="0"/>
              </a:rPr>
              <a:t>q)</a:t>
            </a:r>
            <a:endParaRPr lang="en-US" sz="36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490008097"/>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Aliasing</a:t>
            </a:r>
            <a:endParaRPr lang="en-US" dirty="0"/>
          </a:p>
        </p:txBody>
      </p:sp>
      <p:sp>
        <p:nvSpPr>
          <p:cNvPr id="3" name="Content Placeholder 2"/>
          <p:cNvSpPr>
            <a:spLocks noGrp="1"/>
          </p:cNvSpPr>
          <p:nvPr>
            <p:ph idx="1"/>
          </p:nvPr>
        </p:nvSpPr>
        <p:spPr>
          <a:xfrm>
            <a:off x="914400" y="3782674"/>
            <a:ext cx="7772400" cy="2343489"/>
          </a:xfrm>
        </p:spPr>
        <p:txBody>
          <a:bodyPr/>
          <a:lstStyle/>
          <a:p>
            <a:pPr>
              <a:spcBef>
                <a:spcPts val="0"/>
              </a:spcBef>
            </a:pPr>
            <a:r>
              <a:rPr lang="en-US" dirty="0"/>
              <a:t>T</a:t>
            </a:r>
            <a:r>
              <a:rPr lang="en-US" dirty="0" smtClean="0"/>
              <a:t>his is aliasing</a:t>
            </a:r>
          </a:p>
          <a:p>
            <a:pPr>
              <a:spcBef>
                <a:spcPts val="0"/>
              </a:spcBef>
            </a:pPr>
            <a:r>
              <a:rPr lang="en-US" dirty="0" smtClean="0"/>
              <a:t>… not necessarily intuitive</a:t>
            </a:r>
          </a:p>
          <a:p>
            <a:pPr>
              <a:spcBef>
                <a:spcPts val="0"/>
              </a:spcBef>
            </a:pPr>
            <a:r>
              <a:rPr lang="en-US" dirty="0" smtClean="0"/>
              <a:t>In this case, </a:t>
            </a:r>
            <a:r>
              <a:rPr lang="en-US" dirty="0" smtClean="0">
                <a:latin typeface="Courier New" panose="02070309020205020404" pitchFamily="49" charset="0"/>
                <a:cs typeface="Courier New" panose="02070309020205020404" pitchFamily="49" charset="0"/>
              </a:rPr>
              <a:t>p</a:t>
            </a:r>
            <a:r>
              <a:rPr lang="en-US" dirty="0" smtClean="0"/>
              <a:t> and </a:t>
            </a:r>
            <a:r>
              <a:rPr lang="en-US" dirty="0" smtClean="0">
                <a:latin typeface="Courier New" panose="02070309020205020404" pitchFamily="49" charset="0"/>
                <a:cs typeface="Courier New" panose="02070309020205020404" pitchFamily="49" charset="0"/>
              </a:rPr>
              <a:t>q</a:t>
            </a:r>
            <a:r>
              <a:rPr lang="en-US" dirty="0" smtClean="0"/>
              <a:t> </a:t>
            </a:r>
            <a:r>
              <a:rPr lang="en-US" dirty="0"/>
              <a:t>both </a:t>
            </a:r>
            <a:r>
              <a:rPr lang="en-US" dirty="0" smtClean="0"/>
              <a:t>reference the same location in memory</a:t>
            </a:r>
          </a:p>
          <a:p>
            <a:pPr lvl="1">
              <a:spcBef>
                <a:spcPts val="0"/>
              </a:spcBef>
            </a:pPr>
            <a:r>
              <a:rPr lang="en-US" dirty="0"/>
              <a:t>Y</a:t>
            </a:r>
            <a:r>
              <a:rPr lang="en-US" dirty="0" smtClean="0"/>
              <a:t>ou are not creating a new object in memory referenced by </a:t>
            </a:r>
            <a:r>
              <a:rPr lang="en-US" dirty="0" smtClean="0">
                <a:latin typeface="Courier New" panose="02070309020205020404" pitchFamily="49" charset="0"/>
                <a:cs typeface="Courier New" panose="02070309020205020404" pitchFamily="49" charset="0"/>
              </a:rPr>
              <a:t>q</a:t>
            </a:r>
            <a:endParaRPr lang="en-US" dirty="0">
              <a:latin typeface="Courier New" panose="02070309020205020404" pitchFamily="49" charset="0"/>
              <a:cs typeface="Courier New" panose="02070309020205020404" pitchFamily="49" charset="0"/>
            </a:endParaRP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161</a:t>
            </a:fld>
            <a:endParaRPr lang="en-US" dirty="0"/>
          </a:p>
        </p:txBody>
      </p:sp>
      <p:sp>
        <p:nvSpPr>
          <p:cNvPr id="5" name="TextBox 4"/>
          <p:cNvSpPr txBox="1"/>
          <p:nvPr/>
        </p:nvSpPr>
        <p:spPr>
          <a:xfrm>
            <a:off x="1260629" y="973620"/>
            <a:ext cx="3235181" cy="2862322"/>
          </a:xfrm>
          <a:prstGeom prst="rect">
            <a:avLst/>
          </a:prstGeom>
          <a:noFill/>
        </p:spPr>
        <p:txBody>
          <a:bodyPr wrap="none" rtlCol="0">
            <a:spAutoFit/>
          </a:bodyPr>
          <a:lstStyle/>
          <a:p>
            <a:r>
              <a:rPr lang="en-US" sz="3600" dirty="0" smtClean="0">
                <a:latin typeface="Courier New" panose="02070309020205020404" pitchFamily="49" charset="0"/>
                <a:cs typeface="Courier New" panose="02070309020205020404" pitchFamily="49" charset="0"/>
              </a:rPr>
              <a:t>p = [1,2,3]</a:t>
            </a:r>
          </a:p>
          <a:p>
            <a:r>
              <a:rPr lang="en-US" sz="3600" dirty="0" smtClean="0">
                <a:latin typeface="Courier New" panose="02070309020205020404" pitchFamily="49" charset="0"/>
                <a:cs typeface="Courier New" panose="02070309020205020404" pitchFamily="49" charset="0"/>
              </a:rPr>
              <a:t>q = p</a:t>
            </a:r>
          </a:p>
          <a:p>
            <a:r>
              <a:rPr lang="en-US" sz="3600" dirty="0">
                <a:latin typeface="Courier New" panose="02070309020205020404" pitchFamily="49" charset="0"/>
                <a:cs typeface="Courier New" panose="02070309020205020404" pitchFamily="49" charset="0"/>
              </a:rPr>
              <a:t>q</a:t>
            </a:r>
            <a:r>
              <a:rPr lang="en-US" sz="3600" dirty="0" smtClean="0">
                <a:latin typeface="Courier New" panose="02070309020205020404" pitchFamily="49" charset="0"/>
                <a:cs typeface="Courier New" panose="02070309020205020404" pitchFamily="49" charset="0"/>
              </a:rPr>
              <a:t>[1] = 9</a:t>
            </a:r>
          </a:p>
          <a:p>
            <a:r>
              <a:rPr lang="en-US" sz="3600" dirty="0" smtClean="0">
                <a:latin typeface="Courier New" panose="02070309020205020404" pitchFamily="49" charset="0"/>
                <a:cs typeface="Courier New" panose="02070309020205020404" pitchFamily="49" charset="0"/>
              </a:rPr>
              <a:t>print(p)</a:t>
            </a:r>
          </a:p>
          <a:p>
            <a:r>
              <a:rPr lang="en-US" sz="3600" dirty="0" smtClean="0">
                <a:latin typeface="Courier New" panose="02070309020205020404" pitchFamily="49" charset="0"/>
                <a:cs typeface="Courier New" panose="02070309020205020404" pitchFamily="49" charset="0"/>
              </a:rPr>
              <a:t>print(q)</a:t>
            </a:r>
          </a:p>
        </p:txBody>
      </p:sp>
    </p:spTree>
    <p:extLst>
      <p:ext uri="{BB962C8B-B14F-4D97-AF65-F5344CB8AC3E}">
        <p14:creationId xmlns:p14="http://schemas.microsoft.com/office/powerpoint/2010/main" val="1155392938"/>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Aliasing</a:t>
            </a:r>
            <a:endParaRPr lang="en-US" dirty="0"/>
          </a:p>
        </p:txBody>
      </p:sp>
      <p:sp>
        <p:nvSpPr>
          <p:cNvPr id="3" name="Content Placeholder 2"/>
          <p:cNvSpPr>
            <a:spLocks noGrp="1"/>
          </p:cNvSpPr>
          <p:nvPr>
            <p:ph idx="1"/>
          </p:nvPr>
        </p:nvSpPr>
        <p:spPr>
          <a:xfrm>
            <a:off x="914400" y="1207657"/>
            <a:ext cx="7772400" cy="4678363"/>
          </a:xfrm>
        </p:spPr>
        <p:txBody>
          <a:bodyPr/>
          <a:lstStyle/>
          <a:p>
            <a:pPr>
              <a:spcBef>
                <a:spcPts val="0"/>
              </a:spcBef>
            </a:pPr>
            <a:r>
              <a:rPr lang="en-US" dirty="0" smtClean="0"/>
              <a:t>How to avoid aliasing (when you want to):</a:t>
            </a:r>
          </a:p>
          <a:p>
            <a:pPr lvl="1">
              <a:spcBef>
                <a:spcPts val="0"/>
              </a:spcBef>
            </a:pPr>
            <a:r>
              <a:rPr lang="en-US" dirty="0" smtClean="0"/>
              <a:t>Make a copy of the list</a:t>
            </a:r>
          </a:p>
          <a:p>
            <a:pPr>
              <a:spcBef>
                <a:spcPts val="0"/>
              </a:spcBef>
            </a:pPr>
            <a:r>
              <a:rPr lang="en-US" dirty="0"/>
              <a:t>Be careful of </a:t>
            </a:r>
            <a:r>
              <a:rPr lang="en-US" dirty="0" smtClean="0"/>
              <a:t>unnecessary copies of lists</a:t>
            </a:r>
            <a:endParaRPr lang="en-US" dirty="0"/>
          </a:p>
          <a:p>
            <a:pPr lvl="1">
              <a:spcBef>
                <a:spcPts val="0"/>
              </a:spcBef>
            </a:pPr>
            <a:r>
              <a:rPr lang="en-US" dirty="0"/>
              <a:t>Consumes memory</a:t>
            </a:r>
          </a:p>
          <a:p>
            <a:pPr lvl="1"/>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162</a:t>
            </a:fld>
            <a:endParaRPr lang="en-US" dirty="0"/>
          </a:p>
        </p:txBody>
      </p:sp>
      <p:sp>
        <p:nvSpPr>
          <p:cNvPr id="5" name="TextBox 4"/>
          <p:cNvSpPr txBox="1"/>
          <p:nvPr/>
        </p:nvSpPr>
        <p:spPr>
          <a:xfrm>
            <a:off x="2332047" y="3264232"/>
            <a:ext cx="3235181" cy="2862322"/>
          </a:xfrm>
          <a:prstGeom prst="rect">
            <a:avLst/>
          </a:prstGeom>
          <a:noFill/>
        </p:spPr>
        <p:txBody>
          <a:bodyPr wrap="none" rtlCol="0">
            <a:spAutoFit/>
          </a:bodyPr>
          <a:lstStyle/>
          <a:p>
            <a:r>
              <a:rPr lang="en-US" sz="3600" dirty="0" smtClean="0">
                <a:latin typeface="Courier New" panose="02070309020205020404" pitchFamily="49" charset="0"/>
                <a:cs typeface="Courier New" panose="02070309020205020404" pitchFamily="49" charset="0"/>
              </a:rPr>
              <a:t>p = [1,2,3]</a:t>
            </a:r>
          </a:p>
          <a:p>
            <a:r>
              <a:rPr lang="en-US" sz="3600" dirty="0" smtClean="0">
                <a:latin typeface="Courier New" panose="02070309020205020404" pitchFamily="49" charset="0"/>
                <a:cs typeface="Courier New" panose="02070309020205020404" pitchFamily="49" charset="0"/>
              </a:rPr>
              <a:t>q = p[:]</a:t>
            </a:r>
          </a:p>
          <a:p>
            <a:r>
              <a:rPr lang="en-US" sz="3600" dirty="0">
                <a:latin typeface="Courier New" panose="02070309020205020404" pitchFamily="49" charset="0"/>
                <a:cs typeface="Courier New" panose="02070309020205020404" pitchFamily="49" charset="0"/>
              </a:rPr>
              <a:t>q</a:t>
            </a:r>
            <a:r>
              <a:rPr lang="en-US" sz="3600" dirty="0" smtClean="0">
                <a:latin typeface="Courier New" panose="02070309020205020404" pitchFamily="49" charset="0"/>
                <a:cs typeface="Courier New" panose="02070309020205020404" pitchFamily="49" charset="0"/>
              </a:rPr>
              <a:t>[1] = 9</a:t>
            </a:r>
          </a:p>
          <a:p>
            <a:r>
              <a:rPr lang="en-US" sz="3600" dirty="0" smtClean="0">
                <a:latin typeface="Courier New" panose="02070309020205020404" pitchFamily="49" charset="0"/>
                <a:cs typeface="Courier New" panose="02070309020205020404" pitchFamily="49" charset="0"/>
              </a:rPr>
              <a:t>print(p)</a:t>
            </a:r>
          </a:p>
          <a:p>
            <a:r>
              <a:rPr lang="en-US" sz="3600" dirty="0" smtClean="0">
                <a:latin typeface="Courier New" panose="02070309020205020404" pitchFamily="49" charset="0"/>
                <a:cs typeface="Courier New" panose="02070309020205020404" pitchFamily="49" charset="0"/>
              </a:rPr>
              <a:t>print(q)</a:t>
            </a:r>
          </a:p>
        </p:txBody>
      </p:sp>
    </p:spTree>
    <p:extLst>
      <p:ext uri="{BB962C8B-B14F-4D97-AF65-F5344CB8AC3E}">
        <p14:creationId xmlns:p14="http://schemas.microsoft.com/office/powerpoint/2010/main" val="3276829735"/>
      </p:ext>
    </p:extLst>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More Sorting</a:t>
            </a:r>
            <a:endParaRPr lang="en-US" dirty="0"/>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2051348852"/>
      </p:ext>
    </p:extLst>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More Sorting</a:t>
            </a:r>
            <a:endParaRPr lang="en-US" dirty="0"/>
          </a:p>
        </p:txBody>
      </p:sp>
      <p:sp>
        <p:nvSpPr>
          <p:cNvPr id="3" name="Content Placeholder 2"/>
          <p:cNvSpPr>
            <a:spLocks noGrp="1"/>
          </p:cNvSpPr>
          <p:nvPr>
            <p:ph idx="1"/>
          </p:nvPr>
        </p:nvSpPr>
        <p:spPr/>
        <p:txBody>
          <a:bodyPr/>
          <a:lstStyle/>
          <a:p>
            <a:r>
              <a:rPr lang="en-US" dirty="0" smtClean="0"/>
              <a:t>You will do a lot of sorting in analytics</a:t>
            </a:r>
          </a:p>
          <a:p>
            <a:r>
              <a:rPr lang="en-US" dirty="0" smtClean="0"/>
              <a:t>Useful to know many ways to sort data</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164</a:t>
            </a:fld>
            <a:endParaRPr lang="en-US" dirty="0"/>
          </a:p>
        </p:txBody>
      </p:sp>
    </p:spTree>
    <p:extLst>
      <p:ext uri="{BB962C8B-B14F-4D97-AF65-F5344CB8AC3E}">
        <p14:creationId xmlns:p14="http://schemas.microsoft.com/office/powerpoint/2010/main" val="3124407486"/>
      </p:ext>
    </p:extLst>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YouTube Videos</a:t>
            </a:r>
            <a:endParaRPr lang="en-US" dirty="0"/>
          </a:p>
        </p:txBody>
      </p:sp>
      <p:sp>
        <p:nvSpPr>
          <p:cNvPr id="3" name="Content Placeholder 2"/>
          <p:cNvSpPr>
            <a:spLocks noGrp="1"/>
          </p:cNvSpPr>
          <p:nvPr>
            <p:ph idx="1"/>
          </p:nvPr>
        </p:nvSpPr>
        <p:spPr/>
        <p:txBody>
          <a:bodyPr/>
          <a:lstStyle/>
          <a:p>
            <a:r>
              <a:rPr lang="en-US" dirty="0">
                <a:hlinkClick r:id="rId2"/>
              </a:rPr>
              <a:t>https://</a:t>
            </a:r>
            <a:r>
              <a:rPr lang="en-US" dirty="0" smtClean="0">
                <a:hlinkClick r:id="rId2"/>
              </a:rPr>
              <a:t>www.youtube.com/watch?v=bqwWJpaIm8M&amp;list=PLxYh7ZSzU5052ugdqSbsVvfqU1jQVOJTI&amp;index=2</a:t>
            </a:r>
            <a:endParaRPr lang="en-US" dirty="0" smtClean="0"/>
          </a:p>
          <a:p>
            <a:r>
              <a:rPr lang="en-US" dirty="0">
                <a:hlinkClick r:id="rId3"/>
              </a:rPr>
              <a:t>https://</a:t>
            </a:r>
            <a:r>
              <a:rPr lang="en-US" dirty="0" smtClean="0">
                <a:hlinkClick r:id="rId3"/>
              </a:rPr>
              <a:t>www.youtube.com/watch?v=UmUiu59e17Q&amp;list=PLxYh7ZSzU5052ugdqSbsVvfqU1jQVOJTI&amp;index=3</a:t>
            </a:r>
            <a:endParaRPr lang="en-US" dirty="0" smtClean="0"/>
          </a:p>
          <a:p>
            <a:r>
              <a:rPr lang="en-US" dirty="0">
                <a:hlinkClick r:id="rId4"/>
              </a:rPr>
              <a:t>https://</a:t>
            </a:r>
            <a:r>
              <a:rPr lang="en-US" dirty="0" smtClean="0">
                <a:hlinkClick r:id="rId4"/>
              </a:rPr>
              <a:t>www.youtube.com/watch?v=C3VJlPly_vs&amp;index=4&amp;list=PLxYh7ZSzU5052ugdqSbsVvfqU1jQVOJTI</a:t>
            </a:r>
            <a:r>
              <a:rPr lang="en-US" dirty="0" smtClean="0"/>
              <a:t> </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165</a:t>
            </a:fld>
            <a:endParaRPr lang="en-US" dirty="0"/>
          </a:p>
        </p:txBody>
      </p:sp>
    </p:spTree>
    <p:extLst>
      <p:ext uri="{BB962C8B-B14F-4D97-AF65-F5344CB8AC3E}">
        <p14:creationId xmlns:p14="http://schemas.microsoft.com/office/powerpoint/2010/main" val="2751156854"/>
      </p:ext>
    </p:extLst>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Homework Problem 1</a:t>
            </a:r>
            <a:endParaRPr lang="en-US" dirty="0"/>
          </a:p>
        </p:txBody>
      </p:sp>
      <p:sp>
        <p:nvSpPr>
          <p:cNvPr id="3" name="Content Placeholder 2"/>
          <p:cNvSpPr>
            <a:spLocks noGrp="1"/>
          </p:cNvSpPr>
          <p:nvPr>
            <p:ph idx="1"/>
          </p:nvPr>
        </p:nvSpPr>
        <p:spPr/>
        <p:txBody>
          <a:bodyPr/>
          <a:lstStyle/>
          <a:p>
            <a:r>
              <a:rPr lang="en-US" dirty="0" smtClean="0"/>
              <a:t>Watch the first Youtube video</a:t>
            </a:r>
          </a:p>
          <a:p>
            <a:r>
              <a:rPr lang="en-US" dirty="0" smtClean="0"/>
              <a:t>Sort this list of tuples in ascending order of the 3</a:t>
            </a:r>
            <a:r>
              <a:rPr lang="en-US" baseline="30000" dirty="0" smtClean="0"/>
              <a:t>rd</a:t>
            </a:r>
            <a:r>
              <a:rPr lang="en-US" dirty="0" smtClean="0"/>
              <a:t> element within each tuple using the </a:t>
            </a:r>
            <a:r>
              <a:rPr lang="en-US" dirty="0">
                <a:latin typeface="Courier"/>
              </a:rPr>
              <a:t>operator.itemgetter() </a:t>
            </a:r>
            <a:r>
              <a:rPr lang="en-US" dirty="0" smtClean="0"/>
              <a:t>method</a:t>
            </a:r>
          </a:p>
          <a:p>
            <a:r>
              <a:rPr lang="en-US" dirty="0" smtClean="0"/>
              <a:t>Data (copy and paste into Spyder/Jupyter)</a:t>
            </a:r>
          </a:p>
          <a:p>
            <a:pPr lvl="1"/>
            <a:r>
              <a:rPr lang="en-US" dirty="0" smtClean="0"/>
              <a:t>[(1,9,11,15),(4,6,10,14),(2,5,12,13),(3,7,8,16)]</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166</a:t>
            </a:fld>
            <a:endParaRPr lang="en-US" dirty="0"/>
          </a:p>
        </p:txBody>
      </p:sp>
    </p:spTree>
    <p:extLst>
      <p:ext uri="{BB962C8B-B14F-4D97-AF65-F5344CB8AC3E}">
        <p14:creationId xmlns:p14="http://schemas.microsoft.com/office/powerpoint/2010/main" val="3037015147"/>
      </p:ext>
    </p:extLst>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Homework Problem 2</a:t>
            </a:r>
            <a:endParaRPr lang="en-US" dirty="0"/>
          </a:p>
        </p:txBody>
      </p:sp>
      <p:sp>
        <p:nvSpPr>
          <p:cNvPr id="3" name="Content Placeholder 2"/>
          <p:cNvSpPr>
            <a:spLocks noGrp="1"/>
          </p:cNvSpPr>
          <p:nvPr>
            <p:ph idx="1"/>
          </p:nvPr>
        </p:nvSpPr>
        <p:spPr/>
        <p:txBody>
          <a:bodyPr/>
          <a:lstStyle/>
          <a:p>
            <a:r>
              <a:rPr lang="en-US" dirty="0" smtClean="0"/>
              <a:t>Watch the second Youtube video</a:t>
            </a:r>
          </a:p>
          <a:p>
            <a:r>
              <a:rPr lang="en-US" dirty="0" smtClean="0"/>
              <a:t>Sort the data in Problem 1 using a lambda function</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167</a:t>
            </a:fld>
            <a:endParaRPr lang="en-US" dirty="0"/>
          </a:p>
        </p:txBody>
      </p:sp>
    </p:spTree>
    <p:extLst>
      <p:ext uri="{BB962C8B-B14F-4D97-AF65-F5344CB8AC3E}">
        <p14:creationId xmlns:p14="http://schemas.microsoft.com/office/powerpoint/2010/main" val="67053375"/>
      </p:ext>
    </p:extLst>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Homework Problem </a:t>
            </a:r>
            <a:r>
              <a:rPr lang="en-US" dirty="0" smtClean="0"/>
              <a:t>3</a:t>
            </a:r>
            <a:endParaRPr lang="en-US" dirty="0"/>
          </a:p>
        </p:txBody>
      </p:sp>
      <p:sp>
        <p:nvSpPr>
          <p:cNvPr id="3" name="Content Placeholder 2"/>
          <p:cNvSpPr>
            <a:spLocks noGrp="1"/>
          </p:cNvSpPr>
          <p:nvPr>
            <p:ph idx="1"/>
          </p:nvPr>
        </p:nvSpPr>
        <p:spPr/>
        <p:txBody>
          <a:bodyPr/>
          <a:lstStyle/>
          <a:p>
            <a:r>
              <a:rPr lang="en-US" dirty="0" smtClean="0"/>
              <a:t>Use your solution to </a:t>
            </a:r>
            <a:r>
              <a:rPr lang="en-US" dirty="0" smtClean="0">
                <a:hlinkClick r:id="rId2" action="ppaction://hlinksldjump"/>
              </a:rPr>
              <a:t>this exercise </a:t>
            </a:r>
            <a:r>
              <a:rPr lang="en-US" dirty="0" smtClean="0"/>
              <a:t>as a basis for the following exercise</a:t>
            </a:r>
          </a:p>
          <a:p>
            <a:r>
              <a:rPr lang="en-US" dirty="0" smtClean="0"/>
              <a:t>Transform the histogram dictionary into a list of tuples in the format of (key, value)…</a:t>
            </a:r>
          </a:p>
          <a:p>
            <a:r>
              <a:rPr lang="en-US" dirty="0" smtClean="0"/>
              <a:t>Then, sort in descending order of frequency</a:t>
            </a:r>
          </a:p>
          <a:p>
            <a:pPr lvl="1"/>
            <a:r>
              <a:rPr lang="en-US" dirty="0" smtClean="0"/>
              <a:t>From previously mentioned videos:</a:t>
            </a:r>
          </a:p>
          <a:p>
            <a:pPr lvl="2"/>
            <a:r>
              <a:rPr lang="en-US" sz="2000" dirty="0">
                <a:latin typeface="Courier New" panose="02070309020205020404" pitchFamily="49" charset="0"/>
                <a:cs typeface="Courier New" panose="02070309020205020404" pitchFamily="49" charset="0"/>
              </a:rPr>
              <a:t>from operator import </a:t>
            </a:r>
            <a:r>
              <a:rPr lang="en-US" sz="2000" dirty="0" smtClean="0">
                <a:latin typeface="Courier New" panose="02070309020205020404" pitchFamily="49" charset="0"/>
                <a:cs typeface="Courier New" panose="02070309020205020404" pitchFamily="49" charset="0"/>
              </a:rPr>
              <a:t>itemgetter</a:t>
            </a:r>
          </a:p>
          <a:p>
            <a:pPr lvl="2"/>
            <a:r>
              <a:rPr lang="en-US" sz="2000" dirty="0" smtClean="0">
                <a:latin typeface="Courier New" panose="02070309020205020404" pitchFamily="49" charset="0"/>
                <a:cs typeface="Courier New" panose="02070309020205020404" pitchFamily="49" charset="0"/>
              </a:rPr>
              <a:t>list.sort(key=itemgetter(1</a:t>
            </a:r>
            <a:r>
              <a:rPr lang="en-US" sz="2000" dirty="0">
                <a:latin typeface="Courier New" panose="02070309020205020404" pitchFamily="49" charset="0"/>
                <a:cs typeface="Courier New" panose="02070309020205020404" pitchFamily="49" charset="0"/>
              </a:rPr>
              <a:t>),reverse=True</a:t>
            </a:r>
            <a:r>
              <a:rPr lang="en-US" sz="2000" dirty="0" smtClean="0">
                <a:latin typeface="Courier New" panose="02070309020205020404" pitchFamily="49" charset="0"/>
                <a:cs typeface="Courier New" panose="02070309020205020404" pitchFamily="49" charset="0"/>
              </a:rPr>
              <a:t>)</a:t>
            </a:r>
          </a:p>
          <a:p>
            <a:pPr lvl="2"/>
            <a:r>
              <a:rPr lang="en-US" dirty="0" smtClean="0">
                <a:cs typeface="Courier New" panose="02070309020205020404" pitchFamily="49" charset="0"/>
              </a:rPr>
              <a:t>Use a </a:t>
            </a:r>
            <a:r>
              <a:rPr lang="en-US" sz="2000" dirty="0" smtClean="0">
                <a:latin typeface="Courier New" panose="02070309020205020404" pitchFamily="49" charset="0"/>
                <a:cs typeface="Courier New" panose="02070309020205020404" pitchFamily="49" charset="0"/>
              </a:rPr>
              <a:t>lambda</a:t>
            </a:r>
            <a:r>
              <a:rPr lang="en-US" sz="2000" dirty="0" smtClean="0">
                <a:cs typeface="Courier New" panose="02070309020205020404" pitchFamily="49" charset="0"/>
              </a:rPr>
              <a:t> function</a:t>
            </a:r>
          </a:p>
          <a:p>
            <a:r>
              <a:rPr lang="en-US" dirty="0" smtClean="0"/>
              <a:t>Print out list</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168</a:t>
            </a:fld>
            <a:endParaRPr lang="en-US" dirty="0"/>
          </a:p>
        </p:txBody>
      </p:sp>
    </p:spTree>
    <p:extLst>
      <p:ext uri="{BB962C8B-B14F-4D97-AF65-F5344CB8AC3E}">
        <p14:creationId xmlns:p14="http://schemas.microsoft.com/office/powerpoint/2010/main" val="1543515426"/>
      </p:ext>
    </p:extLst>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smtClean="0"/>
              <a:t>Set Data Type</a:t>
            </a:r>
            <a:endParaRPr lang="en-US" dirty="0"/>
          </a:p>
        </p:txBody>
      </p:sp>
      <p:sp>
        <p:nvSpPr>
          <p:cNvPr id="6" name="Subtitle 5"/>
          <p:cNvSpPr>
            <a:spLocks noGrp="1"/>
          </p:cNvSpPr>
          <p:nvPr>
            <p:ph type="subTitle" idx="1"/>
          </p:nvPr>
        </p:nvSpPr>
        <p:spPr/>
        <p:txBody>
          <a:bodyPr/>
          <a:lstStyle/>
          <a:p>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169</a:t>
            </a:fld>
            <a:endParaRPr lang="en-US" dirty="0"/>
          </a:p>
        </p:txBody>
      </p:sp>
    </p:spTree>
    <p:extLst>
      <p:ext uri="{BB962C8B-B14F-4D97-AF65-F5344CB8AC3E}">
        <p14:creationId xmlns:p14="http://schemas.microsoft.com/office/powerpoint/2010/main" val="218049608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Course Material Set-Up</a:t>
            </a:r>
            <a:endParaRPr lang="en-US" dirty="0"/>
          </a:p>
        </p:txBody>
      </p:sp>
      <p:sp>
        <p:nvSpPr>
          <p:cNvPr id="3" name="Content Placeholder 2"/>
          <p:cNvSpPr>
            <a:spLocks noGrp="1"/>
          </p:cNvSpPr>
          <p:nvPr>
            <p:ph idx="1"/>
          </p:nvPr>
        </p:nvSpPr>
        <p:spPr>
          <a:xfrm>
            <a:off x="914400" y="1317072"/>
            <a:ext cx="8229600" cy="5027205"/>
          </a:xfrm>
        </p:spPr>
        <p:txBody>
          <a:bodyPr/>
          <a:lstStyle/>
          <a:p>
            <a:pPr>
              <a:spcBef>
                <a:spcPts val="0"/>
              </a:spcBef>
            </a:pPr>
            <a:r>
              <a:rPr lang="en-US" dirty="0" smtClean="0"/>
              <a:t>Use </a:t>
            </a:r>
            <a:r>
              <a:rPr lang="en-US" dirty="0" smtClean="0">
                <a:latin typeface="Courier"/>
              </a:rPr>
              <a:t>Extract All </a:t>
            </a:r>
            <a:r>
              <a:rPr lang="en-US" dirty="0" smtClean="0"/>
              <a:t>to extract the files to this location:</a:t>
            </a:r>
          </a:p>
          <a:p>
            <a:pPr lvl="1">
              <a:spcBef>
                <a:spcPts val="0"/>
              </a:spcBef>
            </a:pPr>
            <a:r>
              <a:rPr lang="en-US" dirty="0">
                <a:latin typeface="Courier"/>
              </a:rPr>
              <a:t>C:\Users\[your username</a:t>
            </a:r>
            <a:r>
              <a:rPr lang="en-US" dirty="0" smtClean="0">
                <a:latin typeface="Courier"/>
              </a:rPr>
              <a:t>]\</a:t>
            </a:r>
            <a:endParaRPr lang="en-US" dirty="0" smtClean="0"/>
          </a:p>
          <a:p>
            <a:pPr lvl="1">
              <a:spcBef>
                <a:spcPts val="0"/>
              </a:spcBef>
            </a:pPr>
            <a:r>
              <a:rPr lang="en-US" dirty="0" smtClean="0"/>
              <a:t>Change this folder name:</a:t>
            </a:r>
          </a:p>
          <a:p>
            <a:pPr lvl="2">
              <a:spcBef>
                <a:spcPts val="0"/>
              </a:spcBef>
            </a:pPr>
            <a:r>
              <a:rPr lang="en-US" sz="2000" dirty="0" smtClean="0">
                <a:latin typeface="Courier"/>
              </a:rPr>
              <a:t>C</a:t>
            </a:r>
            <a:r>
              <a:rPr lang="en-US" sz="2000" dirty="0">
                <a:latin typeface="Courier"/>
              </a:rPr>
              <a:t>:\Users\[your username</a:t>
            </a:r>
            <a:r>
              <a:rPr lang="en-US" sz="2000" dirty="0" smtClean="0">
                <a:latin typeface="Courier"/>
              </a:rPr>
              <a:t>]\PythonBC-master</a:t>
            </a:r>
          </a:p>
          <a:p>
            <a:pPr lvl="1">
              <a:spcBef>
                <a:spcPts val="0"/>
              </a:spcBef>
            </a:pPr>
            <a:r>
              <a:rPr lang="en-US" dirty="0" smtClean="0"/>
              <a:t>To this:</a:t>
            </a:r>
            <a:endParaRPr lang="en-US" dirty="0"/>
          </a:p>
          <a:p>
            <a:pPr lvl="2">
              <a:spcBef>
                <a:spcPts val="0"/>
              </a:spcBef>
            </a:pPr>
            <a:r>
              <a:rPr lang="en-US" sz="2000" dirty="0">
                <a:latin typeface="Courier"/>
              </a:rPr>
              <a:t>C:\Users\[your username]\PythonBC</a:t>
            </a:r>
          </a:p>
          <a:p>
            <a:pPr>
              <a:spcBef>
                <a:spcPts val="0"/>
              </a:spcBef>
            </a:pPr>
            <a:endParaRPr lang="en-US" sz="2800" dirty="0">
              <a:latin typeface="Courier"/>
            </a:endParaRPr>
          </a:p>
          <a:p>
            <a:pPr>
              <a:spcBef>
                <a:spcPts val="0"/>
              </a:spcBef>
            </a:pPr>
            <a:endParaRPr lang="en-US" sz="2800" dirty="0" smtClean="0">
              <a:latin typeface="Courier New" panose="02070309020205020404" pitchFamily="49" charset="0"/>
              <a:cs typeface="Courier New" panose="02070309020205020404" pitchFamily="49" charset="0"/>
            </a:endParaRP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17</a:t>
            </a:fld>
            <a:endParaRPr lang="en-US" dirty="0"/>
          </a:p>
        </p:txBody>
      </p:sp>
      <p:pic>
        <p:nvPicPr>
          <p:cNvPr id="7" name="Picture 6"/>
          <p:cNvPicPr>
            <a:picLocks noChangeAspect="1"/>
          </p:cNvPicPr>
          <p:nvPr/>
        </p:nvPicPr>
        <p:blipFill>
          <a:blip r:embed="rId2"/>
          <a:stretch>
            <a:fillRect/>
          </a:stretch>
        </p:blipFill>
        <p:spPr>
          <a:xfrm>
            <a:off x="3691155" y="4451366"/>
            <a:ext cx="3099193" cy="2270109"/>
          </a:xfrm>
          <a:prstGeom prst="rect">
            <a:avLst/>
          </a:prstGeom>
        </p:spPr>
      </p:pic>
    </p:spTree>
    <p:extLst>
      <p:ext uri="{BB962C8B-B14F-4D97-AF65-F5344CB8AC3E}">
        <p14:creationId xmlns:p14="http://schemas.microsoft.com/office/powerpoint/2010/main" val="3027405734"/>
      </p:ext>
    </p:extLst>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ourier New" panose="02070309020205020404" pitchFamily="49" charset="0"/>
                <a:cs typeface="Courier New" panose="02070309020205020404" pitchFamily="49" charset="0"/>
              </a:rPr>
              <a:t>Set</a:t>
            </a:r>
            <a:r>
              <a:rPr lang="en-US" dirty="0" smtClean="0"/>
              <a:t> Data Type</a:t>
            </a:r>
            <a:endParaRPr lang="en-US" dirty="0"/>
          </a:p>
        </p:txBody>
      </p:sp>
      <p:sp>
        <p:nvSpPr>
          <p:cNvPr id="3" name="Content Placeholder 2"/>
          <p:cNvSpPr>
            <a:spLocks noGrp="1"/>
          </p:cNvSpPr>
          <p:nvPr>
            <p:ph idx="1"/>
          </p:nvPr>
        </p:nvSpPr>
        <p:spPr/>
        <p:txBody>
          <a:bodyPr/>
          <a:lstStyle/>
          <a:p>
            <a:r>
              <a:rPr lang="en-US" dirty="0" smtClean="0"/>
              <a:t>Think of a </a:t>
            </a:r>
            <a:r>
              <a:rPr lang="en-US" dirty="0" smtClean="0">
                <a:latin typeface="Courier New" panose="02070309020205020404" pitchFamily="49" charset="0"/>
                <a:cs typeface="Courier New" panose="02070309020205020404" pitchFamily="49" charset="0"/>
              </a:rPr>
              <a:t>set</a:t>
            </a:r>
            <a:r>
              <a:rPr lang="en-US" dirty="0" smtClean="0"/>
              <a:t> as:</a:t>
            </a:r>
          </a:p>
          <a:p>
            <a:pPr lvl="1"/>
            <a:r>
              <a:rPr lang="en-US" dirty="0" smtClean="0"/>
              <a:t>A </a:t>
            </a:r>
            <a:r>
              <a:rPr lang="en-US" dirty="0" smtClean="0">
                <a:latin typeface="Courier New" panose="02070309020205020404" pitchFamily="49" charset="0"/>
                <a:cs typeface="Courier New" panose="02070309020205020404" pitchFamily="49" charset="0"/>
              </a:rPr>
              <a:t>list</a:t>
            </a:r>
            <a:r>
              <a:rPr lang="en-US" dirty="0" smtClean="0"/>
              <a:t> where an item can occur only once</a:t>
            </a:r>
          </a:p>
          <a:p>
            <a:pPr lvl="1"/>
            <a:r>
              <a:rPr lang="en-US" dirty="0" smtClean="0"/>
              <a:t>Designated by curly braces, {}</a:t>
            </a:r>
          </a:p>
          <a:p>
            <a:r>
              <a:rPr lang="en-US" dirty="0" smtClean="0"/>
              <a:t>There is also the </a:t>
            </a:r>
            <a:r>
              <a:rPr lang="en-US" dirty="0" smtClean="0">
                <a:latin typeface="Courier New" panose="02070309020205020404" pitchFamily="49" charset="0"/>
                <a:cs typeface="Courier New" panose="02070309020205020404" pitchFamily="49" charset="0"/>
              </a:rPr>
              <a:t>frozenset</a:t>
            </a:r>
            <a:r>
              <a:rPr lang="en-US" dirty="0" smtClean="0"/>
              <a:t> data type</a:t>
            </a:r>
          </a:p>
          <a:p>
            <a:pPr lvl="1"/>
            <a:r>
              <a:rPr lang="en-US" dirty="0" smtClean="0"/>
              <a:t>It is immutable</a:t>
            </a:r>
          </a:p>
          <a:p>
            <a:r>
              <a:rPr lang="en-US" dirty="0"/>
              <a:t>Advantages</a:t>
            </a:r>
          </a:p>
          <a:p>
            <a:pPr lvl="1"/>
            <a:r>
              <a:rPr lang="en-US" dirty="0"/>
              <a:t>Use to eliminate redundancies in lists</a:t>
            </a:r>
          </a:p>
          <a:p>
            <a:pPr lvl="1"/>
            <a:r>
              <a:rPr lang="en-US" dirty="0"/>
              <a:t>Lookup speed</a:t>
            </a:r>
          </a:p>
          <a:p>
            <a:endParaRPr lang="en-US" dirty="0" smtClean="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170</a:t>
            </a:fld>
            <a:endParaRPr lang="en-US" dirty="0"/>
          </a:p>
        </p:txBody>
      </p:sp>
    </p:spTree>
    <p:extLst>
      <p:ext uri="{BB962C8B-B14F-4D97-AF65-F5344CB8AC3E}">
        <p14:creationId xmlns:p14="http://schemas.microsoft.com/office/powerpoint/2010/main" val="2255716731"/>
      </p:ext>
    </p:extLst>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ourier New" panose="02070309020205020404" pitchFamily="49" charset="0"/>
                <a:cs typeface="Courier New" panose="02070309020205020404" pitchFamily="49" charset="0"/>
              </a:rPr>
              <a:t>Set</a:t>
            </a:r>
            <a:r>
              <a:rPr lang="en-US" dirty="0"/>
              <a:t> Data Type</a:t>
            </a:r>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171</a:t>
            </a:fld>
            <a:endParaRPr lang="en-US" dirty="0"/>
          </a:p>
        </p:txBody>
      </p:sp>
      <p:pic>
        <p:nvPicPr>
          <p:cNvPr id="6" name="Picture 5"/>
          <p:cNvPicPr>
            <a:picLocks noChangeAspect="1"/>
          </p:cNvPicPr>
          <p:nvPr/>
        </p:nvPicPr>
        <p:blipFill>
          <a:blip r:embed="rId2"/>
          <a:stretch>
            <a:fillRect/>
          </a:stretch>
        </p:blipFill>
        <p:spPr>
          <a:xfrm>
            <a:off x="1534348" y="1172022"/>
            <a:ext cx="6532503" cy="5660340"/>
          </a:xfrm>
          <a:prstGeom prst="rect">
            <a:avLst/>
          </a:prstGeom>
        </p:spPr>
      </p:pic>
    </p:spTree>
    <p:extLst>
      <p:ext uri="{BB962C8B-B14F-4D97-AF65-F5344CB8AC3E}">
        <p14:creationId xmlns:p14="http://schemas.microsoft.com/office/powerpoint/2010/main" val="2805446932"/>
      </p:ext>
    </p:extLst>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ourier New" panose="02070309020205020404" pitchFamily="49" charset="0"/>
                <a:cs typeface="Courier New" panose="02070309020205020404" pitchFamily="49" charset="0"/>
              </a:rPr>
              <a:t>Set</a:t>
            </a:r>
            <a:r>
              <a:rPr lang="en-US" dirty="0"/>
              <a:t> Data Type</a:t>
            </a:r>
          </a:p>
        </p:txBody>
      </p:sp>
      <p:sp>
        <p:nvSpPr>
          <p:cNvPr id="3" name="Content Placeholder 2"/>
          <p:cNvSpPr>
            <a:spLocks noGrp="1"/>
          </p:cNvSpPr>
          <p:nvPr>
            <p:ph idx="1"/>
          </p:nvPr>
        </p:nvSpPr>
        <p:spPr/>
        <p:txBody>
          <a:bodyPr/>
          <a:lstStyle/>
          <a:p>
            <a:r>
              <a:rPr lang="en-US" dirty="0" smtClean="0">
                <a:latin typeface="Courier New" panose="02070309020205020404" pitchFamily="49" charset="0"/>
                <a:cs typeface="Courier New" panose="02070309020205020404" pitchFamily="49" charset="0"/>
              </a:rPr>
              <a:t>set</a:t>
            </a:r>
            <a:r>
              <a:rPr lang="en-US" dirty="0" smtClean="0"/>
              <a:t> data types are mutable</a:t>
            </a:r>
          </a:p>
          <a:p>
            <a:pPr lvl="1"/>
            <a:r>
              <a:rPr lang="en-US" dirty="0" smtClean="0">
                <a:latin typeface="Courier New" panose="02070309020205020404" pitchFamily="49" charset="0"/>
                <a:cs typeface="Courier New" panose="02070309020205020404" pitchFamily="49" charset="0"/>
              </a:rPr>
              <a:t>.add()</a:t>
            </a:r>
            <a:r>
              <a:rPr lang="en-US" dirty="0" smtClean="0"/>
              <a:t>, </a:t>
            </a:r>
            <a:r>
              <a:rPr lang="en-US" dirty="0" smtClean="0">
                <a:latin typeface="Courier New" panose="02070309020205020404" pitchFamily="49" charset="0"/>
                <a:cs typeface="Courier New" panose="02070309020205020404" pitchFamily="49" charset="0"/>
              </a:rPr>
              <a:t>.remove()</a:t>
            </a:r>
          </a:p>
          <a:p>
            <a:r>
              <a:rPr lang="en-US" dirty="0" smtClean="0">
                <a:latin typeface="Courier New" panose="02070309020205020404" pitchFamily="49" charset="0"/>
                <a:cs typeface="Courier New" panose="02070309020205020404" pitchFamily="49" charset="0"/>
              </a:rPr>
              <a:t>frozenset</a:t>
            </a:r>
            <a:r>
              <a:rPr lang="en-US" dirty="0" smtClean="0"/>
              <a:t> data types are immutable</a:t>
            </a:r>
          </a:p>
          <a:p>
            <a:pPr lvl="1"/>
            <a:r>
              <a:rPr lang="en-US" dirty="0" smtClean="0"/>
              <a:t>Can use as dictionary keys</a:t>
            </a:r>
          </a:p>
          <a:p>
            <a:pPr lvl="1"/>
            <a:r>
              <a:rPr lang="en-US" dirty="0" smtClean="0"/>
              <a:t>Faster access</a:t>
            </a:r>
          </a:p>
          <a:p>
            <a:r>
              <a:rPr lang="en-US" dirty="0" smtClean="0"/>
              <a:t>Both data types are iterable</a:t>
            </a:r>
            <a:r>
              <a:rPr lang="en-US" dirty="0"/>
              <a:t>,</a:t>
            </a:r>
            <a:r>
              <a:rPr lang="en-US" dirty="0" smtClean="0"/>
              <a:t> can use in:</a:t>
            </a:r>
          </a:p>
          <a:p>
            <a:pPr lvl="1"/>
            <a:r>
              <a:rPr lang="en-US" dirty="0" smtClean="0">
                <a:latin typeface="Courier"/>
              </a:rPr>
              <a:t>for</a:t>
            </a:r>
            <a:r>
              <a:rPr lang="en-US" dirty="0" smtClean="0"/>
              <a:t> loops</a:t>
            </a:r>
          </a:p>
          <a:p>
            <a:pPr lvl="1"/>
            <a:r>
              <a:rPr lang="en-US" dirty="0" smtClean="0"/>
              <a:t>List comprehension</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172</a:t>
            </a:fld>
            <a:endParaRPr lang="en-US" dirty="0"/>
          </a:p>
        </p:txBody>
      </p:sp>
    </p:spTree>
    <p:extLst>
      <p:ext uri="{BB962C8B-B14F-4D97-AF65-F5344CB8AC3E}">
        <p14:creationId xmlns:p14="http://schemas.microsoft.com/office/powerpoint/2010/main" val="2125040378"/>
      </p:ext>
    </p:extLst>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ourier New" panose="02070309020205020404" pitchFamily="49" charset="0"/>
                <a:cs typeface="Courier New" panose="02070309020205020404" pitchFamily="49" charset="0"/>
              </a:rPr>
              <a:t>Set</a:t>
            </a:r>
            <a:r>
              <a:rPr lang="en-US" dirty="0"/>
              <a:t> Data Type</a:t>
            </a:r>
          </a:p>
        </p:txBody>
      </p:sp>
      <p:sp>
        <p:nvSpPr>
          <p:cNvPr id="3" name="Content Placeholder 2"/>
          <p:cNvSpPr>
            <a:spLocks noGrp="1"/>
          </p:cNvSpPr>
          <p:nvPr>
            <p:ph idx="1"/>
          </p:nvPr>
        </p:nvSpPr>
        <p:spPr>
          <a:xfrm>
            <a:off x="914399" y="1132514"/>
            <a:ext cx="8170878" cy="4993649"/>
          </a:xfrm>
        </p:spPr>
        <p:txBody>
          <a:bodyPr/>
          <a:lstStyle/>
          <a:p>
            <a:r>
              <a:rPr lang="en-US" dirty="0" smtClean="0"/>
              <a:t>Can check if item </a:t>
            </a:r>
            <a:r>
              <a:rPr lang="en-US" dirty="0" smtClean="0">
                <a:latin typeface="Courier"/>
              </a:rPr>
              <a:t>x</a:t>
            </a:r>
            <a:r>
              <a:rPr lang="en-US" dirty="0" smtClean="0"/>
              <a:t> is in a set, or not</a:t>
            </a:r>
          </a:p>
          <a:p>
            <a:pPr lvl="1"/>
            <a:r>
              <a:rPr lang="en-US" dirty="0" smtClean="0">
                <a:latin typeface="Courier New" panose="02070309020205020404" pitchFamily="49" charset="0"/>
                <a:cs typeface="Courier New" panose="02070309020205020404" pitchFamily="49" charset="0"/>
              </a:rPr>
              <a:t>if x in this_set:</a:t>
            </a:r>
          </a:p>
          <a:p>
            <a:pPr lvl="1"/>
            <a:r>
              <a:rPr lang="en-US" dirty="0" smtClean="0">
                <a:latin typeface="Courier New" panose="02070309020205020404" pitchFamily="49" charset="0"/>
                <a:cs typeface="Courier New" panose="02070309020205020404" pitchFamily="49" charset="0"/>
              </a:rPr>
              <a:t>if x not in this_set:</a:t>
            </a:r>
            <a:endParaRPr lang="en-US" dirty="0">
              <a:latin typeface="Courier New" panose="02070309020205020404" pitchFamily="49" charset="0"/>
              <a:cs typeface="Courier New" panose="02070309020205020404" pitchFamily="49" charset="0"/>
            </a:endParaRPr>
          </a:p>
          <a:p>
            <a:r>
              <a:rPr lang="en-US" dirty="0" smtClean="0"/>
              <a:t>Check if </a:t>
            </a:r>
            <a:r>
              <a:rPr lang="en-US" dirty="0" smtClean="0">
                <a:latin typeface="Courier"/>
              </a:rPr>
              <a:t>this_set</a:t>
            </a:r>
            <a:r>
              <a:rPr lang="en-US" dirty="0" smtClean="0"/>
              <a:t> is subset of </a:t>
            </a:r>
            <a:r>
              <a:rPr lang="en-US" dirty="0" smtClean="0">
                <a:latin typeface="Courier"/>
              </a:rPr>
              <a:t>that_set</a:t>
            </a:r>
            <a:endParaRPr lang="en-US" dirty="0" smtClean="0"/>
          </a:p>
          <a:p>
            <a:pPr lvl="1"/>
            <a:r>
              <a:rPr lang="en-US" dirty="0" smtClean="0">
                <a:latin typeface="Courier"/>
              </a:rPr>
              <a:t>if this_set.issubset(that_set)</a:t>
            </a:r>
            <a:r>
              <a:rPr lang="en-US" dirty="0" smtClean="0"/>
              <a:t>:</a:t>
            </a:r>
          </a:p>
          <a:p>
            <a:pPr lvl="1"/>
            <a:r>
              <a:rPr lang="en-US" dirty="0" smtClean="0">
                <a:latin typeface="Courier"/>
              </a:rPr>
              <a:t>if this_set ≤ that_set:</a:t>
            </a:r>
          </a:p>
          <a:p>
            <a:r>
              <a:rPr lang="en-US" dirty="0" smtClean="0"/>
              <a:t>Is </a:t>
            </a:r>
            <a:r>
              <a:rPr lang="en-US" dirty="0">
                <a:latin typeface="Courier"/>
              </a:rPr>
              <a:t>this_set</a:t>
            </a:r>
            <a:r>
              <a:rPr lang="en-US" dirty="0"/>
              <a:t> is </a:t>
            </a:r>
            <a:r>
              <a:rPr lang="en-US" dirty="0" smtClean="0"/>
              <a:t>superset </a:t>
            </a:r>
            <a:r>
              <a:rPr lang="en-US" dirty="0"/>
              <a:t>of </a:t>
            </a:r>
            <a:r>
              <a:rPr lang="en-US" dirty="0" smtClean="0">
                <a:latin typeface="Courier"/>
              </a:rPr>
              <a:t>that_set</a:t>
            </a:r>
            <a:r>
              <a:rPr lang="en-US" dirty="0" smtClean="0"/>
              <a:t>?</a:t>
            </a:r>
            <a:endParaRPr lang="en-US" dirty="0"/>
          </a:p>
          <a:p>
            <a:pPr lvl="1"/>
            <a:r>
              <a:rPr lang="en-US" dirty="0" smtClean="0">
                <a:latin typeface="Courier"/>
              </a:rPr>
              <a:t>if this_set.issuperset(that_set</a:t>
            </a:r>
            <a:r>
              <a:rPr lang="en-US" dirty="0">
                <a:latin typeface="Courier"/>
              </a:rPr>
              <a:t>)</a:t>
            </a:r>
            <a:r>
              <a:rPr lang="en-US" dirty="0"/>
              <a:t>:</a:t>
            </a:r>
          </a:p>
          <a:p>
            <a:pPr lvl="1"/>
            <a:r>
              <a:rPr lang="en-US" dirty="0" smtClean="0">
                <a:latin typeface="Courier"/>
              </a:rPr>
              <a:t>if </a:t>
            </a:r>
            <a:r>
              <a:rPr lang="en-US" dirty="0">
                <a:latin typeface="Courier"/>
              </a:rPr>
              <a:t>this_set </a:t>
            </a:r>
            <a:r>
              <a:rPr lang="en-US" dirty="0" smtClean="0">
                <a:latin typeface="Courier"/>
              </a:rPr>
              <a:t>≥ that_set:</a:t>
            </a:r>
            <a:endParaRPr lang="en-US" dirty="0">
              <a:latin typeface="Courier"/>
            </a:endParaRPr>
          </a:p>
        </p:txBody>
      </p:sp>
      <p:sp>
        <p:nvSpPr>
          <p:cNvPr id="4" name="Slide Number Placeholder 3"/>
          <p:cNvSpPr>
            <a:spLocks noGrp="1"/>
          </p:cNvSpPr>
          <p:nvPr>
            <p:ph type="sldNum" sz="quarter" idx="12"/>
          </p:nvPr>
        </p:nvSpPr>
        <p:spPr/>
        <p:txBody>
          <a:bodyPr/>
          <a:lstStyle/>
          <a:p>
            <a:fld id="{55F4410E-0862-437D-8529-1EDBC387A0F9}" type="slidenum">
              <a:rPr lang="en-US" smtClean="0"/>
              <a:pPr/>
              <a:t>173</a:t>
            </a:fld>
            <a:endParaRPr lang="en-US" dirty="0"/>
          </a:p>
        </p:txBody>
      </p:sp>
    </p:spTree>
    <p:extLst>
      <p:ext uri="{BB962C8B-B14F-4D97-AF65-F5344CB8AC3E}">
        <p14:creationId xmlns:p14="http://schemas.microsoft.com/office/powerpoint/2010/main" val="570377762"/>
      </p:ext>
    </p:extLst>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ourier New" panose="02070309020205020404" pitchFamily="49" charset="0"/>
                <a:cs typeface="Courier New" panose="02070309020205020404" pitchFamily="49" charset="0"/>
              </a:rPr>
              <a:t>Set</a:t>
            </a:r>
            <a:r>
              <a:rPr lang="en-US" dirty="0"/>
              <a:t> Data Type</a:t>
            </a:r>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174</a:t>
            </a:fld>
            <a:endParaRPr lang="en-US" dirty="0"/>
          </a:p>
        </p:txBody>
      </p:sp>
      <p:pic>
        <p:nvPicPr>
          <p:cNvPr id="5" name="Picture 4"/>
          <p:cNvPicPr>
            <a:picLocks noChangeAspect="1"/>
          </p:cNvPicPr>
          <p:nvPr/>
        </p:nvPicPr>
        <p:blipFill>
          <a:blip r:embed="rId2"/>
          <a:stretch>
            <a:fillRect/>
          </a:stretch>
        </p:blipFill>
        <p:spPr>
          <a:xfrm>
            <a:off x="2747962" y="1504950"/>
            <a:ext cx="4105275" cy="5353050"/>
          </a:xfrm>
          <a:prstGeom prst="rect">
            <a:avLst/>
          </a:prstGeom>
        </p:spPr>
      </p:pic>
    </p:spTree>
    <p:extLst>
      <p:ext uri="{BB962C8B-B14F-4D97-AF65-F5344CB8AC3E}">
        <p14:creationId xmlns:p14="http://schemas.microsoft.com/office/powerpoint/2010/main" val="100439772"/>
      </p:ext>
    </p:extLst>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ourier New" panose="02070309020205020404" pitchFamily="49" charset="0"/>
                <a:cs typeface="Courier New" panose="02070309020205020404" pitchFamily="49" charset="0"/>
              </a:rPr>
              <a:t>Set</a:t>
            </a:r>
            <a:r>
              <a:rPr lang="en-US" dirty="0"/>
              <a:t> Data Type</a:t>
            </a:r>
          </a:p>
        </p:txBody>
      </p:sp>
      <p:sp>
        <p:nvSpPr>
          <p:cNvPr id="3" name="Content Placeholder 2"/>
          <p:cNvSpPr>
            <a:spLocks noGrp="1"/>
          </p:cNvSpPr>
          <p:nvPr>
            <p:ph idx="1"/>
          </p:nvPr>
        </p:nvSpPr>
        <p:spPr>
          <a:xfrm>
            <a:off x="914399" y="1132514"/>
            <a:ext cx="8170878" cy="4993649"/>
          </a:xfrm>
        </p:spPr>
        <p:txBody>
          <a:bodyPr/>
          <a:lstStyle/>
          <a:p>
            <a:r>
              <a:rPr lang="en-US" dirty="0" smtClean="0"/>
              <a:t>Other set methods to know about:</a:t>
            </a:r>
          </a:p>
          <a:p>
            <a:pPr lvl="1"/>
            <a:r>
              <a:rPr lang="en-US" dirty="0" smtClean="0">
                <a:latin typeface="Courier"/>
              </a:rPr>
              <a:t>set.union(set1, set2)</a:t>
            </a:r>
          </a:p>
          <a:p>
            <a:pPr lvl="1"/>
            <a:r>
              <a:rPr lang="en-US" dirty="0" smtClean="0">
                <a:latin typeface="Courier"/>
              </a:rPr>
              <a:t>set.intersection(set1, set2)</a:t>
            </a:r>
          </a:p>
          <a:p>
            <a:pPr lvl="1"/>
            <a:r>
              <a:rPr lang="en-US" dirty="0" smtClean="0">
                <a:latin typeface="Courier"/>
              </a:rPr>
              <a:t>my_set.clear()</a:t>
            </a:r>
          </a:p>
          <a:p>
            <a:pPr lvl="1"/>
            <a:r>
              <a:rPr lang="en-US" dirty="0" smtClean="0">
                <a:latin typeface="Courier"/>
              </a:rPr>
              <a:t>x = my_set.pop()</a:t>
            </a:r>
          </a:p>
          <a:p>
            <a:pPr lvl="2"/>
            <a:r>
              <a:rPr lang="en-US" dirty="0" smtClean="0"/>
              <a:t>Removes first element of </a:t>
            </a:r>
            <a:r>
              <a:rPr lang="en-US" dirty="0" smtClean="0">
                <a:latin typeface="Courier"/>
              </a:rPr>
              <a:t>my_set</a:t>
            </a:r>
            <a:r>
              <a:rPr lang="en-US" dirty="0" smtClean="0"/>
              <a:t> and assigns it to </a:t>
            </a:r>
            <a:r>
              <a:rPr lang="en-US" dirty="0" smtClean="0">
                <a:latin typeface="Courier"/>
              </a:rPr>
              <a:t>x</a:t>
            </a:r>
          </a:p>
          <a:p>
            <a:pPr lvl="1"/>
            <a:r>
              <a:rPr lang="en-US" dirty="0" smtClean="0">
                <a:latin typeface="Courier"/>
              </a:rPr>
              <a:t>my_set.add()</a:t>
            </a:r>
          </a:p>
          <a:p>
            <a:pPr lvl="1"/>
            <a:r>
              <a:rPr lang="en-US" dirty="0" smtClean="0">
                <a:latin typeface="Courier"/>
              </a:rPr>
              <a:t>my_set.remove()</a:t>
            </a:r>
            <a:endParaRPr lang="en-US" dirty="0">
              <a:latin typeface="Courier"/>
            </a:endParaRPr>
          </a:p>
          <a:p>
            <a:endParaRPr lang="en-US" dirty="0" smtClean="0"/>
          </a:p>
          <a:p>
            <a:endParaRPr lang="en-US" dirty="0"/>
          </a:p>
        </p:txBody>
      </p:sp>
      <p:sp>
        <p:nvSpPr>
          <p:cNvPr id="4" name="Slide Number Placeholder 3"/>
          <p:cNvSpPr>
            <a:spLocks noGrp="1"/>
          </p:cNvSpPr>
          <p:nvPr>
            <p:ph type="sldNum" sz="quarter" idx="12"/>
          </p:nvPr>
        </p:nvSpPr>
        <p:spPr/>
        <p:txBody>
          <a:bodyPr/>
          <a:lstStyle/>
          <a:p>
            <a:fld id="{55F4410E-0862-437D-8529-1EDBC387A0F9}" type="slidenum">
              <a:rPr lang="en-US" smtClean="0"/>
              <a:pPr/>
              <a:t>175</a:t>
            </a:fld>
            <a:endParaRPr lang="en-US" dirty="0"/>
          </a:p>
        </p:txBody>
      </p:sp>
    </p:spTree>
    <p:extLst>
      <p:ext uri="{BB962C8B-B14F-4D97-AF65-F5344CB8AC3E}">
        <p14:creationId xmlns:p14="http://schemas.microsoft.com/office/powerpoint/2010/main" val="719613254"/>
      </p:ext>
    </p:extLst>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Loops</a:t>
            </a:r>
            <a:endParaRPr lang="en-US" dirty="0"/>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3255968706"/>
      </p:ext>
    </p:extLst>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3" name="Content Placeholder 2"/>
          <p:cNvSpPr>
            <a:spLocks noGrp="1"/>
          </p:cNvSpPr>
          <p:nvPr>
            <p:ph idx="1"/>
          </p:nvPr>
        </p:nvSpPr>
        <p:spPr/>
        <p:txBody>
          <a:bodyPr/>
          <a:lstStyle/>
          <a:p>
            <a:r>
              <a:rPr lang="en-US" dirty="0"/>
              <a:t>Textbook </a:t>
            </a:r>
            <a:endParaRPr lang="en-US" dirty="0" smtClean="0"/>
          </a:p>
          <a:p>
            <a:pPr lvl="1"/>
            <a:r>
              <a:rPr lang="en-US" dirty="0" smtClean="0"/>
              <a:t>Severance, Chapter 5</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177</a:t>
            </a:fld>
            <a:endParaRPr lang="en-US" dirty="0"/>
          </a:p>
        </p:txBody>
      </p:sp>
    </p:spTree>
    <p:extLst>
      <p:ext uri="{BB962C8B-B14F-4D97-AF65-F5344CB8AC3E}">
        <p14:creationId xmlns:p14="http://schemas.microsoft.com/office/powerpoint/2010/main" val="3615254856"/>
      </p:ext>
    </p:extLst>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Loops</a:t>
            </a:r>
            <a:endParaRPr lang="en-US" dirty="0"/>
          </a:p>
        </p:txBody>
      </p:sp>
      <p:sp>
        <p:nvSpPr>
          <p:cNvPr id="3" name="Content Placeholder 2"/>
          <p:cNvSpPr>
            <a:spLocks noGrp="1"/>
          </p:cNvSpPr>
          <p:nvPr>
            <p:ph idx="1"/>
          </p:nvPr>
        </p:nvSpPr>
        <p:spPr/>
        <p:txBody>
          <a:bodyPr/>
          <a:lstStyle/>
          <a:p>
            <a:r>
              <a:rPr lang="en-US" dirty="0" smtClean="0"/>
              <a:t>The power of the computer is the rapidly repeated execution of programming code</a:t>
            </a:r>
          </a:p>
          <a:p>
            <a:r>
              <a:rPr lang="en-US" dirty="0" smtClean="0"/>
              <a:t>Loops are a key tool in this regard</a:t>
            </a:r>
          </a:p>
          <a:p>
            <a:r>
              <a:rPr lang="en-US" dirty="0" smtClean="0"/>
              <a:t>Two scenarios. Execute a code block:</a:t>
            </a:r>
          </a:p>
          <a:p>
            <a:pPr lvl="1"/>
            <a:r>
              <a:rPr lang="en-US" dirty="0" smtClean="0"/>
              <a:t>For a </a:t>
            </a:r>
            <a:r>
              <a:rPr lang="en-US" i="1" u="sng" dirty="0" smtClean="0"/>
              <a:t>known</a:t>
            </a:r>
            <a:r>
              <a:rPr lang="en-US" dirty="0" smtClean="0"/>
              <a:t> number of times</a:t>
            </a:r>
          </a:p>
          <a:p>
            <a:pPr lvl="2"/>
            <a:r>
              <a:rPr lang="en-US" dirty="0" smtClean="0"/>
              <a:t>Use a ‘for’ loop</a:t>
            </a:r>
          </a:p>
          <a:p>
            <a:pPr lvl="1"/>
            <a:r>
              <a:rPr lang="en-US" dirty="0" smtClean="0"/>
              <a:t>For an </a:t>
            </a:r>
            <a:r>
              <a:rPr lang="en-US" i="1" u="sng" dirty="0" smtClean="0"/>
              <a:t>unknown</a:t>
            </a:r>
            <a:r>
              <a:rPr lang="en-US" dirty="0" smtClean="0"/>
              <a:t> number of times</a:t>
            </a:r>
          </a:p>
          <a:p>
            <a:pPr lvl="2"/>
            <a:r>
              <a:rPr lang="en-US" dirty="0" smtClean="0"/>
              <a:t>Until some criterion is satisfied</a:t>
            </a:r>
          </a:p>
          <a:p>
            <a:pPr lvl="2"/>
            <a:r>
              <a:rPr lang="en-US" dirty="0" smtClean="0"/>
              <a:t>Use a ‘while’ loop</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178</a:t>
            </a:fld>
            <a:endParaRPr lang="en-US" dirty="0"/>
          </a:p>
        </p:txBody>
      </p:sp>
    </p:spTree>
    <p:extLst>
      <p:ext uri="{BB962C8B-B14F-4D97-AF65-F5344CB8AC3E}">
        <p14:creationId xmlns:p14="http://schemas.microsoft.com/office/powerpoint/2010/main" val="4280977008"/>
      </p:ext>
    </p:extLst>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Loops</a:t>
            </a:r>
            <a:endParaRPr lang="en-US" dirty="0"/>
          </a:p>
        </p:txBody>
      </p:sp>
      <p:sp>
        <p:nvSpPr>
          <p:cNvPr id="3" name="Content Placeholder 2"/>
          <p:cNvSpPr>
            <a:spLocks noGrp="1"/>
          </p:cNvSpPr>
          <p:nvPr>
            <p:ph idx="1"/>
          </p:nvPr>
        </p:nvSpPr>
        <p:spPr>
          <a:xfrm>
            <a:off x="914400" y="1380272"/>
            <a:ext cx="7772400" cy="4678363"/>
          </a:xfrm>
        </p:spPr>
        <p:txBody>
          <a:bodyPr/>
          <a:lstStyle/>
          <a:p>
            <a:r>
              <a:rPr lang="en-US" dirty="0" smtClean="0">
                <a:latin typeface="Courier New" panose="02070309020205020404" pitchFamily="49" charset="0"/>
                <a:cs typeface="Courier New" panose="02070309020205020404" pitchFamily="49" charset="0"/>
              </a:rPr>
              <a:t>for</a:t>
            </a:r>
            <a:r>
              <a:rPr lang="en-US" dirty="0" smtClean="0"/>
              <a:t>-loop Structure</a:t>
            </a:r>
          </a:p>
          <a:p>
            <a:pPr lvl="1"/>
            <a:r>
              <a:rPr lang="en-US" dirty="0" smtClean="0"/>
              <a:t>Known number of iterations through loop</a:t>
            </a:r>
          </a:p>
          <a:p>
            <a:endParaRPr lang="en-US" dirty="0"/>
          </a:p>
          <a:p>
            <a:endParaRPr lang="en-US" dirty="0" smtClean="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179</a:t>
            </a:fld>
            <a:endParaRPr lang="en-US" dirty="0"/>
          </a:p>
        </p:txBody>
      </p:sp>
      <p:sp>
        <p:nvSpPr>
          <p:cNvPr id="5" name="TextBox 4"/>
          <p:cNvSpPr txBox="1"/>
          <p:nvPr/>
        </p:nvSpPr>
        <p:spPr>
          <a:xfrm>
            <a:off x="1191490" y="2651174"/>
            <a:ext cx="4265911" cy="954107"/>
          </a:xfrm>
          <a:prstGeom prst="rect">
            <a:avLst/>
          </a:prstGeom>
          <a:noFill/>
        </p:spPr>
        <p:txBody>
          <a:bodyPr wrap="none" rtlCol="0">
            <a:spAutoFit/>
          </a:bodyPr>
          <a:lstStyle/>
          <a:p>
            <a:r>
              <a:rPr lang="en-US" sz="2800" dirty="0" smtClean="0">
                <a:latin typeface="Courier New" panose="02070309020205020404" pitchFamily="49" charset="0"/>
                <a:cs typeface="Courier New" panose="02070309020205020404" pitchFamily="49" charset="0"/>
              </a:rPr>
              <a:t>for i in [3, 4, 5]:</a:t>
            </a:r>
          </a:p>
          <a:p>
            <a:r>
              <a:rPr lang="en-US" sz="2800" dirty="0">
                <a:latin typeface="Courier New" panose="02070309020205020404" pitchFamily="49" charset="0"/>
                <a:cs typeface="Courier New" panose="02070309020205020404" pitchFamily="49" charset="0"/>
              </a:rPr>
              <a:t> </a:t>
            </a:r>
            <a:r>
              <a:rPr lang="en-US" sz="2800" dirty="0" smtClean="0">
                <a:latin typeface="Courier New" panose="02070309020205020404" pitchFamily="49" charset="0"/>
                <a:cs typeface="Courier New" panose="02070309020205020404" pitchFamily="49" charset="0"/>
              </a:rPr>
              <a:t>   print(i)</a:t>
            </a:r>
          </a:p>
        </p:txBody>
      </p:sp>
      <p:sp>
        <p:nvSpPr>
          <p:cNvPr id="6" name="TextBox 5"/>
          <p:cNvSpPr txBox="1"/>
          <p:nvPr/>
        </p:nvSpPr>
        <p:spPr>
          <a:xfrm>
            <a:off x="5489862" y="2651174"/>
            <a:ext cx="3474028" cy="646331"/>
          </a:xfrm>
          <a:prstGeom prst="rect">
            <a:avLst/>
          </a:prstGeom>
          <a:noFill/>
        </p:spPr>
        <p:txBody>
          <a:bodyPr wrap="none" rtlCol="0">
            <a:spAutoFit/>
          </a:bodyPr>
          <a:lstStyle/>
          <a:p>
            <a:r>
              <a:rPr lang="en-US" dirty="0" smtClean="0">
                <a:solidFill>
                  <a:srgbClr val="FF0000"/>
                </a:solidFill>
                <a:latin typeface="+mn-lt"/>
              </a:rPr>
              <a:t>Performs the indented steps 3 times</a:t>
            </a:r>
            <a:br>
              <a:rPr lang="en-US" dirty="0" smtClean="0">
                <a:solidFill>
                  <a:srgbClr val="FF0000"/>
                </a:solidFill>
                <a:latin typeface="+mn-lt"/>
              </a:rPr>
            </a:br>
            <a:r>
              <a:rPr lang="en-US" dirty="0" smtClean="0">
                <a:solidFill>
                  <a:srgbClr val="FF0000"/>
                </a:solidFill>
                <a:latin typeface="+mn-lt"/>
              </a:rPr>
              <a:t>with, sequentially, i=0, i=1, i=2</a:t>
            </a:r>
            <a:endParaRPr lang="en-US" dirty="0">
              <a:solidFill>
                <a:srgbClr val="FF0000"/>
              </a:solidFill>
              <a:latin typeface="+mn-lt"/>
            </a:endParaRPr>
          </a:p>
        </p:txBody>
      </p:sp>
      <p:sp>
        <p:nvSpPr>
          <p:cNvPr id="7" name="TextBox 6"/>
          <p:cNvSpPr txBox="1"/>
          <p:nvPr/>
        </p:nvSpPr>
        <p:spPr>
          <a:xfrm>
            <a:off x="5489862" y="3512893"/>
            <a:ext cx="3461204" cy="923330"/>
          </a:xfrm>
          <a:prstGeom prst="rect">
            <a:avLst/>
          </a:prstGeom>
          <a:noFill/>
        </p:spPr>
        <p:txBody>
          <a:bodyPr wrap="none" rtlCol="0">
            <a:spAutoFit/>
          </a:bodyPr>
          <a:lstStyle/>
          <a:p>
            <a:r>
              <a:rPr lang="en-US" dirty="0" smtClean="0">
                <a:solidFill>
                  <a:srgbClr val="FF0000"/>
                </a:solidFill>
                <a:latin typeface="+mn-lt"/>
              </a:rPr>
              <a:t>Any data type can be placed here</a:t>
            </a:r>
            <a:br>
              <a:rPr lang="en-US" dirty="0" smtClean="0">
                <a:solidFill>
                  <a:srgbClr val="FF0000"/>
                </a:solidFill>
                <a:latin typeface="+mn-lt"/>
              </a:rPr>
            </a:br>
            <a:r>
              <a:rPr lang="en-US" dirty="0" smtClean="0">
                <a:solidFill>
                  <a:srgbClr val="FF0000"/>
                </a:solidFill>
                <a:latin typeface="+mn-lt"/>
              </a:rPr>
              <a:t>as long as it is iterable: lists, tuples,</a:t>
            </a:r>
            <a:br>
              <a:rPr lang="en-US" dirty="0" smtClean="0">
                <a:solidFill>
                  <a:srgbClr val="FF0000"/>
                </a:solidFill>
                <a:latin typeface="+mn-lt"/>
              </a:rPr>
            </a:br>
            <a:r>
              <a:rPr lang="en-US" dirty="0" smtClean="0">
                <a:solidFill>
                  <a:srgbClr val="FF0000"/>
                </a:solidFill>
                <a:latin typeface="+mn-lt"/>
              </a:rPr>
              <a:t>dictionaries, ranges, …</a:t>
            </a:r>
            <a:endParaRPr lang="en-US" dirty="0">
              <a:solidFill>
                <a:srgbClr val="FF0000"/>
              </a:solidFill>
              <a:latin typeface="+mn-lt"/>
            </a:endParaRPr>
          </a:p>
        </p:txBody>
      </p:sp>
      <p:sp>
        <p:nvSpPr>
          <p:cNvPr id="8" name="Rectangle 7"/>
          <p:cNvSpPr/>
          <p:nvPr/>
        </p:nvSpPr>
        <p:spPr>
          <a:xfrm>
            <a:off x="3238150" y="2651174"/>
            <a:ext cx="1845578" cy="47510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Arrow Connector 9"/>
          <p:cNvCxnSpPr>
            <a:stCxn id="7" idx="1"/>
            <a:endCxn id="8" idx="2"/>
          </p:cNvCxnSpPr>
          <p:nvPr/>
        </p:nvCxnSpPr>
        <p:spPr>
          <a:xfrm flipH="1" flipV="1">
            <a:off x="4160939" y="3126277"/>
            <a:ext cx="1328923" cy="84828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191490" y="3872459"/>
            <a:ext cx="4051109" cy="1384995"/>
          </a:xfrm>
          <a:prstGeom prst="rect">
            <a:avLst/>
          </a:prstGeom>
          <a:noFill/>
        </p:spPr>
        <p:txBody>
          <a:bodyPr wrap="none" rtlCol="0">
            <a:spAutoFit/>
          </a:bodyPr>
          <a:lstStyle/>
          <a:p>
            <a:r>
              <a:rPr lang="en-US" sz="2800" dirty="0" smtClean="0">
                <a:latin typeface="Courier New" panose="02070309020205020404" pitchFamily="49" charset="0"/>
                <a:cs typeface="Courier New" panose="02070309020205020404" pitchFamily="49" charset="0"/>
              </a:rPr>
              <a:t>myList </a:t>
            </a:r>
            <a:r>
              <a:rPr lang="en-US" sz="2800" dirty="0">
                <a:latin typeface="Courier New" panose="02070309020205020404" pitchFamily="49" charset="0"/>
                <a:cs typeface="Courier New" panose="02070309020205020404" pitchFamily="49" charset="0"/>
              </a:rPr>
              <a:t>= </a:t>
            </a:r>
            <a:r>
              <a:rPr lang="en-US" sz="2800" dirty="0" smtClean="0">
                <a:latin typeface="Courier New" panose="02070309020205020404" pitchFamily="49" charset="0"/>
                <a:cs typeface="Courier New" panose="02070309020205020404" pitchFamily="49" charset="0"/>
              </a:rPr>
              <a:t>[3, 4, 5]</a:t>
            </a:r>
          </a:p>
          <a:p>
            <a:r>
              <a:rPr lang="en-US" sz="2800" dirty="0" smtClean="0">
                <a:latin typeface="Courier New" panose="02070309020205020404" pitchFamily="49" charset="0"/>
                <a:cs typeface="Courier New" panose="02070309020205020404" pitchFamily="49" charset="0"/>
              </a:rPr>
              <a:t>for i in myList:</a:t>
            </a:r>
          </a:p>
          <a:p>
            <a:r>
              <a:rPr lang="en-US" sz="2800" dirty="0">
                <a:latin typeface="Courier New" panose="02070309020205020404" pitchFamily="49" charset="0"/>
                <a:cs typeface="Courier New" panose="02070309020205020404" pitchFamily="49" charset="0"/>
              </a:rPr>
              <a:t> </a:t>
            </a:r>
            <a:r>
              <a:rPr lang="en-US" sz="2800" dirty="0" smtClean="0">
                <a:latin typeface="Courier New" panose="02070309020205020404" pitchFamily="49" charset="0"/>
                <a:cs typeface="Courier New" panose="02070309020205020404" pitchFamily="49" charset="0"/>
              </a:rPr>
              <a:t>   print(i)</a:t>
            </a:r>
          </a:p>
        </p:txBody>
      </p:sp>
      <p:sp>
        <p:nvSpPr>
          <p:cNvPr id="12" name="TextBox 11"/>
          <p:cNvSpPr txBox="1"/>
          <p:nvPr/>
        </p:nvSpPr>
        <p:spPr>
          <a:xfrm>
            <a:off x="1191489" y="5299128"/>
            <a:ext cx="6199133" cy="1384995"/>
          </a:xfrm>
          <a:prstGeom prst="rect">
            <a:avLst/>
          </a:prstGeom>
          <a:noFill/>
        </p:spPr>
        <p:txBody>
          <a:bodyPr wrap="none" rtlCol="0">
            <a:spAutoFit/>
          </a:bodyPr>
          <a:lstStyle/>
          <a:p>
            <a:r>
              <a:rPr lang="en-US" sz="2800" dirty="0" smtClean="0">
                <a:latin typeface="Courier New" panose="02070309020205020404" pitchFamily="49" charset="0"/>
                <a:cs typeface="Courier New" panose="02070309020205020404" pitchFamily="49" charset="0"/>
              </a:rPr>
              <a:t>myList </a:t>
            </a:r>
            <a:r>
              <a:rPr lang="en-US" sz="2800" dirty="0">
                <a:latin typeface="Courier New" panose="02070309020205020404" pitchFamily="49" charset="0"/>
                <a:cs typeface="Courier New" panose="02070309020205020404" pitchFamily="49" charset="0"/>
              </a:rPr>
              <a:t>= </a:t>
            </a:r>
            <a:r>
              <a:rPr lang="en-US" sz="2800" dirty="0" smtClean="0">
                <a:latin typeface="Courier New" panose="02070309020205020404" pitchFamily="49" charset="0"/>
                <a:cs typeface="Courier New" panose="02070309020205020404" pitchFamily="49" charset="0"/>
              </a:rPr>
              <a:t>[3, 4, 5]</a:t>
            </a:r>
          </a:p>
          <a:p>
            <a:r>
              <a:rPr lang="en-US" sz="2800" dirty="0" smtClean="0">
                <a:latin typeface="Courier New" panose="02070309020205020404" pitchFamily="49" charset="0"/>
                <a:cs typeface="Courier New" panose="02070309020205020404" pitchFamily="49" charset="0"/>
              </a:rPr>
              <a:t>for i in </a:t>
            </a:r>
            <a:r>
              <a:rPr lang="en-US" sz="2800" dirty="0">
                <a:latin typeface="Courier New" panose="02070309020205020404" pitchFamily="49" charset="0"/>
                <a:cs typeface="Courier New" panose="02070309020205020404" pitchFamily="49" charset="0"/>
              </a:rPr>
              <a:t>range(len(myList)):</a:t>
            </a:r>
            <a:endParaRPr lang="en-US" sz="2800" dirty="0" smtClean="0">
              <a:latin typeface="Courier New" panose="02070309020205020404" pitchFamily="49" charset="0"/>
              <a:cs typeface="Courier New" panose="02070309020205020404" pitchFamily="49" charset="0"/>
            </a:endParaRPr>
          </a:p>
          <a:p>
            <a:r>
              <a:rPr lang="en-US" sz="2800" dirty="0">
                <a:latin typeface="Courier New" panose="02070309020205020404" pitchFamily="49" charset="0"/>
                <a:cs typeface="Courier New" panose="02070309020205020404" pitchFamily="49" charset="0"/>
              </a:rPr>
              <a:t> </a:t>
            </a:r>
            <a:r>
              <a:rPr lang="en-US" sz="2800" dirty="0" smtClean="0">
                <a:latin typeface="Courier New" panose="02070309020205020404" pitchFamily="49" charset="0"/>
                <a:cs typeface="Courier New" panose="02070309020205020404" pitchFamily="49" charset="0"/>
              </a:rPr>
              <a:t>   print(i,myList[i</a:t>
            </a:r>
            <a:r>
              <a:rPr lang="en-US" sz="2800" dirty="0">
                <a:latin typeface="Courier New" panose="02070309020205020404" pitchFamily="49" charset="0"/>
                <a:cs typeface="Courier New" panose="02070309020205020404" pitchFamily="49" charset="0"/>
              </a:rPr>
              <a:t>]</a:t>
            </a:r>
            <a:r>
              <a:rPr lang="en-US" sz="2800" dirty="0" smtClean="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2162972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P spid="11" grpId="0"/>
      <p:bldP spid="1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Course Material Set-Up</a:t>
            </a:r>
          </a:p>
        </p:txBody>
      </p:sp>
      <p:sp>
        <p:nvSpPr>
          <p:cNvPr id="3" name="Content Placeholder 2"/>
          <p:cNvSpPr>
            <a:spLocks noGrp="1"/>
          </p:cNvSpPr>
          <p:nvPr>
            <p:ph idx="1"/>
          </p:nvPr>
        </p:nvSpPr>
        <p:spPr>
          <a:xfrm>
            <a:off x="914400" y="1447800"/>
            <a:ext cx="8028264" cy="4678363"/>
          </a:xfrm>
        </p:spPr>
        <p:txBody>
          <a:bodyPr/>
          <a:lstStyle/>
          <a:p>
            <a:r>
              <a:rPr lang="en-US" dirty="0" smtClean="0"/>
              <a:t>Course code and data files:</a:t>
            </a:r>
          </a:p>
          <a:p>
            <a:pPr lvl="1"/>
            <a:r>
              <a:rPr lang="en-US" dirty="0">
                <a:latin typeface="Courier New" panose="02070309020205020404" pitchFamily="49" charset="0"/>
                <a:cs typeface="Courier New" panose="02070309020205020404" pitchFamily="49" charset="0"/>
              </a:rPr>
              <a:t>C:\Users\[your_username]\PythonBC</a:t>
            </a:r>
            <a:endParaRPr lang="en-US" dirty="0" smtClean="0"/>
          </a:p>
          <a:p>
            <a:r>
              <a:rPr lang="en-US" dirty="0" smtClean="0"/>
              <a:t>Cheatsheets</a:t>
            </a:r>
          </a:p>
          <a:p>
            <a:pPr lvl="1"/>
            <a:r>
              <a:rPr lang="en-US" sz="2000" dirty="0" smtClean="0">
                <a:latin typeface="Courier New" panose="02070309020205020404" pitchFamily="49" charset="0"/>
                <a:cs typeface="Courier New" panose="02070309020205020404" pitchFamily="49" charset="0"/>
              </a:rPr>
              <a:t>C:\Users\[your_username]\PythonBC\cheatsheets</a:t>
            </a:r>
          </a:p>
          <a:p>
            <a:pPr lvl="1"/>
            <a:r>
              <a:rPr lang="en-US" sz="2000" dirty="0" smtClean="0"/>
              <a:t>From: </a:t>
            </a:r>
            <a:r>
              <a:rPr lang="en-US" sz="2000" dirty="0" smtClean="0">
                <a:hlinkClick r:id="rId2"/>
              </a:rPr>
              <a:t>http</a:t>
            </a:r>
            <a:r>
              <a:rPr lang="en-US" sz="2000" dirty="0">
                <a:hlinkClick r:id="rId2"/>
              </a:rPr>
              <a:t>://</a:t>
            </a:r>
            <a:r>
              <a:rPr lang="en-US" sz="2000" dirty="0" smtClean="0">
                <a:hlinkClick r:id="rId2"/>
              </a:rPr>
              <a:t>www.datasciencefree.com/cheatsheets.html</a:t>
            </a:r>
            <a:r>
              <a:rPr lang="en-US" sz="2000" dirty="0" smtClean="0"/>
              <a:t> </a:t>
            </a:r>
            <a:endParaRPr lang="en-US" dirty="0"/>
          </a:p>
          <a:p>
            <a:r>
              <a:rPr lang="en-US" dirty="0" smtClean="0"/>
              <a:t>This PowerPoint</a:t>
            </a:r>
            <a:endParaRPr lang="en-US" dirty="0"/>
          </a:p>
          <a:p>
            <a:pPr lvl="1"/>
            <a:r>
              <a:rPr lang="en-US" sz="2000" dirty="0" smtClean="0">
                <a:latin typeface="Courier New" panose="02070309020205020404" pitchFamily="49" charset="0"/>
                <a:cs typeface="Courier New" panose="02070309020205020404" pitchFamily="49" charset="0"/>
              </a:rPr>
              <a:t>C</a:t>
            </a:r>
            <a:r>
              <a:rPr lang="en-US" sz="2000" dirty="0">
                <a:latin typeface="Courier New" panose="02070309020205020404" pitchFamily="49" charset="0"/>
                <a:cs typeface="Courier New" panose="02070309020205020404" pitchFamily="49" charset="0"/>
              </a:rPr>
              <a:t>:\Users\[your_username]\</a:t>
            </a:r>
            <a:r>
              <a:rPr lang="en-US" sz="2000" dirty="0" smtClean="0">
                <a:latin typeface="Courier New" panose="02070309020205020404" pitchFamily="49" charset="0"/>
                <a:cs typeface="Courier New" panose="02070309020205020404" pitchFamily="49" charset="0"/>
              </a:rPr>
              <a:t>PythonBC\PowerPoint</a:t>
            </a:r>
            <a:endParaRPr lang="en-US" sz="2400" dirty="0"/>
          </a:p>
          <a:p>
            <a:endParaRPr lang="en-US" sz="2800"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18</a:t>
            </a:fld>
            <a:endParaRPr lang="en-US" dirty="0"/>
          </a:p>
        </p:txBody>
      </p:sp>
    </p:spTree>
    <p:extLst>
      <p:ext uri="{BB962C8B-B14F-4D97-AF65-F5344CB8AC3E}">
        <p14:creationId xmlns:p14="http://schemas.microsoft.com/office/powerpoint/2010/main" val="1344542445"/>
      </p:ext>
    </p:extLst>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Loops</a:t>
            </a:r>
            <a:endParaRPr lang="en-US" dirty="0"/>
          </a:p>
        </p:txBody>
      </p:sp>
      <p:sp>
        <p:nvSpPr>
          <p:cNvPr id="3" name="Content Placeholder 2"/>
          <p:cNvSpPr>
            <a:spLocks noGrp="1"/>
          </p:cNvSpPr>
          <p:nvPr>
            <p:ph idx="1"/>
          </p:nvPr>
        </p:nvSpPr>
        <p:spPr>
          <a:xfrm>
            <a:off x="914400" y="1013699"/>
            <a:ext cx="7772400" cy="4678363"/>
          </a:xfrm>
        </p:spPr>
        <p:txBody>
          <a:bodyPr/>
          <a:lstStyle/>
          <a:p>
            <a:r>
              <a:rPr lang="en-US" dirty="0" smtClean="0"/>
              <a:t>Lists of lists require “nested” </a:t>
            </a:r>
            <a:r>
              <a:rPr lang="en-US" dirty="0" smtClean="0">
                <a:latin typeface="Courier New" panose="02070309020205020404" pitchFamily="49" charset="0"/>
                <a:cs typeface="Courier New" panose="02070309020205020404" pitchFamily="49" charset="0"/>
              </a:rPr>
              <a:t>for</a:t>
            </a:r>
            <a:r>
              <a:rPr lang="en-US" dirty="0" smtClean="0"/>
              <a:t> loops</a:t>
            </a:r>
          </a:p>
          <a:p>
            <a:endParaRPr lang="en-US" dirty="0"/>
          </a:p>
          <a:p>
            <a:endParaRPr lang="en-US" dirty="0" smtClean="0"/>
          </a:p>
          <a:p>
            <a:r>
              <a:rPr lang="en-US" dirty="0" smtClean="0"/>
              <a:t>Can also do this:</a:t>
            </a:r>
          </a:p>
          <a:p>
            <a:endParaRPr lang="en-US" dirty="0"/>
          </a:p>
          <a:p>
            <a:endParaRPr lang="en-US" dirty="0" smtClean="0"/>
          </a:p>
          <a:p>
            <a:endParaRPr lang="en-US" dirty="0"/>
          </a:p>
          <a:p>
            <a:endParaRPr lang="en-US" dirty="0"/>
          </a:p>
          <a:p>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180</a:t>
            </a:fld>
            <a:endParaRPr lang="en-US" dirty="0"/>
          </a:p>
        </p:txBody>
      </p:sp>
      <p:sp>
        <p:nvSpPr>
          <p:cNvPr id="5" name="TextBox 4"/>
          <p:cNvSpPr txBox="1"/>
          <p:nvPr/>
        </p:nvSpPr>
        <p:spPr>
          <a:xfrm>
            <a:off x="1297708" y="1683447"/>
            <a:ext cx="6388287" cy="1200329"/>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myListInt = [</a:t>
            </a:r>
            <a:r>
              <a:rPr lang="en-US" dirty="0" smtClean="0">
                <a:latin typeface="Courier New" panose="02070309020205020404" pitchFamily="49" charset="0"/>
                <a:cs typeface="Courier New" panose="02070309020205020404" pitchFamily="49" charset="0"/>
              </a:rPr>
              <a:t>[</a:t>
            </a:r>
            <a:r>
              <a:rPr lang="en-US" dirty="0">
                <a:latin typeface="Courier New" panose="02070309020205020404" pitchFamily="49" charset="0"/>
                <a:cs typeface="Courier New" panose="02070309020205020404" pitchFamily="49" charset="0"/>
              </a:rPr>
              <a:t>0,1,2,3],[4,5,6,7],[8,9,10,11</a:t>
            </a: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a:p>
            <a:r>
              <a:rPr lang="en-US" dirty="0" smtClean="0">
                <a:latin typeface="Courier New" panose="02070309020205020404" pitchFamily="49" charset="0"/>
                <a:cs typeface="Courier New" panose="02070309020205020404" pitchFamily="49" charset="0"/>
              </a:rPr>
              <a:t>for i in range(len(myListInt)):</a:t>
            </a:r>
          </a:p>
          <a:p>
            <a:r>
              <a:rPr lang="en-US" dirty="0">
                <a:latin typeface="Courier New" panose="02070309020205020404" pitchFamily="49" charset="0"/>
                <a:cs typeface="Courier New" panose="02070309020205020404" pitchFamily="49" charset="0"/>
              </a:rPr>
              <a:t> </a:t>
            </a:r>
            <a:r>
              <a:rPr lang="en-US" dirty="0" smtClean="0">
                <a:latin typeface="Courier New" panose="02070309020205020404" pitchFamily="49" charset="0"/>
                <a:cs typeface="Courier New" panose="02070309020205020404" pitchFamily="49" charset="0"/>
              </a:rPr>
              <a:t>   for j in </a:t>
            </a:r>
            <a:r>
              <a:rPr lang="en-US" dirty="0">
                <a:latin typeface="Courier New" panose="02070309020205020404" pitchFamily="49" charset="0"/>
                <a:cs typeface="Courier New" panose="02070309020205020404" pitchFamily="49" charset="0"/>
              </a:rPr>
              <a:t>range(len(myListInt[i</a:t>
            </a:r>
            <a:r>
              <a:rPr lang="en-US" dirty="0" smtClean="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t>
            </a:r>
            <a:r>
              <a:rPr lang="en-US" dirty="0" smtClean="0">
                <a:latin typeface="Courier New" panose="02070309020205020404" pitchFamily="49" charset="0"/>
                <a:cs typeface="Courier New" panose="02070309020205020404" pitchFamily="49" charset="0"/>
              </a:rPr>
              <a:t>       print(myListInt[i][j])</a:t>
            </a:r>
            <a:endParaRPr lang="en-US" dirty="0">
              <a:latin typeface="Courier New" panose="02070309020205020404" pitchFamily="49" charset="0"/>
              <a:cs typeface="Courier New" panose="02070309020205020404" pitchFamily="49" charset="0"/>
            </a:endParaRPr>
          </a:p>
        </p:txBody>
      </p:sp>
      <p:sp>
        <p:nvSpPr>
          <p:cNvPr id="6" name="TextBox 5"/>
          <p:cNvSpPr txBox="1"/>
          <p:nvPr/>
        </p:nvSpPr>
        <p:spPr>
          <a:xfrm>
            <a:off x="1297708" y="3433738"/>
            <a:ext cx="6388287" cy="1200329"/>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myListInt = [[0,1,2,3],[4,5,6,7],[8,9,10,11]]</a:t>
            </a:r>
          </a:p>
          <a:p>
            <a:r>
              <a:rPr lang="en-US" dirty="0" smtClean="0">
                <a:latin typeface="Courier New" panose="02070309020205020404" pitchFamily="49" charset="0"/>
                <a:cs typeface="Courier New" panose="02070309020205020404" pitchFamily="49" charset="0"/>
              </a:rPr>
              <a:t>for row in </a:t>
            </a:r>
            <a:r>
              <a:rPr lang="en-US" dirty="0">
                <a:latin typeface="Courier New" panose="02070309020205020404" pitchFamily="49" charset="0"/>
                <a:cs typeface="Courier New" panose="02070309020205020404" pitchFamily="49" charset="0"/>
              </a:rPr>
              <a:t>myListInt:</a:t>
            </a:r>
            <a:endParaRPr lang="en-US" dirty="0" smtClean="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a:t>
            </a:r>
            <a:r>
              <a:rPr lang="en-US" dirty="0" smtClean="0">
                <a:latin typeface="Courier New" panose="02070309020205020404" pitchFamily="49" charset="0"/>
                <a:cs typeface="Courier New" panose="02070309020205020404" pitchFamily="49" charset="0"/>
              </a:rPr>
              <a:t>   for element in row:</a:t>
            </a:r>
          </a:p>
          <a:p>
            <a:r>
              <a:rPr lang="en-US" dirty="0">
                <a:latin typeface="Courier New" panose="02070309020205020404" pitchFamily="49" charset="0"/>
                <a:cs typeface="Courier New" panose="02070309020205020404" pitchFamily="49" charset="0"/>
              </a:rPr>
              <a:t> </a:t>
            </a:r>
            <a:r>
              <a:rPr lang="en-US" dirty="0" smtClean="0">
                <a:latin typeface="Courier New" panose="02070309020205020404" pitchFamily="49" charset="0"/>
                <a:cs typeface="Courier New" panose="02070309020205020404" pitchFamily="49" charset="0"/>
              </a:rPr>
              <a:t>       print(element)</a:t>
            </a:r>
            <a:endParaRPr 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562044613"/>
      </p:ext>
    </p:extLst>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4066" y="274638"/>
            <a:ext cx="7944374" cy="944562"/>
          </a:xfrm>
        </p:spPr>
        <p:txBody>
          <a:bodyPr/>
          <a:lstStyle/>
          <a:p>
            <a:r>
              <a:rPr lang="en-US" dirty="0" smtClean="0"/>
              <a:t>Lists, Loops, and Variable Names</a:t>
            </a:r>
            <a:endParaRPr lang="en-US" dirty="0"/>
          </a:p>
        </p:txBody>
      </p:sp>
      <p:sp>
        <p:nvSpPr>
          <p:cNvPr id="3" name="Content Placeholder 2"/>
          <p:cNvSpPr>
            <a:spLocks noGrp="1"/>
          </p:cNvSpPr>
          <p:nvPr>
            <p:ph idx="1"/>
          </p:nvPr>
        </p:nvSpPr>
        <p:spPr/>
        <p:txBody>
          <a:bodyPr/>
          <a:lstStyle/>
          <a:p>
            <a:r>
              <a:rPr lang="en-US" dirty="0" smtClean="0"/>
              <a:t>Wise </a:t>
            </a:r>
            <a:r>
              <a:rPr lang="en-US" dirty="0"/>
              <a:t>variable name choices </a:t>
            </a:r>
            <a:r>
              <a:rPr lang="en-US" dirty="0" smtClean="0"/>
              <a:t>make loop syntax read like English</a:t>
            </a:r>
          </a:p>
          <a:p>
            <a:pPr lvl="1"/>
            <a:r>
              <a:rPr lang="en-US" dirty="0" smtClean="0"/>
              <a:t>That is, mnemonic, descriptive names</a:t>
            </a:r>
          </a:p>
          <a:p>
            <a:pPr lvl="1"/>
            <a:r>
              <a:rPr lang="en-US" dirty="0">
                <a:latin typeface="Courier"/>
              </a:rPr>
              <a:t>for row in table:</a:t>
            </a:r>
          </a:p>
          <a:p>
            <a:pPr lvl="1"/>
            <a:r>
              <a:rPr lang="en-US" dirty="0" smtClean="0">
                <a:latin typeface="Courier"/>
              </a:rPr>
              <a:t>for element in row:</a:t>
            </a:r>
          </a:p>
          <a:p>
            <a:pPr lvl="1"/>
            <a:r>
              <a:rPr lang="en-US" dirty="0" smtClean="0">
                <a:latin typeface="Courier"/>
              </a:rPr>
              <a:t>for word in words:</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181</a:t>
            </a:fld>
            <a:endParaRPr lang="en-US" dirty="0"/>
          </a:p>
        </p:txBody>
      </p:sp>
    </p:spTree>
    <p:extLst>
      <p:ext uri="{BB962C8B-B14F-4D97-AF65-F5344CB8AC3E}">
        <p14:creationId xmlns:p14="http://schemas.microsoft.com/office/powerpoint/2010/main" val="595380861"/>
      </p:ext>
    </p:extLst>
  </p:cSld>
  <p:clrMapOvr>
    <a:masterClrMapping/>
  </p:clrMapOvr>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Loops</a:t>
            </a:r>
            <a:endParaRPr lang="en-US" dirty="0"/>
          </a:p>
        </p:txBody>
      </p:sp>
      <p:sp>
        <p:nvSpPr>
          <p:cNvPr id="3" name="Content Placeholder 2"/>
          <p:cNvSpPr>
            <a:spLocks noGrp="1"/>
          </p:cNvSpPr>
          <p:nvPr>
            <p:ph idx="1"/>
          </p:nvPr>
        </p:nvSpPr>
        <p:spPr>
          <a:xfrm>
            <a:off x="914400" y="1157682"/>
            <a:ext cx="7772400" cy="4900954"/>
          </a:xfrm>
        </p:spPr>
        <p:txBody>
          <a:bodyPr/>
          <a:lstStyle/>
          <a:p>
            <a:r>
              <a:rPr lang="en-US" dirty="0" smtClean="0">
                <a:cs typeface="Courier New" panose="02070309020205020404" pitchFamily="49" charset="0"/>
              </a:rPr>
              <a:t>Sometimes you want to modify list elements in a </a:t>
            </a:r>
            <a:r>
              <a:rPr lang="en-US" dirty="0" smtClean="0">
                <a:latin typeface="Courier New" panose="02070309020205020404" pitchFamily="49" charset="0"/>
                <a:cs typeface="Courier New" panose="02070309020205020404" pitchFamily="49" charset="0"/>
              </a:rPr>
              <a:t>for</a:t>
            </a:r>
            <a:r>
              <a:rPr lang="en-US" dirty="0" smtClean="0"/>
              <a:t> loop</a:t>
            </a:r>
          </a:p>
          <a:p>
            <a:r>
              <a:rPr lang="en-US" dirty="0" smtClean="0"/>
              <a:t>One of these works, and the other doesn’t</a:t>
            </a:r>
          </a:p>
          <a:p>
            <a:endParaRPr lang="en-US" dirty="0"/>
          </a:p>
          <a:p>
            <a:endParaRPr lang="en-US" dirty="0" smtClean="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182</a:t>
            </a:fld>
            <a:endParaRPr lang="en-US" dirty="0"/>
          </a:p>
        </p:txBody>
      </p:sp>
      <p:sp>
        <p:nvSpPr>
          <p:cNvPr id="11" name="TextBox 10"/>
          <p:cNvSpPr txBox="1"/>
          <p:nvPr/>
        </p:nvSpPr>
        <p:spPr>
          <a:xfrm>
            <a:off x="1191490" y="2756722"/>
            <a:ext cx="4910319" cy="1815882"/>
          </a:xfrm>
          <a:prstGeom prst="rect">
            <a:avLst/>
          </a:prstGeom>
          <a:noFill/>
        </p:spPr>
        <p:txBody>
          <a:bodyPr wrap="none" rtlCol="0">
            <a:spAutoFit/>
          </a:bodyPr>
          <a:lstStyle/>
          <a:p>
            <a:r>
              <a:rPr lang="en-US" sz="2800" dirty="0" smtClean="0">
                <a:latin typeface="Courier New" panose="02070309020205020404" pitchFamily="49" charset="0"/>
                <a:cs typeface="Courier New" panose="02070309020205020404" pitchFamily="49" charset="0"/>
              </a:rPr>
              <a:t>myList </a:t>
            </a:r>
            <a:r>
              <a:rPr lang="en-US" sz="2800" dirty="0">
                <a:latin typeface="Courier New" panose="02070309020205020404" pitchFamily="49" charset="0"/>
                <a:cs typeface="Courier New" panose="02070309020205020404" pitchFamily="49" charset="0"/>
              </a:rPr>
              <a:t>= </a:t>
            </a:r>
            <a:r>
              <a:rPr lang="en-US" sz="2800" dirty="0" smtClean="0">
                <a:latin typeface="Courier New" panose="02070309020205020404" pitchFamily="49" charset="0"/>
                <a:cs typeface="Courier New" panose="02070309020205020404" pitchFamily="49" charset="0"/>
              </a:rPr>
              <a:t>[3, 4, 5]</a:t>
            </a:r>
          </a:p>
          <a:p>
            <a:r>
              <a:rPr lang="en-US" sz="2800" dirty="0" smtClean="0">
                <a:latin typeface="Courier New" panose="02070309020205020404" pitchFamily="49" charset="0"/>
                <a:cs typeface="Courier New" panose="02070309020205020404" pitchFamily="49" charset="0"/>
              </a:rPr>
              <a:t>for </a:t>
            </a:r>
            <a:r>
              <a:rPr lang="en-US" sz="2800" dirty="0">
                <a:latin typeface="Courier New" panose="02070309020205020404" pitchFamily="49" charset="0"/>
                <a:cs typeface="Courier New" panose="02070309020205020404" pitchFamily="49" charset="0"/>
              </a:rPr>
              <a:t>element </a:t>
            </a:r>
            <a:r>
              <a:rPr lang="en-US" sz="2800" dirty="0" smtClean="0">
                <a:latin typeface="Courier New" panose="02070309020205020404" pitchFamily="49" charset="0"/>
                <a:cs typeface="Courier New" panose="02070309020205020404" pitchFamily="49" charset="0"/>
              </a:rPr>
              <a:t>in myList:</a:t>
            </a:r>
          </a:p>
          <a:p>
            <a:r>
              <a:rPr lang="en-US" sz="2800" dirty="0" smtClean="0">
                <a:latin typeface="Courier New" panose="02070309020205020404" pitchFamily="49" charset="0"/>
                <a:cs typeface="Courier New" panose="02070309020205020404" pitchFamily="49" charset="0"/>
              </a:rPr>
              <a:t>    element += 1</a:t>
            </a:r>
          </a:p>
          <a:p>
            <a:r>
              <a:rPr lang="en-US" sz="2800" dirty="0">
                <a:latin typeface="Courier New" panose="02070309020205020404" pitchFamily="49" charset="0"/>
                <a:cs typeface="Courier New" panose="02070309020205020404" pitchFamily="49" charset="0"/>
              </a:rPr>
              <a:t>p</a:t>
            </a:r>
            <a:r>
              <a:rPr lang="en-US" sz="2800" dirty="0" smtClean="0">
                <a:latin typeface="Courier New" panose="02070309020205020404" pitchFamily="49" charset="0"/>
                <a:cs typeface="Courier New" panose="02070309020205020404" pitchFamily="49" charset="0"/>
              </a:rPr>
              <a:t>rint(myList)</a:t>
            </a:r>
          </a:p>
        </p:txBody>
      </p:sp>
      <p:sp>
        <p:nvSpPr>
          <p:cNvPr id="12" name="TextBox 11"/>
          <p:cNvSpPr txBox="1"/>
          <p:nvPr/>
        </p:nvSpPr>
        <p:spPr>
          <a:xfrm>
            <a:off x="1191489" y="4804177"/>
            <a:ext cx="6199133" cy="1815882"/>
          </a:xfrm>
          <a:prstGeom prst="rect">
            <a:avLst/>
          </a:prstGeom>
          <a:noFill/>
        </p:spPr>
        <p:txBody>
          <a:bodyPr wrap="none" rtlCol="0">
            <a:spAutoFit/>
          </a:bodyPr>
          <a:lstStyle/>
          <a:p>
            <a:r>
              <a:rPr lang="en-US" sz="2800" dirty="0" smtClean="0">
                <a:latin typeface="Courier New" panose="02070309020205020404" pitchFamily="49" charset="0"/>
                <a:cs typeface="Courier New" panose="02070309020205020404" pitchFamily="49" charset="0"/>
              </a:rPr>
              <a:t>myList </a:t>
            </a:r>
            <a:r>
              <a:rPr lang="en-US" sz="2800" dirty="0">
                <a:latin typeface="Courier New" panose="02070309020205020404" pitchFamily="49" charset="0"/>
                <a:cs typeface="Courier New" panose="02070309020205020404" pitchFamily="49" charset="0"/>
              </a:rPr>
              <a:t>= </a:t>
            </a:r>
            <a:r>
              <a:rPr lang="en-US" sz="2800" dirty="0" smtClean="0">
                <a:latin typeface="Courier New" panose="02070309020205020404" pitchFamily="49" charset="0"/>
                <a:cs typeface="Courier New" panose="02070309020205020404" pitchFamily="49" charset="0"/>
              </a:rPr>
              <a:t>[3, 4, 5]</a:t>
            </a:r>
          </a:p>
          <a:p>
            <a:r>
              <a:rPr lang="en-US" sz="2800" dirty="0" smtClean="0">
                <a:latin typeface="Courier New" panose="02070309020205020404" pitchFamily="49" charset="0"/>
                <a:cs typeface="Courier New" panose="02070309020205020404" pitchFamily="49" charset="0"/>
              </a:rPr>
              <a:t>for i in </a:t>
            </a:r>
            <a:r>
              <a:rPr lang="en-US" sz="2800" dirty="0">
                <a:latin typeface="Courier New" panose="02070309020205020404" pitchFamily="49" charset="0"/>
                <a:cs typeface="Courier New" panose="02070309020205020404" pitchFamily="49" charset="0"/>
              </a:rPr>
              <a:t>range(len(myList)):</a:t>
            </a:r>
            <a:endParaRPr lang="en-US" sz="2800" dirty="0" smtClean="0">
              <a:latin typeface="Courier New" panose="02070309020205020404" pitchFamily="49" charset="0"/>
              <a:cs typeface="Courier New" panose="02070309020205020404" pitchFamily="49" charset="0"/>
            </a:endParaRPr>
          </a:p>
          <a:p>
            <a:r>
              <a:rPr lang="en-US" sz="2800" dirty="0" smtClean="0">
                <a:latin typeface="Courier New" panose="02070309020205020404" pitchFamily="49" charset="0"/>
                <a:cs typeface="Courier New" panose="02070309020205020404" pitchFamily="49" charset="0"/>
              </a:rPr>
              <a:t>    myList[i]</a:t>
            </a:r>
            <a:r>
              <a:rPr lang="en-US" sz="2800" dirty="0">
                <a:latin typeface="Courier New" panose="02070309020205020404" pitchFamily="49" charset="0"/>
                <a:cs typeface="Courier New" panose="02070309020205020404" pitchFamily="49" charset="0"/>
              </a:rPr>
              <a:t> </a:t>
            </a:r>
            <a:r>
              <a:rPr lang="en-US" sz="2800" dirty="0" smtClean="0">
                <a:latin typeface="Courier New" panose="02070309020205020404" pitchFamily="49" charset="0"/>
                <a:cs typeface="Courier New" panose="02070309020205020404" pitchFamily="49" charset="0"/>
              </a:rPr>
              <a:t>+= 1</a:t>
            </a:r>
          </a:p>
          <a:p>
            <a:r>
              <a:rPr lang="en-US" sz="2800" dirty="0" smtClean="0">
                <a:latin typeface="Courier New" panose="02070309020205020404" pitchFamily="49" charset="0"/>
                <a:cs typeface="Courier New" panose="02070309020205020404" pitchFamily="49" charset="0"/>
              </a:rPr>
              <a:t>print(myList)</a:t>
            </a:r>
          </a:p>
        </p:txBody>
      </p:sp>
    </p:spTree>
    <p:extLst>
      <p:ext uri="{BB962C8B-B14F-4D97-AF65-F5344CB8AC3E}">
        <p14:creationId xmlns:p14="http://schemas.microsoft.com/office/powerpoint/2010/main" val="3728750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In-Class Exercise</a:t>
            </a:r>
            <a:endParaRPr lang="en-US" dirty="0"/>
          </a:p>
        </p:txBody>
      </p:sp>
      <p:sp>
        <p:nvSpPr>
          <p:cNvPr id="3" name="Content Placeholder 2"/>
          <p:cNvSpPr>
            <a:spLocks noGrp="1"/>
          </p:cNvSpPr>
          <p:nvPr>
            <p:ph idx="1"/>
          </p:nvPr>
        </p:nvSpPr>
        <p:spPr/>
        <p:txBody>
          <a:bodyPr/>
          <a:lstStyle/>
          <a:p>
            <a:r>
              <a:rPr lang="en-US" dirty="0" smtClean="0"/>
              <a:t>Compute the sum of the first 10 terms of this summation using a </a:t>
            </a:r>
            <a:r>
              <a:rPr lang="en-US" dirty="0" smtClean="0">
                <a:latin typeface="Courier New" panose="02070309020205020404" pitchFamily="49" charset="0"/>
                <a:cs typeface="Courier New" panose="02070309020205020404" pitchFamily="49" charset="0"/>
              </a:rPr>
              <a:t>for</a:t>
            </a:r>
            <a:r>
              <a:rPr lang="en-US" dirty="0" smtClean="0"/>
              <a:t> loop:</a:t>
            </a:r>
          </a:p>
          <a:p>
            <a:pPr lvl="1"/>
            <a:r>
              <a:rPr lang="en-US" dirty="0" smtClean="0"/>
              <a:t>1 + </a:t>
            </a:r>
            <a:r>
              <a:rPr lang="en-US" i="1" dirty="0" smtClean="0"/>
              <a:t>x</a:t>
            </a:r>
            <a:r>
              <a:rPr lang="en-US" dirty="0" smtClean="0"/>
              <a:t> + </a:t>
            </a:r>
            <a:r>
              <a:rPr lang="en-US" i="1" dirty="0" smtClean="0"/>
              <a:t>x</a:t>
            </a:r>
            <a:r>
              <a:rPr lang="en-US" baseline="30000" dirty="0" smtClean="0"/>
              <a:t>2</a:t>
            </a:r>
            <a:r>
              <a:rPr lang="en-US" dirty="0" smtClean="0"/>
              <a:t> </a:t>
            </a:r>
            <a:r>
              <a:rPr lang="en-US" dirty="0"/>
              <a:t>+ </a:t>
            </a:r>
            <a:r>
              <a:rPr lang="en-US" i="1" dirty="0" smtClean="0"/>
              <a:t>x</a:t>
            </a:r>
            <a:r>
              <a:rPr lang="en-US" baseline="30000" dirty="0" smtClean="0"/>
              <a:t>3</a:t>
            </a:r>
            <a:r>
              <a:rPr lang="en-US" dirty="0" smtClean="0"/>
              <a:t> + </a:t>
            </a:r>
            <a:r>
              <a:rPr lang="en-US" i="1" dirty="0" smtClean="0"/>
              <a:t>x</a:t>
            </a:r>
            <a:r>
              <a:rPr lang="en-US" baseline="30000" dirty="0" smtClean="0"/>
              <a:t>4</a:t>
            </a:r>
            <a:r>
              <a:rPr lang="en-US" dirty="0" smtClean="0"/>
              <a:t> +…</a:t>
            </a:r>
          </a:p>
          <a:p>
            <a:pPr lvl="1"/>
            <a:r>
              <a:rPr lang="en-US" dirty="0" smtClean="0"/>
              <a:t>… for any value </a:t>
            </a:r>
            <a:r>
              <a:rPr lang="en-US" dirty="0" smtClean="0">
                <a:latin typeface="Courier New" panose="02070309020205020404" pitchFamily="49" charset="0"/>
                <a:cs typeface="Courier New" panose="02070309020205020404" pitchFamily="49" charset="0"/>
              </a:rPr>
              <a:t>0.0 </a:t>
            </a:r>
            <a:r>
              <a:rPr lang="en-US" dirty="0">
                <a:latin typeface="Courier New" panose="02070309020205020404" pitchFamily="49" charset="0"/>
                <a:cs typeface="Courier New" panose="02070309020205020404" pitchFamily="49" charset="0"/>
              </a:rPr>
              <a:t>&lt; x </a:t>
            </a:r>
            <a:r>
              <a:rPr lang="en-US" dirty="0" smtClean="0">
                <a:latin typeface="Courier New" panose="02070309020205020404" pitchFamily="49" charset="0"/>
                <a:cs typeface="Courier New" panose="02070309020205020404" pitchFamily="49" charset="0"/>
              </a:rPr>
              <a:t>&lt; 1.0</a:t>
            </a:r>
          </a:p>
          <a:p>
            <a:pPr lvl="1"/>
            <a:r>
              <a:rPr lang="en-US" dirty="0" smtClean="0"/>
              <a:t>Let’s try </a:t>
            </a:r>
            <a:r>
              <a:rPr lang="en-US" dirty="0" smtClean="0">
                <a:latin typeface="Courier New" panose="02070309020205020404" pitchFamily="49" charset="0"/>
                <a:cs typeface="Courier New" panose="02070309020205020404" pitchFamily="49" charset="0"/>
              </a:rPr>
              <a:t>x = 0.5</a:t>
            </a:r>
          </a:p>
          <a:p>
            <a:pPr lvl="1"/>
            <a:r>
              <a:rPr lang="en-US" dirty="0" smtClean="0"/>
              <a:t>Input </a:t>
            </a:r>
            <a:r>
              <a:rPr lang="en-US" i="1" dirty="0" smtClean="0">
                <a:latin typeface="Courier New" panose="02070309020205020404" pitchFamily="49" charset="0"/>
                <a:cs typeface="Courier New" panose="02070309020205020404" pitchFamily="49" charset="0"/>
              </a:rPr>
              <a:t>x</a:t>
            </a:r>
            <a:r>
              <a:rPr lang="en-US" dirty="0" smtClean="0"/>
              <a:t> with </a:t>
            </a:r>
            <a:r>
              <a:rPr lang="en-US" dirty="0" smtClean="0">
                <a:latin typeface="Courier New" panose="02070309020205020404" pitchFamily="49" charset="0"/>
                <a:cs typeface="Courier New" panose="02070309020205020404" pitchFamily="49" charset="0"/>
              </a:rPr>
              <a:t>input()</a:t>
            </a:r>
            <a:r>
              <a:rPr lang="en-US" dirty="0" smtClean="0"/>
              <a:t>function</a:t>
            </a:r>
          </a:p>
          <a:p>
            <a:pPr lvl="1"/>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183</a:t>
            </a:fld>
            <a:endParaRPr lang="en-US" dirty="0"/>
          </a:p>
        </p:txBody>
      </p:sp>
    </p:spTree>
    <p:extLst>
      <p:ext uri="{BB962C8B-B14F-4D97-AF65-F5344CB8AC3E}">
        <p14:creationId xmlns:p14="http://schemas.microsoft.com/office/powerpoint/2010/main" val="3316888962"/>
      </p:ext>
    </p:extLst>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In-Class Exercise</a:t>
            </a:r>
          </a:p>
        </p:txBody>
      </p:sp>
      <p:sp>
        <p:nvSpPr>
          <p:cNvPr id="3" name="Content Placeholder 2"/>
          <p:cNvSpPr>
            <a:spLocks noGrp="1"/>
          </p:cNvSpPr>
          <p:nvPr>
            <p:ph idx="1"/>
          </p:nvPr>
        </p:nvSpPr>
        <p:spPr>
          <a:xfrm>
            <a:off x="914400" y="1013699"/>
            <a:ext cx="7772400" cy="4678363"/>
          </a:xfrm>
        </p:spPr>
        <p:txBody>
          <a:bodyPr/>
          <a:lstStyle/>
          <a:p>
            <a:r>
              <a:rPr lang="en-US" dirty="0" smtClean="0"/>
              <a:t>Compute transpose of 2-dimensional list</a:t>
            </a:r>
            <a:endParaRPr lang="en-US" dirty="0"/>
          </a:p>
          <a:p>
            <a:endParaRPr lang="en-US" dirty="0" smtClean="0"/>
          </a:p>
          <a:p>
            <a:endParaRPr lang="en-US" dirty="0"/>
          </a:p>
          <a:p>
            <a:pPr>
              <a:spcBef>
                <a:spcPts val="3000"/>
              </a:spcBef>
            </a:pPr>
            <a:r>
              <a:rPr lang="en-US" dirty="0" smtClean="0"/>
              <a:t>E.g., </a:t>
            </a:r>
            <a:r>
              <a:rPr lang="en-US" i="1" dirty="0" smtClean="0"/>
              <a:t>A</a:t>
            </a:r>
            <a:r>
              <a:rPr lang="en-US" dirty="0" smtClean="0"/>
              <a:t>[0,2] = </a:t>
            </a:r>
            <a:r>
              <a:rPr lang="en-US" i="1" dirty="0"/>
              <a:t>c, </a:t>
            </a:r>
            <a:r>
              <a:rPr lang="en-US" i="1" dirty="0" smtClean="0"/>
              <a:t>B</a:t>
            </a:r>
            <a:r>
              <a:rPr lang="en-US" dirty="0" smtClean="0"/>
              <a:t>[2,0] </a:t>
            </a:r>
            <a:r>
              <a:rPr lang="en-US" dirty="0"/>
              <a:t>= </a:t>
            </a:r>
            <a:r>
              <a:rPr lang="en-US" i="1" dirty="0"/>
              <a:t>c</a:t>
            </a:r>
            <a:endParaRPr lang="en-US" i="1" dirty="0" smtClean="0"/>
          </a:p>
          <a:p>
            <a:r>
              <a:rPr lang="en-US" dirty="0" smtClean="0"/>
              <a:t>For each </a:t>
            </a:r>
            <a:r>
              <a:rPr lang="en-US" i="1" dirty="0" smtClean="0"/>
              <a:t>i</a:t>
            </a:r>
            <a:r>
              <a:rPr lang="en-US" dirty="0" smtClean="0"/>
              <a:t> and </a:t>
            </a:r>
            <a:r>
              <a:rPr lang="en-US" i="1" dirty="0" smtClean="0"/>
              <a:t>j</a:t>
            </a:r>
            <a:r>
              <a:rPr lang="en-US" dirty="0" smtClean="0"/>
              <a:t>, </a:t>
            </a:r>
            <a:r>
              <a:rPr lang="en-US" i="1" dirty="0" smtClean="0"/>
              <a:t>B</a:t>
            </a:r>
            <a:r>
              <a:rPr lang="en-US" dirty="0" smtClean="0"/>
              <a:t>[</a:t>
            </a:r>
            <a:r>
              <a:rPr lang="en-US" i="1" dirty="0" smtClean="0"/>
              <a:t>j</a:t>
            </a:r>
            <a:r>
              <a:rPr lang="en-US" dirty="0" smtClean="0"/>
              <a:t>][</a:t>
            </a:r>
            <a:r>
              <a:rPr lang="en-US" i="1" dirty="0" smtClean="0"/>
              <a:t>i</a:t>
            </a:r>
            <a:r>
              <a:rPr lang="en-US" dirty="0" smtClean="0"/>
              <a:t>] = </a:t>
            </a:r>
            <a:r>
              <a:rPr lang="en-US" i="1" dirty="0" smtClean="0"/>
              <a:t>A</a:t>
            </a:r>
            <a:r>
              <a:rPr lang="en-US" dirty="0" smtClean="0"/>
              <a:t>[</a:t>
            </a:r>
            <a:r>
              <a:rPr lang="en-US" i="1" dirty="0" smtClean="0"/>
              <a:t>i</a:t>
            </a:r>
            <a:r>
              <a:rPr lang="en-US" dirty="0" smtClean="0"/>
              <a:t>][</a:t>
            </a:r>
            <a:r>
              <a:rPr lang="en-US" i="1" dirty="0" smtClean="0"/>
              <a:t>j</a:t>
            </a:r>
            <a:r>
              <a:rPr lang="en-US" dirty="0" smtClean="0"/>
              <a:t>]</a:t>
            </a:r>
          </a:p>
          <a:p>
            <a:endParaRPr lang="en-US" dirty="0"/>
          </a:p>
          <a:p>
            <a:endParaRPr lang="en-US" dirty="0" smtClean="0"/>
          </a:p>
          <a:p>
            <a:endParaRPr lang="en-US" dirty="0"/>
          </a:p>
          <a:p>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184</a:t>
            </a:fld>
            <a:endParaRPr lang="en-US" dirty="0"/>
          </a:p>
        </p:txBody>
      </p:sp>
      <mc:AlternateContent xmlns:mc="http://schemas.openxmlformats.org/markup-compatibility/2006" xmlns:a14="http://schemas.microsoft.com/office/drawing/2010/main">
        <mc:Choice Requires="a14">
          <p:sp>
            <p:nvSpPr>
              <p:cNvPr id="8" name="TextBox 7"/>
              <p:cNvSpPr txBox="1"/>
              <p:nvPr/>
            </p:nvSpPr>
            <p:spPr>
              <a:xfrm>
                <a:off x="2209797" y="1466414"/>
                <a:ext cx="3038011" cy="158152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𝐴</m:t>
                          </m:r>
                        </m:e>
                        <m:sup>
                          <m:r>
                            <a:rPr lang="en-US" b="0" i="1" smtClean="0">
                              <a:latin typeface="Cambria Math" panose="02040503050406030204" pitchFamily="18" charset="0"/>
                            </a:rPr>
                            <m:t>𝑇</m:t>
                          </m:r>
                        </m:sup>
                      </m:sSup>
                      <m:r>
                        <m:rPr>
                          <m:aln/>
                        </m:rPr>
                        <a:rPr lang="en-US" b="0" i="1" smtClean="0">
                          <a:latin typeface="Cambria Math" panose="02040503050406030204" pitchFamily="18" charset="0"/>
                        </a:rPr>
                        <m:t>=</m:t>
                      </m:r>
                      <m:r>
                        <a:rPr lang="en-US" b="0" i="1" smtClean="0">
                          <a:latin typeface="Cambria Math" panose="02040503050406030204" pitchFamily="18" charset="0"/>
                        </a:rPr>
                        <m:t>𝐵</m:t>
                      </m:r>
                    </m:oMath>
                  </m:oMathPara>
                </a14:m>
                <a:endParaRPr lang="en-US" b="0" i="1" dirty="0" smtClean="0">
                  <a:latin typeface="Cambria Math" panose="02040503050406030204" pitchFamily="18" charset="0"/>
                </a:endParaRPr>
              </a:p>
              <a:p>
                <a:endParaRPr lang="en-US" b="0" i="1" dirty="0" smtClean="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d>
                            <m:dPr>
                              <m:begChr m:val="["/>
                              <m:endChr m:val="]"/>
                              <m:ctrlPr>
                                <a:rPr lang="en-US" i="1">
                                  <a:latin typeface="Cambria Math" panose="02040503050406030204" pitchFamily="18" charset="0"/>
                                </a:rPr>
                              </m:ctrlPr>
                            </m:dPr>
                            <m:e>
                              <m:m>
                                <m:mPr>
                                  <m:mcs>
                                    <m:mc>
                                      <m:mcPr>
                                        <m:count m:val="3"/>
                                        <m:mcJc m:val="center"/>
                                      </m:mcPr>
                                    </m:mc>
                                  </m:mcs>
                                  <m:ctrlPr>
                                    <a:rPr lang="en-US" i="1">
                                      <a:latin typeface="Cambria Math" panose="02040503050406030204" pitchFamily="18" charset="0"/>
                                    </a:rPr>
                                  </m:ctrlPr>
                                </m:mPr>
                                <m:mr>
                                  <m:e>
                                    <m:r>
                                      <m:rPr>
                                        <m:brk m:alnAt="7"/>
                                      </m:rPr>
                                      <a:rPr lang="en-US" b="0" i="1" smtClean="0">
                                        <a:latin typeface="Cambria Math" panose="02040503050406030204" pitchFamily="18" charset="0"/>
                                      </a:rPr>
                                      <m:t>𝑎</m:t>
                                    </m:r>
                                  </m:e>
                                  <m:e>
                                    <m:r>
                                      <a:rPr lang="en-US" b="0" i="1" smtClean="0">
                                        <a:latin typeface="Cambria Math" panose="02040503050406030204" pitchFamily="18" charset="0"/>
                                      </a:rPr>
                                      <m:t>𝑏</m:t>
                                    </m:r>
                                  </m:e>
                                  <m:e>
                                    <m:r>
                                      <a:rPr lang="en-US" b="0" i="1" smtClean="0">
                                        <a:latin typeface="Cambria Math" panose="02040503050406030204" pitchFamily="18" charset="0"/>
                                      </a:rPr>
                                      <m:t>𝑐</m:t>
                                    </m:r>
                                  </m:e>
                                </m:mr>
                                <m:mr>
                                  <m:e>
                                    <m:r>
                                      <a:rPr lang="en-US" b="0" i="1" smtClean="0">
                                        <a:latin typeface="Cambria Math" panose="02040503050406030204" pitchFamily="18" charset="0"/>
                                      </a:rPr>
                                      <m:t>𝑑</m:t>
                                    </m:r>
                                  </m:e>
                                  <m:e>
                                    <m:r>
                                      <a:rPr lang="en-US" b="0" i="1" smtClean="0">
                                        <a:latin typeface="Cambria Math" panose="02040503050406030204" pitchFamily="18" charset="0"/>
                                      </a:rPr>
                                      <m:t>𝑒</m:t>
                                    </m:r>
                                  </m:e>
                                  <m:e>
                                    <m:r>
                                      <a:rPr lang="en-US" b="0" i="1" smtClean="0">
                                        <a:latin typeface="Cambria Math" panose="02040503050406030204" pitchFamily="18" charset="0"/>
                                      </a:rPr>
                                      <m:t>𝑓</m:t>
                                    </m:r>
                                  </m:e>
                                </m:mr>
                                <m:mr>
                                  <m:e>
                                    <m:r>
                                      <a:rPr lang="en-US" b="0" i="1" smtClean="0">
                                        <a:latin typeface="Cambria Math" panose="02040503050406030204" pitchFamily="18" charset="0"/>
                                      </a:rPr>
                                      <m:t>𝑔</m:t>
                                    </m:r>
                                  </m:e>
                                  <m:e>
                                    <m:r>
                                      <a:rPr lang="en-US" b="0" i="1" smtClean="0">
                                        <a:latin typeface="Cambria Math" panose="02040503050406030204" pitchFamily="18" charset="0"/>
                                      </a:rPr>
                                      <m:t>h</m:t>
                                    </m:r>
                                  </m:e>
                                  <m:e>
                                    <m:r>
                                      <a:rPr lang="en-US" b="0" i="1" smtClean="0">
                                        <a:latin typeface="Cambria Math" panose="02040503050406030204" pitchFamily="18" charset="0"/>
                                      </a:rPr>
                                      <m:t>𝑖</m:t>
                                    </m:r>
                                  </m:e>
                                </m:mr>
                              </m:m>
                            </m:e>
                          </m:d>
                        </m:e>
                        <m:sup>
                          <m:r>
                            <a:rPr lang="en-US" b="0" i="1" smtClean="0">
                              <a:latin typeface="Cambria Math" panose="02040503050406030204" pitchFamily="18" charset="0"/>
                            </a:rPr>
                            <m:t>𝑇</m:t>
                          </m:r>
                        </m:sup>
                      </m:sSup>
                      <m:r>
                        <m:rPr>
                          <m:aln/>
                        </m:rPr>
                        <a:rPr lang="en-US" b="0" i="1" smtClean="0">
                          <a:latin typeface="Cambria Math" panose="02040503050406030204" pitchFamily="18" charset="0"/>
                        </a:rPr>
                        <m:t>=</m:t>
                      </m:r>
                      <m:r>
                        <m:rPr>
                          <m:nor/>
                        </m:rPr>
                        <a:rPr lang="en-US" b="0" i="0" smtClean="0">
                          <a:latin typeface="Cambria Math" panose="02040503050406030204" pitchFamily="18" charset="0"/>
                        </a:rPr>
                        <m:t>   </m:t>
                      </m:r>
                      <m:d>
                        <m:dPr>
                          <m:begChr m:val="["/>
                          <m:endChr m:val="]"/>
                          <m:ctrlPr>
                            <a:rPr lang="en-US" i="1">
                              <a:latin typeface="Cambria Math" panose="02040503050406030204" pitchFamily="18" charset="0"/>
                            </a:rPr>
                          </m:ctrlPr>
                        </m:dPr>
                        <m:e>
                          <m:m>
                            <m:mPr>
                              <m:mcs>
                                <m:mc>
                                  <m:mcPr>
                                    <m:count m:val="3"/>
                                    <m:mcJc m:val="center"/>
                                  </m:mcPr>
                                </m:mc>
                              </m:mcs>
                              <m:ctrlPr>
                                <a:rPr lang="en-US" i="1">
                                  <a:latin typeface="Cambria Math" panose="02040503050406030204" pitchFamily="18" charset="0"/>
                                </a:rPr>
                              </m:ctrlPr>
                            </m:mPr>
                            <m:mr>
                              <m:e>
                                <m:r>
                                  <m:rPr>
                                    <m:brk m:alnAt="7"/>
                                  </m:rPr>
                                  <a:rPr lang="en-US" b="0" i="1" smtClean="0">
                                    <a:latin typeface="Cambria Math" panose="02040503050406030204" pitchFamily="18" charset="0"/>
                                  </a:rPr>
                                  <m:t>𝑎</m:t>
                                </m:r>
                              </m:e>
                              <m:e>
                                <m:r>
                                  <a:rPr lang="en-US" b="0" i="1" smtClean="0">
                                    <a:latin typeface="Cambria Math" panose="02040503050406030204" pitchFamily="18" charset="0"/>
                                  </a:rPr>
                                  <m:t>𝑑</m:t>
                                </m:r>
                              </m:e>
                              <m:e>
                                <m:r>
                                  <a:rPr lang="en-US" b="0" i="1" smtClean="0">
                                    <a:latin typeface="Cambria Math" panose="02040503050406030204" pitchFamily="18" charset="0"/>
                                  </a:rPr>
                                  <m:t>𝑔</m:t>
                                </m:r>
                              </m:e>
                            </m:mr>
                            <m:mr>
                              <m:e>
                                <m:r>
                                  <a:rPr lang="en-US" b="0" i="1" smtClean="0">
                                    <a:latin typeface="Cambria Math" panose="02040503050406030204" pitchFamily="18" charset="0"/>
                                  </a:rPr>
                                  <m:t>𝑏</m:t>
                                </m:r>
                              </m:e>
                              <m:e>
                                <m:r>
                                  <a:rPr lang="en-US" b="0" i="1" smtClean="0">
                                    <a:latin typeface="Cambria Math" panose="02040503050406030204" pitchFamily="18" charset="0"/>
                                  </a:rPr>
                                  <m:t>𝑒</m:t>
                                </m:r>
                              </m:e>
                              <m:e>
                                <m:r>
                                  <a:rPr lang="en-US" b="0" i="1" smtClean="0">
                                    <a:latin typeface="Cambria Math" panose="02040503050406030204" pitchFamily="18" charset="0"/>
                                  </a:rPr>
                                  <m:t>h</m:t>
                                </m:r>
                              </m:e>
                            </m:mr>
                            <m:mr>
                              <m:e>
                                <m:r>
                                  <a:rPr lang="en-US" b="0" i="1" smtClean="0">
                                    <a:latin typeface="Cambria Math" panose="02040503050406030204" pitchFamily="18" charset="0"/>
                                  </a:rPr>
                                  <m:t>𝑐</m:t>
                                </m:r>
                              </m:e>
                              <m:e>
                                <m:r>
                                  <a:rPr lang="en-US" b="0" i="1" smtClean="0">
                                    <a:latin typeface="Cambria Math" panose="02040503050406030204" pitchFamily="18" charset="0"/>
                                  </a:rPr>
                                  <m:t>𝑓</m:t>
                                </m:r>
                              </m:e>
                              <m:e>
                                <m:r>
                                  <a:rPr lang="en-US" b="0" i="1" smtClean="0">
                                    <a:latin typeface="Cambria Math" panose="02040503050406030204" pitchFamily="18" charset="0"/>
                                  </a:rPr>
                                  <m:t>𝑖</m:t>
                                </m:r>
                              </m:e>
                            </m:mr>
                          </m:m>
                        </m:e>
                      </m:d>
                    </m:oMath>
                  </m:oMathPara>
                </a14:m>
                <a:endParaRPr lang="en-US" dirty="0"/>
              </a:p>
            </p:txBody>
          </p:sp>
        </mc:Choice>
        <mc:Fallback xmlns="">
          <p:sp>
            <p:nvSpPr>
              <p:cNvPr id="8" name="TextBox 7"/>
              <p:cNvSpPr txBox="1">
                <a:spLocks noRot="1" noChangeAspect="1" noMove="1" noResize="1" noEditPoints="1" noAdjustHandles="1" noChangeArrowheads="1" noChangeShapeType="1" noTextEdit="1"/>
              </p:cNvSpPr>
              <p:nvPr/>
            </p:nvSpPr>
            <p:spPr>
              <a:xfrm>
                <a:off x="2209797" y="1466414"/>
                <a:ext cx="3038011" cy="1581523"/>
              </a:xfrm>
              <a:prstGeom prst="rect">
                <a:avLst/>
              </a:prstGeom>
              <a:blipFill>
                <a:blip r:embed="rId2"/>
                <a:stretch>
                  <a:fillRect/>
                </a:stretch>
              </a:blipFill>
            </p:spPr>
            <p:txBody>
              <a:bodyPr/>
              <a:lstStyle/>
              <a:p>
                <a:r>
                  <a:rPr lang="en-US">
                    <a:noFill/>
                  </a:rPr>
                  <a:t> </a:t>
                </a:r>
              </a:p>
            </p:txBody>
          </p:sp>
        </mc:Fallback>
      </mc:AlternateContent>
      <p:sp>
        <p:nvSpPr>
          <p:cNvPr id="12" name="TextBox 11"/>
          <p:cNvSpPr txBox="1"/>
          <p:nvPr/>
        </p:nvSpPr>
        <p:spPr>
          <a:xfrm>
            <a:off x="4046171" y="1877684"/>
            <a:ext cx="284052" cy="307777"/>
          </a:xfrm>
          <a:prstGeom prst="rect">
            <a:avLst/>
          </a:prstGeom>
          <a:noFill/>
        </p:spPr>
        <p:txBody>
          <a:bodyPr wrap="none" rtlCol="0">
            <a:spAutoFit/>
          </a:bodyPr>
          <a:lstStyle/>
          <a:p>
            <a:r>
              <a:rPr lang="en-US" sz="1400" dirty="0" smtClean="0">
                <a:solidFill>
                  <a:schemeClr val="bg1">
                    <a:lumMod val="65000"/>
                  </a:schemeClr>
                </a:solidFill>
              </a:rPr>
              <a:t>0</a:t>
            </a:r>
            <a:endParaRPr lang="en-US" sz="1400" dirty="0">
              <a:solidFill>
                <a:schemeClr val="bg1">
                  <a:lumMod val="65000"/>
                </a:schemeClr>
              </a:solidFill>
            </a:endParaRPr>
          </a:p>
        </p:txBody>
      </p:sp>
      <p:sp>
        <p:nvSpPr>
          <p:cNvPr id="13" name="TextBox 12"/>
          <p:cNvSpPr txBox="1"/>
          <p:nvPr/>
        </p:nvSpPr>
        <p:spPr>
          <a:xfrm>
            <a:off x="4401236" y="1877684"/>
            <a:ext cx="284052" cy="307777"/>
          </a:xfrm>
          <a:prstGeom prst="rect">
            <a:avLst/>
          </a:prstGeom>
          <a:noFill/>
        </p:spPr>
        <p:txBody>
          <a:bodyPr wrap="none" rtlCol="0">
            <a:spAutoFit/>
          </a:bodyPr>
          <a:lstStyle/>
          <a:p>
            <a:r>
              <a:rPr lang="en-US" sz="1400" dirty="0" smtClean="0">
                <a:solidFill>
                  <a:schemeClr val="bg1">
                    <a:lumMod val="65000"/>
                  </a:schemeClr>
                </a:solidFill>
              </a:rPr>
              <a:t>1</a:t>
            </a:r>
            <a:endParaRPr lang="en-US" sz="1400" dirty="0">
              <a:solidFill>
                <a:schemeClr val="bg1">
                  <a:lumMod val="65000"/>
                </a:schemeClr>
              </a:solidFill>
            </a:endParaRPr>
          </a:p>
        </p:txBody>
      </p:sp>
      <p:sp>
        <p:nvSpPr>
          <p:cNvPr id="14" name="TextBox 13"/>
          <p:cNvSpPr txBox="1"/>
          <p:nvPr/>
        </p:nvSpPr>
        <p:spPr>
          <a:xfrm>
            <a:off x="4756301" y="1877684"/>
            <a:ext cx="284052" cy="307777"/>
          </a:xfrm>
          <a:prstGeom prst="rect">
            <a:avLst/>
          </a:prstGeom>
          <a:noFill/>
        </p:spPr>
        <p:txBody>
          <a:bodyPr wrap="none" rtlCol="0">
            <a:spAutoFit/>
          </a:bodyPr>
          <a:lstStyle/>
          <a:p>
            <a:r>
              <a:rPr lang="en-US" sz="1400" dirty="0" smtClean="0">
                <a:solidFill>
                  <a:schemeClr val="bg1">
                    <a:lumMod val="65000"/>
                  </a:schemeClr>
                </a:solidFill>
              </a:rPr>
              <a:t>2</a:t>
            </a:r>
            <a:endParaRPr lang="en-US" sz="1400" dirty="0">
              <a:solidFill>
                <a:schemeClr val="bg1">
                  <a:lumMod val="65000"/>
                </a:schemeClr>
              </a:solidFill>
            </a:endParaRPr>
          </a:p>
        </p:txBody>
      </p:sp>
      <p:sp>
        <p:nvSpPr>
          <p:cNvPr id="15" name="TextBox 14"/>
          <p:cNvSpPr txBox="1"/>
          <p:nvPr/>
        </p:nvSpPr>
        <p:spPr>
          <a:xfrm>
            <a:off x="2131997" y="2115939"/>
            <a:ext cx="284052" cy="307777"/>
          </a:xfrm>
          <a:prstGeom prst="rect">
            <a:avLst/>
          </a:prstGeom>
          <a:noFill/>
        </p:spPr>
        <p:txBody>
          <a:bodyPr wrap="none" rtlCol="0">
            <a:spAutoFit/>
          </a:bodyPr>
          <a:lstStyle/>
          <a:p>
            <a:r>
              <a:rPr lang="en-US" sz="1400" dirty="0" smtClean="0">
                <a:solidFill>
                  <a:schemeClr val="bg1">
                    <a:lumMod val="65000"/>
                  </a:schemeClr>
                </a:solidFill>
              </a:rPr>
              <a:t>0</a:t>
            </a:r>
            <a:endParaRPr lang="en-US" sz="1400" dirty="0">
              <a:solidFill>
                <a:schemeClr val="bg1">
                  <a:lumMod val="65000"/>
                </a:schemeClr>
              </a:solidFill>
            </a:endParaRPr>
          </a:p>
        </p:txBody>
      </p:sp>
      <p:sp>
        <p:nvSpPr>
          <p:cNvPr id="16" name="TextBox 15"/>
          <p:cNvSpPr txBox="1"/>
          <p:nvPr/>
        </p:nvSpPr>
        <p:spPr>
          <a:xfrm>
            <a:off x="2131997" y="2389617"/>
            <a:ext cx="284052" cy="307777"/>
          </a:xfrm>
          <a:prstGeom prst="rect">
            <a:avLst/>
          </a:prstGeom>
          <a:noFill/>
        </p:spPr>
        <p:txBody>
          <a:bodyPr wrap="none" rtlCol="0">
            <a:spAutoFit/>
          </a:bodyPr>
          <a:lstStyle/>
          <a:p>
            <a:r>
              <a:rPr lang="en-US" sz="1400" dirty="0" smtClean="0">
                <a:solidFill>
                  <a:schemeClr val="bg1">
                    <a:lumMod val="65000"/>
                  </a:schemeClr>
                </a:solidFill>
              </a:rPr>
              <a:t>1</a:t>
            </a:r>
            <a:endParaRPr lang="en-US" sz="1400" dirty="0">
              <a:solidFill>
                <a:schemeClr val="bg1">
                  <a:lumMod val="65000"/>
                </a:schemeClr>
              </a:solidFill>
            </a:endParaRPr>
          </a:p>
        </p:txBody>
      </p:sp>
      <p:sp>
        <p:nvSpPr>
          <p:cNvPr id="17" name="TextBox 16"/>
          <p:cNvSpPr txBox="1"/>
          <p:nvPr/>
        </p:nvSpPr>
        <p:spPr>
          <a:xfrm>
            <a:off x="2131997" y="2697394"/>
            <a:ext cx="284052" cy="307777"/>
          </a:xfrm>
          <a:prstGeom prst="rect">
            <a:avLst/>
          </a:prstGeom>
          <a:noFill/>
        </p:spPr>
        <p:txBody>
          <a:bodyPr wrap="none" rtlCol="0">
            <a:spAutoFit/>
          </a:bodyPr>
          <a:lstStyle/>
          <a:p>
            <a:r>
              <a:rPr lang="en-US" sz="1400" dirty="0" smtClean="0">
                <a:solidFill>
                  <a:schemeClr val="bg1">
                    <a:lumMod val="65000"/>
                  </a:schemeClr>
                </a:solidFill>
              </a:rPr>
              <a:t>2</a:t>
            </a:r>
            <a:endParaRPr lang="en-US" sz="1400" dirty="0">
              <a:solidFill>
                <a:schemeClr val="bg1">
                  <a:lumMod val="65000"/>
                </a:schemeClr>
              </a:solidFill>
            </a:endParaRPr>
          </a:p>
        </p:txBody>
      </p:sp>
      <p:sp>
        <p:nvSpPr>
          <p:cNvPr id="18" name="TextBox 17"/>
          <p:cNvSpPr txBox="1"/>
          <p:nvPr/>
        </p:nvSpPr>
        <p:spPr>
          <a:xfrm>
            <a:off x="3722525" y="2106982"/>
            <a:ext cx="284052" cy="307777"/>
          </a:xfrm>
          <a:prstGeom prst="rect">
            <a:avLst/>
          </a:prstGeom>
          <a:noFill/>
        </p:spPr>
        <p:txBody>
          <a:bodyPr wrap="none" rtlCol="0">
            <a:spAutoFit/>
          </a:bodyPr>
          <a:lstStyle/>
          <a:p>
            <a:r>
              <a:rPr lang="en-US" sz="1400" dirty="0" smtClean="0">
                <a:solidFill>
                  <a:schemeClr val="bg1">
                    <a:lumMod val="65000"/>
                  </a:schemeClr>
                </a:solidFill>
              </a:rPr>
              <a:t>0</a:t>
            </a:r>
            <a:endParaRPr lang="en-US" sz="1400" dirty="0">
              <a:solidFill>
                <a:schemeClr val="bg1">
                  <a:lumMod val="65000"/>
                </a:schemeClr>
              </a:solidFill>
            </a:endParaRPr>
          </a:p>
        </p:txBody>
      </p:sp>
      <p:sp>
        <p:nvSpPr>
          <p:cNvPr id="19" name="TextBox 18"/>
          <p:cNvSpPr txBox="1"/>
          <p:nvPr/>
        </p:nvSpPr>
        <p:spPr>
          <a:xfrm>
            <a:off x="3722525" y="2380660"/>
            <a:ext cx="284052" cy="307777"/>
          </a:xfrm>
          <a:prstGeom prst="rect">
            <a:avLst/>
          </a:prstGeom>
          <a:noFill/>
        </p:spPr>
        <p:txBody>
          <a:bodyPr wrap="none" rtlCol="0">
            <a:spAutoFit/>
          </a:bodyPr>
          <a:lstStyle/>
          <a:p>
            <a:r>
              <a:rPr lang="en-US" sz="1400" dirty="0" smtClean="0">
                <a:solidFill>
                  <a:schemeClr val="bg1">
                    <a:lumMod val="65000"/>
                  </a:schemeClr>
                </a:solidFill>
              </a:rPr>
              <a:t>1</a:t>
            </a:r>
            <a:endParaRPr lang="en-US" sz="1400" dirty="0">
              <a:solidFill>
                <a:schemeClr val="bg1">
                  <a:lumMod val="65000"/>
                </a:schemeClr>
              </a:solidFill>
            </a:endParaRPr>
          </a:p>
        </p:txBody>
      </p:sp>
      <p:sp>
        <p:nvSpPr>
          <p:cNvPr id="20" name="TextBox 19"/>
          <p:cNvSpPr txBox="1"/>
          <p:nvPr/>
        </p:nvSpPr>
        <p:spPr>
          <a:xfrm>
            <a:off x="3722525" y="2688437"/>
            <a:ext cx="284052" cy="307777"/>
          </a:xfrm>
          <a:prstGeom prst="rect">
            <a:avLst/>
          </a:prstGeom>
          <a:noFill/>
        </p:spPr>
        <p:txBody>
          <a:bodyPr wrap="none" rtlCol="0">
            <a:spAutoFit/>
          </a:bodyPr>
          <a:lstStyle/>
          <a:p>
            <a:r>
              <a:rPr lang="en-US" sz="1400" dirty="0" smtClean="0">
                <a:solidFill>
                  <a:schemeClr val="bg1">
                    <a:lumMod val="65000"/>
                  </a:schemeClr>
                </a:solidFill>
              </a:rPr>
              <a:t>2</a:t>
            </a:r>
            <a:endParaRPr lang="en-US" sz="1400" dirty="0">
              <a:solidFill>
                <a:schemeClr val="bg1">
                  <a:lumMod val="65000"/>
                </a:schemeClr>
              </a:solidFill>
            </a:endParaRPr>
          </a:p>
        </p:txBody>
      </p:sp>
      <p:sp>
        <p:nvSpPr>
          <p:cNvPr id="21" name="TextBox 20"/>
          <p:cNvSpPr txBox="1"/>
          <p:nvPr/>
        </p:nvSpPr>
        <p:spPr>
          <a:xfrm>
            <a:off x="2387357" y="1836454"/>
            <a:ext cx="284052" cy="307777"/>
          </a:xfrm>
          <a:prstGeom prst="rect">
            <a:avLst/>
          </a:prstGeom>
          <a:noFill/>
        </p:spPr>
        <p:txBody>
          <a:bodyPr wrap="none" rtlCol="0">
            <a:spAutoFit/>
          </a:bodyPr>
          <a:lstStyle/>
          <a:p>
            <a:r>
              <a:rPr lang="en-US" sz="1400" dirty="0" smtClean="0">
                <a:solidFill>
                  <a:schemeClr val="bg1">
                    <a:lumMod val="65000"/>
                  </a:schemeClr>
                </a:solidFill>
              </a:rPr>
              <a:t>0</a:t>
            </a:r>
            <a:endParaRPr lang="en-US" sz="1400" dirty="0">
              <a:solidFill>
                <a:schemeClr val="bg1">
                  <a:lumMod val="65000"/>
                </a:schemeClr>
              </a:solidFill>
            </a:endParaRPr>
          </a:p>
        </p:txBody>
      </p:sp>
      <p:sp>
        <p:nvSpPr>
          <p:cNvPr id="22" name="TextBox 21"/>
          <p:cNvSpPr txBox="1"/>
          <p:nvPr/>
        </p:nvSpPr>
        <p:spPr>
          <a:xfrm>
            <a:off x="2742422" y="1836454"/>
            <a:ext cx="284052" cy="307777"/>
          </a:xfrm>
          <a:prstGeom prst="rect">
            <a:avLst/>
          </a:prstGeom>
          <a:noFill/>
        </p:spPr>
        <p:txBody>
          <a:bodyPr wrap="none" rtlCol="0">
            <a:spAutoFit/>
          </a:bodyPr>
          <a:lstStyle/>
          <a:p>
            <a:r>
              <a:rPr lang="en-US" sz="1400" dirty="0" smtClean="0">
                <a:solidFill>
                  <a:schemeClr val="bg1">
                    <a:lumMod val="65000"/>
                  </a:schemeClr>
                </a:solidFill>
              </a:rPr>
              <a:t>1</a:t>
            </a:r>
            <a:endParaRPr lang="en-US" sz="1400" dirty="0">
              <a:solidFill>
                <a:schemeClr val="bg1">
                  <a:lumMod val="65000"/>
                </a:schemeClr>
              </a:solidFill>
            </a:endParaRPr>
          </a:p>
        </p:txBody>
      </p:sp>
      <p:sp>
        <p:nvSpPr>
          <p:cNvPr id="23" name="TextBox 22"/>
          <p:cNvSpPr txBox="1"/>
          <p:nvPr/>
        </p:nvSpPr>
        <p:spPr>
          <a:xfrm>
            <a:off x="3097487" y="1836454"/>
            <a:ext cx="284052" cy="307777"/>
          </a:xfrm>
          <a:prstGeom prst="rect">
            <a:avLst/>
          </a:prstGeom>
          <a:noFill/>
        </p:spPr>
        <p:txBody>
          <a:bodyPr wrap="none" rtlCol="0">
            <a:spAutoFit/>
          </a:bodyPr>
          <a:lstStyle/>
          <a:p>
            <a:r>
              <a:rPr lang="en-US" sz="1400" dirty="0" smtClean="0">
                <a:solidFill>
                  <a:schemeClr val="bg1">
                    <a:lumMod val="65000"/>
                  </a:schemeClr>
                </a:solidFill>
              </a:rPr>
              <a:t>2</a:t>
            </a:r>
            <a:endParaRPr lang="en-US" sz="1400" dirty="0">
              <a:solidFill>
                <a:schemeClr val="bg1">
                  <a:lumMod val="65000"/>
                </a:schemeClr>
              </a:solidFill>
            </a:endParaRPr>
          </a:p>
        </p:txBody>
      </p:sp>
    </p:spTree>
    <p:extLst>
      <p:ext uri="{BB962C8B-B14F-4D97-AF65-F5344CB8AC3E}">
        <p14:creationId xmlns:p14="http://schemas.microsoft.com/office/powerpoint/2010/main" val="838172247"/>
      </p:ext>
    </p:extLst>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Loops</a:t>
            </a:r>
            <a:endParaRPr lang="en-US" dirty="0"/>
          </a:p>
        </p:txBody>
      </p:sp>
      <p:sp>
        <p:nvSpPr>
          <p:cNvPr id="3" name="Content Placeholder 2"/>
          <p:cNvSpPr>
            <a:spLocks noGrp="1"/>
          </p:cNvSpPr>
          <p:nvPr>
            <p:ph idx="1"/>
          </p:nvPr>
        </p:nvSpPr>
        <p:spPr>
          <a:xfrm>
            <a:off x="914400" y="1219200"/>
            <a:ext cx="7772400" cy="4906963"/>
          </a:xfrm>
        </p:spPr>
        <p:txBody>
          <a:bodyPr/>
          <a:lstStyle/>
          <a:p>
            <a:r>
              <a:rPr lang="en-US" dirty="0" smtClean="0"/>
              <a:t>Typical </a:t>
            </a:r>
            <a:r>
              <a:rPr lang="en-US" dirty="0" smtClean="0">
                <a:latin typeface="Courier New" panose="02070309020205020404" pitchFamily="49" charset="0"/>
                <a:cs typeface="Courier New" panose="02070309020205020404" pitchFamily="49" charset="0"/>
              </a:rPr>
              <a:t>while</a:t>
            </a:r>
            <a:r>
              <a:rPr lang="en-US" dirty="0" smtClean="0"/>
              <a:t> loop code</a:t>
            </a:r>
          </a:p>
          <a:p>
            <a:endParaRPr lang="en-US" dirty="0"/>
          </a:p>
          <a:p>
            <a:endParaRPr lang="en-US" dirty="0" smtClean="0"/>
          </a:p>
          <a:p>
            <a:endParaRPr lang="en-US" dirty="0"/>
          </a:p>
          <a:p>
            <a:endParaRPr lang="en-US" dirty="0" smtClean="0"/>
          </a:p>
          <a:p>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185</a:t>
            </a:fld>
            <a:endParaRPr lang="en-US" dirty="0"/>
          </a:p>
        </p:txBody>
      </p:sp>
      <p:sp>
        <p:nvSpPr>
          <p:cNvPr id="5" name="TextBox 4"/>
          <p:cNvSpPr txBox="1"/>
          <p:nvPr/>
        </p:nvSpPr>
        <p:spPr>
          <a:xfrm>
            <a:off x="1477817" y="1845868"/>
            <a:ext cx="5769528" cy="2677656"/>
          </a:xfrm>
          <a:prstGeom prst="rect">
            <a:avLst/>
          </a:prstGeom>
          <a:noFill/>
        </p:spPr>
        <p:txBody>
          <a:bodyPr wrap="none" rtlCol="0">
            <a:spAutoFit/>
          </a:bodyPr>
          <a:lstStyle/>
          <a:p>
            <a:r>
              <a:rPr lang="en-US" sz="2800" dirty="0">
                <a:latin typeface="Courier New" panose="02070309020205020404" pitchFamily="49" charset="0"/>
                <a:cs typeface="Courier New" panose="02070309020205020404" pitchFamily="49" charset="0"/>
              </a:rPr>
              <a:t>keep_going </a:t>
            </a:r>
            <a:r>
              <a:rPr lang="en-US" sz="2800" dirty="0" smtClean="0">
                <a:latin typeface="Courier New" panose="02070309020205020404" pitchFamily="49" charset="0"/>
                <a:cs typeface="Courier New" panose="02070309020205020404" pitchFamily="49" charset="0"/>
              </a:rPr>
              <a:t>= True</a:t>
            </a:r>
          </a:p>
          <a:p>
            <a:r>
              <a:rPr lang="en-US" sz="2800" dirty="0" smtClean="0">
                <a:latin typeface="Courier New" panose="02070309020205020404" pitchFamily="49" charset="0"/>
                <a:cs typeface="Courier New" panose="02070309020205020404" pitchFamily="49" charset="0"/>
              </a:rPr>
              <a:t>i = 0</a:t>
            </a:r>
          </a:p>
          <a:p>
            <a:r>
              <a:rPr lang="en-US" sz="2800" dirty="0" smtClean="0">
                <a:latin typeface="Courier New" panose="02070309020205020404" pitchFamily="49" charset="0"/>
                <a:cs typeface="Courier New" panose="02070309020205020404" pitchFamily="49" charset="0"/>
              </a:rPr>
              <a:t>while keep_going == True:</a:t>
            </a:r>
          </a:p>
          <a:p>
            <a:r>
              <a:rPr lang="en-US" sz="2800" dirty="0" smtClean="0">
                <a:latin typeface="Courier New" panose="02070309020205020404" pitchFamily="49" charset="0"/>
                <a:cs typeface="Courier New" panose="02070309020205020404" pitchFamily="49" charset="0"/>
              </a:rPr>
              <a:t>    i = i + 1</a:t>
            </a:r>
          </a:p>
          <a:p>
            <a:r>
              <a:rPr lang="en-US" sz="2800" dirty="0">
                <a:latin typeface="Courier New" panose="02070309020205020404" pitchFamily="49" charset="0"/>
                <a:cs typeface="Courier New" panose="02070309020205020404" pitchFamily="49" charset="0"/>
              </a:rPr>
              <a:t> </a:t>
            </a:r>
            <a:r>
              <a:rPr lang="en-US" sz="2800" dirty="0" smtClean="0">
                <a:latin typeface="Courier New" panose="02070309020205020404" pitchFamily="49" charset="0"/>
                <a:cs typeface="Courier New" panose="02070309020205020404" pitchFamily="49" charset="0"/>
              </a:rPr>
              <a:t>   if i**2 &gt;= 100:</a:t>
            </a:r>
          </a:p>
          <a:p>
            <a:r>
              <a:rPr lang="en-US" sz="2800" dirty="0">
                <a:latin typeface="Courier New" panose="02070309020205020404" pitchFamily="49" charset="0"/>
                <a:cs typeface="Courier New" panose="02070309020205020404" pitchFamily="49" charset="0"/>
              </a:rPr>
              <a:t> </a:t>
            </a:r>
            <a:r>
              <a:rPr lang="en-US" sz="2800" dirty="0" smtClean="0">
                <a:latin typeface="Courier New" panose="02070309020205020404" pitchFamily="49" charset="0"/>
                <a:cs typeface="Courier New" panose="02070309020205020404" pitchFamily="49" charset="0"/>
              </a:rPr>
              <a:t>       keep_going = False</a:t>
            </a:r>
          </a:p>
        </p:txBody>
      </p:sp>
      <p:sp>
        <p:nvSpPr>
          <p:cNvPr id="6" name="Rectangle 5"/>
          <p:cNvSpPr/>
          <p:nvPr/>
        </p:nvSpPr>
        <p:spPr>
          <a:xfrm>
            <a:off x="2785533" y="2734732"/>
            <a:ext cx="3920067" cy="4318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p:cNvSpPr txBox="1"/>
          <p:nvPr/>
        </p:nvSpPr>
        <p:spPr>
          <a:xfrm>
            <a:off x="6255658" y="1235437"/>
            <a:ext cx="2569934" cy="923330"/>
          </a:xfrm>
          <a:prstGeom prst="rect">
            <a:avLst/>
          </a:prstGeom>
          <a:noFill/>
          <a:ln>
            <a:solidFill>
              <a:srgbClr val="FF0000"/>
            </a:solidFill>
          </a:ln>
        </p:spPr>
        <p:txBody>
          <a:bodyPr wrap="none" rtlCol="0">
            <a:spAutoFit/>
          </a:bodyPr>
          <a:lstStyle/>
          <a:p>
            <a:r>
              <a:rPr lang="en-US" dirty="0" smtClean="0">
                <a:solidFill>
                  <a:srgbClr val="FF0000"/>
                </a:solidFill>
              </a:rPr>
              <a:t>Loop keeps iterating as</a:t>
            </a:r>
            <a:br>
              <a:rPr lang="en-US" dirty="0" smtClean="0">
                <a:solidFill>
                  <a:srgbClr val="FF0000"/>
                </a:solidFill>
              </a:rPr>
            </a:br>
            <a:r>
              <a:rPr lang="en-US" dirty="0" smtClean="0">
                <a:solidFill>
                  <a:srgbClr val="FF0000"/>
                </a:solidFill>
              </a:rPr>
              <a:t>long as this Boolean</a:t>
            </a:r>
            <a:br>
              <a:rPr lang="en-US" dirty="0" smtClean="0">
                <a:solidFill>
                  <a:srgbClr val="FF0000"/>
                </a:solidFill>
              </a:rPr>
            </a:br>
            <a:r>
              <a:rPr lang="en-US" dirty="0" smtClean="0">
                <a:solidFill>
                  <a:srgbClr val="FF0000"/>
                </a:solidFill>
              </a:rPr>
              <a:t>statement is </a:t>
            </a:r>
            <a:r>
              <a:rPr lang="en-US" dirty="0" smtClean="0">
                <a:solidFill>
                  <a:srgbClr val="FF0000"/>
                </a:solidFill>
                <a:latin typeface="Courier New" panose="02070309020205020404" pitchFamily="49" charset="0"/>
                <a:cs typeface="Courier New" panose="02070309020205020404" pitchFamily="49" charset="0"/>
              </a:rPr>
              <a:t>True</a:t>
            </a:r>
            <a:endParaRPr lang="en-US" dirty="0">
              <a:solidFill>
                <a:srgbClr val="FF0000"/>
              </a:solidFill>
              <a:latin typeface="Courier New" panose="02070309020205020404" pitchFamily="49" charset="0"/>
              <a:cs typeface="Courier New" panose="02070309020205020404" pitchFamily="49" charset="0"/>
            </a:endParaRPr>
          </a:p>
        </p:txBody>
      </p:sp>
      <p:cxnSp>
        <p:nvCxnSpPr>
          <p:cNvPr id="9" name="Straight Arrow Connector 8"/>
          <p:cNvCxnSpPr>
            <a:stCxn id="7" idx="1"/>
            <a:endCxn id="6" idx="0"/>
          </p:cNvCxnSpPr>
          <p:nvPr/>
        </p:nvCxnSpPr>
        <p:spPr>
          <a:xfrm flipH="1">
            <a:off x="4745567" y="1697102"/>
            <a:ext cx="1510091" cy="103763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11515178"/>
      </p:ext>
    </p:extLst>
  </p:cSld>
  <p:clrMapOvr>
    <a:masterClrMapping/>
  </p:clrMapOvr>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In-Class Exercise</a:t>
            </a:r>
            <a:endParaRPr lang="en-US" dirty="0"/>
          </a:p>
        </p:txBody>
      </p:sp>
      <p:sp>
        <p:nvSpPr>
          <p:cNvPr id="3" name="Content Placeholder 2"/>
          <p:cNvSpPr>
            <a:spLocks noGrp="1"/>
          </p:cNvSpPr>
          <p:nvPr>
            <p:ph idx="1"/>
          </p:nvPr>
        </p:nvSpPr>
        <p:spPr/>
        <p:txBody>
          <a:bodyPr/>
          <a:lstStyle/>
          <a:p>
            <a:r>
              <a:rPr lang="en-US" dirty="0" smtClean="0"/>
              <a:t>Use the loop structure on the previous slide</a:t>
            </a:r>
          </a:p>
          <a:p>
            <a:r>
              <a:rPr lang="en-US" dirty="0" smtClean="0"/>
              <a:t>Use a while loop to compute the series</a:t>
            </a:r>
          </a:p>
          <a:p>
            <a:pPr lvl="1"/>
            <a:r>
              <a:rPr lang="en-US" dirty="0"/>
              <a:t>1 + </a:t>
            </a:r>
            <a:r>
              <a:rPr lang="en-US" i="1" dirty="0"/>
              <a:t>x</a:t>
            </a:r>
            <a:r>
              <a:rPr lang="en-US" dirty="0"/>
              <a:t> + </a:t>
            </a:r>
            <a:r>
              <a:rPr lang="en-US" i="1" dirty="0"/>
              <a:t>x</a:t>
            </a:r>
            <a:r>
              <a:rPr lang="en-US" baseline="30000" dirty="0"/>
              <a:t>2</a:t>
            </a:r>
            <a:r>
              <a:rPr lang="en-US" dirty="0"/>
              <a:t> + </a:t>
            </a:r>
            <a:r>
              <a:rPr lang="en-US" i="1" dirty="0"/>
              <a:t>x</a:t>
            </a:r>
            <a:r>
              <a:rPr lang="en-US" baseline="30000" dirty="0"/>
              <a:t>3</a:t>
            </a:r>
            <a:r>
              <a:rPr lang="en-US" dirty="0"/>
              <a:t> + </a:t>
            </a:r>
            <a:r>
              <a:rPr lang="en-US" i="1" dirty="0"/>
              <a:t>x</a:t>
            </a:r>
            <a:r>
              <a:rPr lang="en-US" baseline="30000" dirty="0"/>
              <a:t>4</a:t>
            </a:r>
            <a:r>
              <a:rPr lang="en-US" dirty="0"/>
              <a:t> +…</a:t>
            </a:r>
          </a:p>
          <a:p>
            <a:r>
              <a:rPr lang="en-US" dirty="0" smtClean="0"/>
              <a:t>Directions</a:t>
            </a:r>
          </a:p>
          <a:p>
            <a:pPr lvl="1"/>
            <a:r>
              <a:rPr lang="en-US" dirty="0" smtClean="0"/>
              <a:t>Input </a:t>
            </a:r>
            <a:r>
              <a:rPr lang="en-US" i="1" dirty="0"/>
              <a:t>x</a:t>
            </a:r>
            <a:r>
              <a:rPr lang="en-US" dirty="0"/>
              <a:t> with </a:t>
            </a:r>
            <a:r>
              <a:rPr lang="en-US" dirty="0">
                <a:latin typeface="Courier New" panose="02070309020205020404" pitchFamily="49" charset="0"/>
                <a:cs typeface="Courier New" panose="02070309020205020404" pitchFamily="49" charset="0"/>
              </a:rPr>
              <a:t>input()</a:t>
            </a:r>
            <a:r>
              <a:rPr lang="en-US" dirty="0">
                <a:cs typeface="Courier New" panose="02070309020205020404" pitchFamily="49" charset="0"/>
              </a:rPr>
              <a:t> </a:t>
            </a:r>
            <a:r>
              <a:rPr lang="en-US" dirty="0"/>
              <a:t>function</a:t>
            </a:r>
          </a:p>
          <a:p>
            <a:pPr lvl="2"/>
            <a:r>
              <a:rPr lang="en-US" dirty="0" smtClean="0">
                <a:latin typeface="Courier New" panose="02070309020205020404" pitchFamily="49" charset="0"/>
                <a:cs typeface="Courier New" panose="02070309020205020404" pitchFamily="49" charset="0"/>
              </a:rPr>
              <a:t>0.0 </a:t>
            </a:r>
            <a:r>
              <a:rPr lang="en-US" dirty="0">
                <a:latin typeface="Courier New" panose="02070309020205020404" pitchFamily="49" charset="0"/>
                <a:cs typeface="Courier New" panose="02070309020205020404" pitchFamily="49" charset="0"/>
              </a:rPr>
              <a:t>&lt; x &lt; 1.0</a:t>
            </a:r>
          </a:p>
          <a:p>
            <a:pPr lvl="1"/>
            <a:r>
              <a:rPr lang="en-US" dirty="0" smtClean="0"/>
              <a:t>Keep adding additional terms while the incremental terms are greater than 10</a:t>
            </a:r>
            <a:r>
              <a:rPr lang="en-US" baseline="30000" dirty="0" smtClean="0"/>
              <a:t>-8</a:t>
            </a:r>
            <a:endParaRPr lang="en-US" dirty="0" smtClean="0"/>
          </a:p>
          <a:p>
            <a:pPr lvl="1"/>
            <a:endParaRPr lang="en-US" dirty="0" smtClean="0"/>
          </a:p>
          <a:p>
            <a:pPr lvl="1"/>
            <a:endParaRPr lang="en-US" dirty="0"/>
          </a:p>
          <a:p>
            <a:pPr lvl="1"/>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186</a:t>
            </a:fld>
            <a:endParaRPr lang="en-US" dirty="0"/>
          </a:p>
        </p:txBody>
      </p:sp>
    </p:spTree>
    <p:extLst>
      <p:ext uri="{BB962C8B-B14F-4D97-AF65-F5344CB8AC3E}">
        <p14:creationId xmlns:p14="http://schemas.microsoft.com/office/powerpoint/2010/main" val="3775054111"/>
      </p:ext>
    </p:extLst>
  </p:cSld>
  <p:clrMapOvr>
    <a:masterClrMapping/>
  </p:clrMapOvr>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Machine Precision</a:t>
            </a:r>
            <a:endParaRPr lang="en-US" dirty="0"/>
          </a:p>
        </p:txBody>
      </p:sp>
      <p:sp>
        <p:nvSpPr>
          <p:cNvPr id="3" name="Content Placeholder 2"/>
          <p:cNvSpPr>
            <a:spLocks noGrp="1"/>
          </p:cNvSpPr>
          <p:nvPr>
            <p:ph idx="1"/>
          </p:nvPr>
        </p:nvSpPr>
        <p:spPr>
          <a:xfrm>
            <a:off x="914399" y="982124"/>
            <a:ext cx="8159931" cy="4678363"/>
          </a:xfrm>
        </p:spPr>
        <p:txBody>
          <a:bodyPr/>
          <a:lstStyle/>
          <a:p>
            <a:r>
              <a:rPr lang="en-US" dirty="0" smtClean="0"/>
              <a:t>We can test the limits of our computer’s precision capabilities</a:t>
            </a:r>
          </a:p>
          <a:p>
            <a:r>
              <a:rPr lang="en-US" dirty="0" smtClean="0"/>
              <a:t>What is the smallest number that we can add to one that is “recognized” by the computer?</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187</a:t>
            </a:fld>
            <a:endParaRPr lang="en-US" dirty="0"/>
          </a:p>
        </p:txBody>
      </p:sp>
      <p:pic>
        <p:nvPicPr>
          <p:cNvPr id="5" name="Picture 4"/>
          <p:cNvPicPr>
            <a:picLocks noChangeAspect="1"/>
          </p:cNvPicPr>
          <p:nvPr/>
        </p:nvPicPr>
        <p:blipFill>
          <a:blip r:embed="rId2"/>
          <a:stretch>
            <a:fillRect/>
          </a:stretch>
        </p:blipFill>
        <p:spPr>
          <a:xfrm>
            <a:off x="2250988" y="3327612"/>
            <a:ext cx="5289637" cy="2923920"/>
          </a:xfrm>
          <a:prstGeom prst="rect">
            <a:avLst/>
          </a:prstGeom>
        </p:spPr>
      </p:pic>
    </p:spTree>
    <p:extLst>
      <p:ext uri="{BB962C8B-B14F-4D97-AF65-F5344CB8AC3E}">
        <p14:creationId xmlns:p14="http://schemas.microsoft.com/office/powerpoint/2010/main" val="3700485501"/>
      </p:ext>
    </p:extLst>
  </p:cSld>
  <p:clrMapOvr>
    <a:masterClrMapping/>
  </p:clrMapOvr>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Loops</a:t>
            </a:r>
            <a:endParaRPr lang="en-US" dirty="0"/>
          </a:p>
        </p:txBody>
      </p:sp>
      <p:sp>
        <p:nvSpPr>
          <p:cNvPr id="3" name="Content Placeholder 2"/>
          <p:cNvSpPr>
            <a:spLocks noGrp="1"/>
          </p:cNvSpPr>
          <p:nvPr>
            <p:ph idx="1"/>
          </p:nvPr>
        </p:nvSpPr>
        <p:spPr>
          <a:xfrm>
            <a:off x="914399" y="1219200"/>
            <a:ext cx="7984067" cy="4906963"/>
          </a:xfrm>
        </p:spPr>
        <p:txBody>
          <a:bodyPr/>
          <a:lstStyle/>
          <a:p>
            <a:r>
              <a:rPr lang="en-US" dirty="0" smtClean="0"/>
              <a:t>Loop control</a:t>
            </a:r>
          </a:p>
          <a:p>
            <a:pPr lvl="1"/>
            <a:r>
              <a:rPr lang="en-US" dirty="0" smtClean="0">
                <a:latin typeface="Courier New" panose="02070309020205020404" pitchFamily="49" charset="0"/>
                <a:cs typeface="Courier New" panose="02070309020205020404" pitchFamily="49" charset="0"/>
              </a:rPr>
              <a:t>break</a:t>
            </a:r>
            <a:r>
              <a:rPr lang="en-US" dirty="0" smtClean="0"/>
              <a:t> breaks out from the lowest level </a:t>
            </a:r>
            <a:r>
              <a:rPr lang="en-US" dirty="0" smtClean="0">
                <a:latin typeface="Courier New" panose="02070309020205020404" pitchFamily="49" charset="0"/>
                <a:cs typeface="Courier New" panose="02070309020205020404" pitchFamily="49" charset="0"/>
              </a:rPr>
              <a:t>for</a:t>
            </a:r>
            <a:r>
              <a:rPr lang="en-US" dirty="0" smtClean="0"/>
              <a:t> or </a:t>
            </a:r>
            <a:r>
              <a:rPr lang="en-US" dirty="0" smtClean="0">
                <a:latin typeface="Courier New" panose="02070309020205020404" pitchFamily="49" charset="0"/>
                <a:cs typeface="Courier New" panose="02070309020205020404" pitchFamily="49" charset="0"/>
              </a:rPr>
              <a:t>while</a:t>
            </a:r>
            <a:r>
              <a:rPr lang="en-US" dirty="0" smtClean="0"/>
              <a:t> loop</a:t>
            </a:r>
          </a:p>
          <a:p>
            <a:pPr lvl="1"/>
            <a:r>
              <a:rPr lang="en-US" dirty="0" smtClean="0">
                <a:latin typeface="Courier New" panose="02070309020205020404" pitchFamily="49" charset="0"/>
                <a:cs typeface="Courier New" panose="02070309020205020404" pitchFamily="49" charset="0"/>
              </a:rPr>
              <a:t>continue</a:t>
            </a:r>
            <a:r>
              <a:rPr lang="en-US" dirty="0" smtClean="0"/>
              <a:t> skips remainder of the current loop iteration and proceeds with the next iteration</a:t>
            </a:r>
          </a:p>
          <a:p>
            <a:r>
              <a:rPr lang="en-US" dirty="0" smtClean="0"/>
              <a:t>Let’s revise the last program to use these concepts</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188</a:t>
            </a:fld>
            <a:endParaRPr lang="en-US" dirty="0"/>
          </a:p>
        </p:txBody>
      </p:sp>
    </p:spTree>
    <p:extLst>
      <p:ext uri="{BB962C8B-B14F-4D97-AF65-F5344CB8AC3E}">
        <p14:creationId xmlns:p14="http://schemas.microsoft.com/office/powerpoint/2010/main" val="1391154611"/>
      </p:ext>
    </p:extLst>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Loops</a:t>
            </a:r>
            <a:endParaRPr lang="en-US" dirty="0"/>
          </a:p>
        </p:txBody>
      </p:sp>
      <p:sp>
        <p:nvSpPr>
          <p:cNvPr id="3" name="Content Placeholder 2"/>
          <p:cNvSpPr>
            <a:spLocks noGrp="1"/>
          </p:cNvSpPr>
          <p:nvPr>
            <p:ph idx="1"/>
          </p:nvPr>
        </p:nvSpPr>
        <p:spPr>
          <a:xfrm>
            <a:off x="914399" y="1219200"/>
            <a:ext cx="7984067" cy="4906963"/>
          </a:xfrm>
        </p:spPr>
        <p:txBody>
          <a:bodyPr/>
          <a:lstStyle/>
          <a:p>
            <a:r>
              <a:rPr lang="en-US" dirty="0" smtClean="0">
                <a:latin typeface="Courier New" panose="02070309020205020404" pitchFamily="49" charset="0"/>
                <a:cs typeface="Courier New" panose="02070309020205020404" pitchFamily="49" charset="0"/>
              </a:rPr>
              <a:t>break</a:t>
            </a:r>
            <a:r>
              <a:rPr lang="en-US" dirty="0" smtClean="0"/>
              <a:t> and </a:t>
            </a:r>
            <a:r>
              <a:rPr lang="en-US" dirty="0" smtClean="0">
                <a:latin typeface="Courier New" panose="02070309020205020404" pitchFamily="49" charset="0"/>
                <a:cs typeface="Courier New" panose="02070309020205020404" pitchFamily="49" charset="0"/>
              </a:rPr>
              <a:t>continue</a:t>
            </a:r>
            <a:r>
              <a:rPr lang="en-US" dirty="0" smtClean="0"/>
              <a:t> examples</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189</a:t>
            </a:fld>
            <a:endParaRPr lang="en-US" dirty="0"/>
          </a:p>
        </p:txBody>
      </p:sp>
      <p:pic>
        <p:nvPicPr>
          <p:cNvPr id="5" name="Picture 4"/>
          <p:cNvPicPr>
            <a:picLocks noChangeAspect="1"/>
          </p:cNvPicPr>
          <p:nvPr/>
        </p:nvPicPr>
        <p:blipFill>
          <a:blip r:embed="rId2"/>
          <a:stretch>
            <a:fillRect/>
          </a:stretch>
        </p:blipFill>
        <p:spPr>
          <a:xfrm>
            <a:off x="1010707" y="2591328"/>
            <a:ext cx="3895725" cy="2447925"/>
          </a:xfrm>
          <a:prstGeom prst="rect">
            <a:avLst/>
          </a:prstGeom>
        </p:spPr>
      </p:pic>
      <p:pic>
        <p:nvPicPr>
          <p:cNvPr id="6" name="Picture 5"/>
          <p:cNvPicPr>
            <a:picLocks noChangeAspect="1"/>
          </p:cNvPicPr>
          <p:nvPr/>
        </p:nvPicPr>
        <p:blipFill>
          <a:blip r:embed="rId3"/>
          <a:stretch>
            <a:fillRect/>
          </a:stretch>
        </p:blipFill>
        <p:spPr>
          <a:xfrm>
            <a:off x="5102049" y="2572853"/>
            <a:ext cx="3638550" cy="2057400"/>
          </a:xfrm>
          <a:prstGeom prst="rect">
            <a:avLst/>
          </a:prstGeom>
        </p:spPr>
      </p:pic>
    </p:spTree>
    <p:extLst>
      <p:ext uri="{BB962C8B-B14F-4D97-AF65-F5344CB8AC3E}">
        <p14:creationId xmlns:p14="http://schemas.microsoft.com/office/powerpoint/2010/main" val="185054117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Blackboard Course Site</a:t>
            </a:r>
            <a:endParaRPr lang="en-US" dirty="0"/>
          </a:p>
        </p:txBody>
      </p:sp>
      <p:sp>
        <p:nvSpPr>
          <p:cNvPr id="3" name="Content Placeholder 2"/>
          <p:cNvSpPr>
            <a:spLocks noGrp="1"/>
          </p:cNvSpPr>
          <p:nvPr>
            <p:ph idx="1"/>
          </p:nvPr>
        </p:nvSpPr>
        <p:spPr/>
        <p:txBody>
          <a:bodyPr/>
          <a:lstStyle/>
          <a:p>
            <a:r>
              <a:rPr lang="en-US" dirty="0" smtClean="0">
                <a:hlinkClick r:id="rId2"/>
              </a:rPr>
              <a:t>https://blackboard.wm.edu</a:t>
            </a:r>
            <a:endParaRPr lang="en-US" dirty="0" smtClean="0"/>
          </a:p>
          <a:p>
            <a:r>
              <a:rPr lang="en-US" dirty="0" smtClean="0"/>
              <a:t>Course name: MSBA Python</a:t>
            </a:r>
          </a:p>
          <a:p>
            <a:pPr lvl="1"/>
            <a:r>
              <a:rPr lang="en-US" dirty="0" smtClean="0"/>
              <a:t>Session video recordings</a:t>
            </a:r>
          </a:p>
          <a:p>
            <a:pPr lvl="1"/>
            <a:r>
              <a:rPr lang="en-US" dirty="0" smtClean="0"/>
              <a:t>End-of-week competency exam</a:t>
            </a:r>
          </a:p>
          <a:p>
            <a:pPr lvl="1"/>
            <a:r>
              <a:rPr lang="en-US" dirty="0" smtClean="0"/>
              <a:t>Submission of competency exam</a:t>
            </a:r>
          </a:p>
          <a:p>
            <a:pPr lvl="1"/>
            <a:r>
              <a:rPr lang="en-US" dirty="0" smtClean="0"/>
              <a:t>Link to </a:t>
            </a:r>
            <a:r>
              <a:rPr lang="en-US" dirty="0" err="1" smtClean="0"/>
              <a:t>github</a:t>
            </a:r>
            <a:r>
              <a:rPr lang="en-US" dirty="0" smtClean="0"/>
              <a:t> </a:t>
            </a:r>
            <a:r>
              <a:rPr lang="en-US" smtClean="0"/>
              <a:t>course materials</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19</a:t>
            </a:fld>
            <a:endParaRPr lang="en-US" dirty="0"/>
          </a:p>
        </p:txBody>
      </p:sp>
    </p:spTree>
    <p:extLst>
      <p:ext uri="{BB962C8B-B14F-4D97-AF65-F5344CB8AC3E}">
        <p14:creationId xmlns:p14="http://schemas.microsoft.com/office/powerpoint/2010/main" val="4252085908"/>
      </p:ext>
    </p:extLst>
  </p:cSld>
  <p:clrMapOvr>
    <a:masterClrMapping/>
  </p:clrMapOvr>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Exercise 5.1, pg. 62-3</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190</a:t>
            </a:fld>
            <a:endParaRPr lang="en-US" dirty="0"/>
          </a:p>
        </p:txBody>
      </p:sp>
    </p:spTree>
    <p:extLst>
      <p:ext uri="{BB962C8B-B14F-4D97-AF65-F5344CB8AC3E}">
        <p14:creationId xmlns:p14="http://schemas.microsoft.com/office/powerpoint/2010/main" val="414349777"/>
      </p:ext>
    </p:extLst>
  </p:cSld>
  <p:clrMapOvr>
    <a:masterClrMapping/>
  </p:clrMapOvr>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smtClean="0"/>
              <a:t>List Comprehension</a:t>
            </a:r>
            <a:endParaRPr lang="en-US" dirty="0"/>
          </a:p>
        </p:txBody>
      </p:sp>
      <p:sp>
        <p:nvSpPr>
          <p:cNvPr id="6" name="Subtitle 5"/>
          <p:cNvSpPr>
            <a:spLocks noGrp="1"/>
          </p:cNvSpPr>
          <p:nvPr>
            <p:ph type="subTitle" idx="1"/>
          </p:nvPr>
        </p:nvSpPr>
        <p:spPr/>
        <p:txBody>
          <a:bodyPr/>
          <a:lstStyle/>
          <a:p>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191</a:t>
            </a:fld>
            <a:endParaRPr lang="en-US" dirty="0"/>
          </a:p>
        </p:txBody>
      </p:sp>
    </p:spTree>
    <p:extLst>
      <p:ext uri="{BB962C8B-B14F-4D97-AF65-F5344CB8AC3E}">
        <p14:creationId xmlns:p14="http://schemas.microsoft.com/office/powerpoint/2010/main" val="3468437878"/>
      </p:ext>
    </p:extLst>
  </p:cSld>
  <p:clrMapOvr>
    <a:masterClrMapping/>
  </p:clrMapOvr>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List Comprehension</a:t>
            </a:r>
            <a:endParaRPr lang="en-US" dirty="0"/>
          </a:p>
        </p:txBody>
      </p:sp>
      <p:sp>
        <p:nvSpPr>
          <p:cNvPr id="3" name="Content Placeholder 2"/>
          <p:cNvSpPr>
            <a:spLocks noGrp="1"/>
          </p:cNvSpPr>
          <p:nvPr>
            <p:ph idx="1"/>
          </p:nvPr>
        </p:nvSpPr>
        <p:spPr/>
        <p:txBody>
          <a:bodyPr/>
          <a:lstStyle/>
          <a:p>
            <a:r>
              <a:rPr lang="en-US" dirty="0" smtClean="0"/>
              <a:t>We know what these programs do:</a:t>
            </a:r>
          </a:p>
          <a:p>
            <a:endParaRPr lang="en-US" dirty="0">
              <a:latin typeface="Courier New" panose="02070309020205020404" pitchFamily="49" charset="0"/>
              <a:cs typeface="Courier New" panose="02070309020205020404" pitchFamily="49" charset="0"/>
            </a:endParaRPr>
          </a:p>
          <a:p>
            <a:endParaRPr lang="en-US" dirty="0" smtClean="0">
              <a:latin typeface="Courier New" panose="02070309020205020404" pitchFamily="49" charset="0"/>
              <a:cs typeface="Courier New" panose="02070309020205020404" pitchFamily="49" charset="0"/>
            </a:endParaRPr>
          </a:p>
          <a:p>
            <a:endParaRPr lang="en-US" dirty="0">
              <a:latin typeface="Courier New" panose="02070309020205020404" pitchFamily="49" charset="0"/>
              <a:cs typeface="Courier New" panose="02070309020205020404" pitchFamily="49" charset="0"/>
            </a:endParaRPr>
          </a:p>
          <a:p>
            <a:endParaRPr lang="en-US" dirty="0" smtClean="0">
              <a:latin typeface="Courier New" panose="02070309020205020404" pitchFamily="49" charset="0"/>
              <a:cs typeface="Courier New" panose="02070309020205020404" pitchFamily="49" charset="0"/>
            </a:endParaRPr>
          </a:p>
          <a:p>
            <a:r>
              <a:rPr lang="en-US" dirty="0" smtClean="0">
                <a:cs typeface="Courier New" panose="02070309020205020404" pitchFamily="49" charset="0"/>
              </a:rPr>
              <a:t>The shorthand for creating these lists are</a:t>
            </a:r>
          </a:p>
          <a:p>
            <a:pPr lvl="1"/>
            <a:r>
              <a:rPr lang="en-US" dirty="0" smtClean="0">
                <a:cs typeface="Courier New" panose="02070309020205020404" pitchFamily="49" charset="0"/>
              </a:rPr>
              <a:t>See </a:t>
            </a:r>
            <a:r>
              <a:rPr lang="en-US" dirty="0" smtClean="0">
                <a:latin typeface="Courier"/>
                <a:cs typeface="Courier New" panose="02070309020205020404" pitchFamily="49" charset="0"/>
              </a:rPr>
              <a:t>ListComprehension.ipynb</a:t>
            </a:r>
            <a:r>
              <a:rPr lang="en-US" dirty="0" smtClean="0">
                <a:cs typeface="Courier New" panose="02070309020205020404" pitchFamily="49" charset="0"/>
              </a:rPr>
              <a:t>    </a:t>
            </a:r>
            <a:endParaRPr lang="en-US" dirty="0">
              <a:cs typeface="Courier New" panose="02070309020205020404" pitchFamily="49" charset="0"/>
            </a:endParaRPr>
          </a:p>
          <a:p>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192</a:t>
            </a:fld>
            <a:endParaRPr lang="en-US" dirty="0"/>
          </a:p>
        </p:txBody>
      </p:sp>
      <p:pic>
        <p:nvPicPr>
          <p:cNvPr id="8" name="Picture 7"/>
          <p:cNvPicPr>
            <a:picLocks noChangeAspect="1"/>
          </p:cNvPicPr>
          <p:nvPr/>
        </p:nvPicPr>
        <p:blipFill>
          <a:blip r:embed="rId2"/>
          <a:stretch>
            <a:fillRect/>
          </a:stretch>
        </p:blipFill>
        <p:spPr>
          <a:xfrm>
            <a:off x="2468608" y="1970583"/>
            <a:ext cx="4125139" cy="2430245"/>
          </a:xfrm>
          <a:prstGeom prst="rect">
            <a:avLst/>
          </a:prstGeom>
        </p:spPr>
      </p:pic>
      <p:pic>
        <p:nvPicPr>
          <p:cNvPr id="9" name="Picture 8"/>
          <p:cNvPicPr>
            <a:picLocks noChangeAspect="1"/>
          </p:cNvPicPr>
          <p:nvPr/>
        </p:nvPicPr>
        <p:blipFill>
          <a:blip r:embed="rId3"/>
          <a:stretch>
            <a:fillRect/>
          </a:stretch>
        </p:blipFill>
        <p:spPr>
          <a:xfrm>
            <a:off x="1340302" y="5497513"/>
            <a:ext cx="3190875" cy="857250"/>
          </a:xfrm>
          <a:prstGeom prst="rect">
            <a:avLst/>
          </a:prstGeom>
        </p:spPr>
      </p:pic>
      <p:pic>
        <p:nvPicPr>
          <p:cNvPr id="10" name="Picture 9"/>
          <p:cNvPicPr>
            <a:picLocks noChangeAspect="1"/>
          </p:cNvPicPr>
          <p:nvPr/>
        </p:nvPicPr>
        <p:blipFill>
          <a:blip r:embed="rId4"/>
          <a:stretch>
            <a:fillRect/>
          </a:stretch>
        </p:blipFill>
        <p:spPr>
          <a:xfrm>
            <a:off x="4800600" y="5497513"/>
            <a:ext cx="3448050" cy="904875"/>
          </a:xfrm>
          <a:prstGeom prst="rect">
            <a:avLst/>
          </a:prstGeom>
        </p:spPr>
      </p:pic>
    </p:spTree>
    <p:extLst>
      <p:ext uri="{BB962C8B-B14F-4D97-AF65-F5344CB8AC3E}">
        <p14:creationId xmlns:p14="http://schemas.microsoft.com/office/powerpoint/2010/main" val="3907416024"/>
      </p:ext>
    </p:extLst>
  </p:cSld>
  <p:clrMapOvr>
    <a:masterClrMapping/>
  </p:clrMapOvr>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p:cNvPicPr>
            <a:picLocks noChangeAspect="1"/>
          </p:cNvPicPr>
          <p:nvPr/>
        </p:nvPicPr>
        <p:blipFill>
          <a:blip r:embed="rId2"/>
          <a:stretch>
            <a:fillRect/>
          </a:stretch>
        </p:blipFill>
        <p:spPr>
          <a:xfrm>
            <a:off x="2958791" y="3054177"/>
            <a:ext cx="5085403" cy="1334567"/>
          </a:xfrm>
          <a:prstGeom prst="rect">
            <a:avLst/>
          </a:prstGeom>
        </p:spPr>
      </p:pic>
      <p:sp>
        <p:nvSpPr>
          <p:cNvPr id="2" name="Title 1"/>
          <p:cNvSpPr>
            <a:spLocks noGrp="1"/>
          </p:cNvSpPr>
          <p:nvPr>
            <p:ph type="title"/>
          </p:nvPr>
        </p:nvSpPr>
        <p:spPr/>
        <p:txBody>
          <a:bodyPr/>
          <a:lstStyle/>
          <a:p>
            <a:r>
              <a:rPr lang="en-US" dirty="0" smtClean="0"/>
              <a:t>List Comprehension</a:t>
            </a:r>
            <a:endParaRPr lang="en-US" dirty="0"/>
          </a:p>
        </p:txBody>
      </p:sp>
      <p:sp>
        <p:nvSpPr>
          <p:cNvPr id="3" name="Content Placeholder 2"/>
          <p:cNvSpPr>
            <a:spLocks noGrp="1"/>
          </p:cNvSpPr>
          <p:nvPr>
            <p:ph idx="1"/>
          </p:nvPr>
        </p:nvSpPr>
        <p:spPr>
          <a:xfrm>
            <a:off x="914400" y="1341269"/>
            <a:ext cx="7772400" cy="1471746"/>
          </a:xfrm>
        </p:spPr>
        <p:txBody>
          <a:bodyPr/>
          <a:lstStyle/>
          <a:p>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193</a:t>
            </a:fld>
            <a:endParaRPr lang="en-US" dirty="0"/>
          </a:p>
        </p:txBody>
      </p:sp>
      <p:sp>
        <p:nvSpPr>
          <p:cNvPr id="6" name="TextBox 5"/>
          <p:cNvSpPr txBox="1"/>
          <p:nvPr/>
        </p:nvSpPr>
        <p:spPr>
          <a:xfrm>
            <a:off x="4704465" y="1561362"/>
            <a:ext cx="3801041" cy="923330"/>
          </a:xfrm>
          <a:prstGeom prst="rect">
            <a:avLst/>
          </a:prstGeom>
          <a:noFill/>
          <a:ln>
            <a:solidFill>
              <a:schemeClr val="tx1"/>
            </a:solidFill>
          </a:ln>
        </p:spPr>
        <p:txBody>
          <a:bodyPr wrap="none" rtlCol="0">
            <a:spAutoFit/>
          </a:bodyPr>
          <a:lstStyle/>
          <a:p>
            <a:r>
              <a:rPr lang="en-US" dirty="0" smtClean="0"/>
              <a:t>The value you want to append </a:t>
            </a:r>
            <a:br>
              <a:rPr lang="en-US" dirty="0" smtClean="0"/>
            </a:br>
            <a:r>
              <a:rPr lang="en-US" dirty="0" smtClean="0"/>
              <a:t>to the list based on the variable </a:t>
            </a:r>
            <a:br>
              <a:rPr lang="en-US" dirty="0" smtClean="0"/>
            </a:br>
            <a:r>
              <a:rPr lang="en-US" dirty="0" smtClean="0"/>
              <a:t>quantities you are iterating through.</a:t>
            </a:r>
            <a:endParaRPr lang="en-US" dirty="0"/>
          </a:p>
        </p:txBody>
      </p:sp>
      <p:sp>
        <p:nvSpPr>
          <p:cNvPr id="7" name="Rectangle 6"/>
          <p:cNvSpPr/>
          <p:nvPr/>
        </p:nvSpPr>
        <p:spPr>
          <a:xfrm>
            <a:off x="4793989" y="3129060"/>
            <a:ext cx="568171" cy="26633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p:cNvSpPr/>
          <p:nvPr/>
        </p:nvSpPr>
        <p:spPr>
          <a:xfrm>
            <a:off x="5438567" y="3129060"/>
            <a:ext cx="2410318" cy="26633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4629954" y="3129060"/>
            <a:ext cx="150919" cy="26633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p:cNvSpPr txBox="1"/>
          <p:nvPr/>
        </p:nvSpPr>
        <p:spPr>
          <a:xfrm>
            <a:off x="914400" y="1654146"/>
            <a:ext cx="2800767" cy="646331"/>
          </a:xfrm>
          <a:prstGeom prst="rect">
            <a:avLst/>
          </a:prstGeom>
          <a:noFill/>
          <a:ln>
            <a:solidFill>
              <a:schemeClr val="tx1"/>
            </a:solidFill>
          </a:ln>
        </p:spPr>
        <p:txBody>
          <a:bodyPr wrap="none" rtlCol="0">
            <a:spAutoFit/>
          </a:bodyPr>
          <a:lstStyle/>
          <a:p>
            <a:r>
              <a:rPr lang="en-US" dirty="0" smtClean="0"/>
              <a:t>Square brackets indicate</a:t>
            </a:r>
            <a:br>
              <a:rPr lang="en-US" dirty="0" smtClean="0"/>
            </a:br>
            <a:r>
              <a:rPr lang="en-US" dirty="0" smtClean="0"/>
              <a:t>that a list is being created</a:t>
            </a:r>
            <a:endParaRPr lang="en-US" dirty="0"/>
          </a:p>
        </p:txBody>
      </p:sp>
      <p:sp>
        <p:nvSpPr>
          <p:cNvPr id="11" name="TextBox 10"/>
          <p:cNvSpPr txBox="1"/>
          <p:nvPr/>
        </p:nvSpPr>
        <p:spPr>
          <a:xfrm>
            <a:off x="2611408" y="4566592"/>
            <a:ext cx="4631396" cy="1200329"/>
          </a:xfrm>
          <a:prstGeom prst="rect">
            <a:avLst/>
          </a:prstGeom>
          <a:noFill/>
          <a:ln>
            <a:solidFill>
              <a:schemeClr val="tx1"/>
            </a:solidFill>
          </a:ln>
        </p:spPr>
        <p:txBody>
          <a:bodyPr wrap="none" rtlCol="0">
            <a:spAutoFit/>
          </a:bodyPr>
          <a:lstStyle/>
          <a:p>
            <a:r>
              <a:rPr lang="en-US" dirty="0" smtClean="0"/>
              <a:t>An expression that causes a variable, </a:t>
            </a:r>
            <a:br>
              <a:rPr lang="en-US" dirty="0" smtClean="0"/>
            </a:br>
            <a:r>
              <a:rPr lang="en-US" dirty="0" smtClean="0">
                <a:latin typeface="Courier" pitchFamily="49" charset="0"/>
              </a:rPr>
              <a:t>i</a:t>
            </a:r>
            <a:r>
              <a:rPr lang="en-US" dirty="0" smtClean="0"/>
              <a:t> in this case, to iterate over many values.  </a:t>
            </a:r>
            <a:br>
              <a:rPr lang="en-US" dirty="0" smtClean="0"/>
            </a:br>
            <a:r>
              <a:rPr lang="en-US" dirty="0" smtClean="0"/>
              <a:t>You can iterate through lists, dictionaries, </a:t>
            </a:r>
            <a:br>
              <a:rPr lang="en-US" dirty="0" smtClean="0"/>
            </a:br>
            <a:r>
              <a:rPr lang="en-US" dirty="0" smtClean="0"/>
              <a:t>tuples and other data structures.</a:t>
            </a:r>
            <a:endParaRPr lang="en-US" dirty="0"/>
          </a:p>
        </p:txBody>
      </p:sp>
      <p:cxnSp>
        <p:nvCxnSpPr>
          <p:cNvPr id="14" name="Straight Arrow Connector 13"/>
          <p:cNvCxnSpPr>
            <a:stCxn id="11" idx="0"/>
          </p:cNvCxnSpPr>
          <p:nvPr/>
        </p:nvCxnSpPr>
        <p:spPr>
          <a:xfrm flipV="1">
            <a:off x="4927106" y="3319970"/>
            <a:ext cx="1677880" cy="124662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6" idx="2"/>
            <a:endCxn id="7" idx="0"/>
          </p:cNvCxnSpPr>
          <p:nvPr/>
        </p:nvCxnSpPr>
        <p:spPr>
          <a:xfrm flipH="1">
            <a:off x="5078075" y="2484692"/>
            <a:ext cx="1526911" cy="64436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10" idx="3"/>
            <a:endCxn id="9" idx="0"/>
          </p:cNvCxnSpPr>
          <p:nvPr/>
        </p:nvCxnSpPr>
        <p:spPr>
          <a:xfrm>
            <a:off x="3715167" y="1977312"/>
            <a:ext cx="990247" cy="115174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081185"/>
      </p:ext>
    </p:extLst>
  </p:cSld>
  <p:clrMapOvr>
    <a:masterClrMapping/>
  </p:clrMapOvr>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List Comprehension</a:t>
            </a:r>
          </a:p>
        </p:txBody>
      </p:sp>
      <p:sp>
        <p:nvSpPr>
          <p:cNvPr id="3" name="Content Placeholder 2"/>
          <p:cNvSpPr>
            <a:spLocks noGrp="1"/>
          </p:cNvSpPr>
          <p:nvPr>
            <p:ph idx="1"/>
          </p:nvPr>
        </p:nvSpPr>
        <p:spPr>
          <a:xfrm>
            <a:off x="914400" y="1219200"/>
            <a:ext cx="7772400" cy="4906963"/>
          </a:xfrm>
        </p:spPr>
        <p:txBody>
          <a:bodyPr/>
          <a:lstStyle/>
          <a:p>
            <a:r>
              <a:rPr lang="en-US" dirty="0" smtClean="0"/>
              <a:t>Lambda function in a loop</a:t>
            </a:r>
          </a:p>
          <a:p>
            <a:endParaRPr lang="en-US" dirty="0"/>
          </a:p>
          <a:p>
            <a:endParaRPr lang="en-US" dirty="0" smtClean="0"/>
          </a:p>
          <a:p>
            <a:endParaRPr lang="en-US" dirty="0" smtClean="0"/>
          </a:p>
          <a:p>
            <a:r>
              <a:rPr lang="en-US" dirty="0" smtClean="0"/>
              <a:t>Lambda function in list comprehension</a:t>
            </a:r>
          </a:p>
          <a:p>
            <a:pPr lvl="1"/>
            <a:r>
              <a:rPr lang="en-US" dirty="0" smtClean="0"/>
              <a:t>We’ll talk about list comprehension later</a:t>
            </a:r>
          </a:p>
          <a:p>
            <a:pPr lvl="1"/>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194</a:t>
            </a:fld>
            <a:endParaRPr lang="en-US" dirty="0"/>
          </a:p>
        </p:txBody>
      </p:sp>
      <p:pic>
        <p:nvPicPr>
          <p:cNvPr id="5" name="Picture 4"/>
          <p:cNvPicPr>
            <a:picLocks noChangeAspect="1"/>
          </p:cNvPicPr>
          <p:nvPr/>
        </p:nvPicPr>
        <p:blipFill>
          <a:blip r:embed="rId2"/>
          <a:stretch>
            <a:fillRect/>
          </a:stretch>
        </p:blipFill>
        <p:spPr>
          <a:xfrm>
            <a:off x="3247401" y="1825093"/>
            <a:ext cx="2438400" cy="1819275"/>
          </a:xfrm>
          <a:prstGeom prst="rect">
            <a:avLst/>
          </a:prstGeom>
        </p:spPr>
      </p:pic>
      <p:pic>
        <p:nvPicPr>
          <p:cNvPr id="6" name="Picture 5"/>
          <p:cNvPicPr>
            <a:picLocks noChangeAspect="1"/>
          </p:cNvPicPr>
          <p:nvPr/>
        </p:nvPicPr>
        <p:blipFill>
          <a:blip r:embed="rId3"/>
          <a:stretch>
            <a:fillRect/>
          </a:stretch>
        </p:blipFill>
        <p:spPr>
          <a:xfrm>
            <a:off x="2184808" y="4849842"/>
            <a:ext cx="4563586" cy="921784"/>
          </a:xfrm>
          <a:prstGeom prst="rect">
            <a:avLst/>
          </a:prstGeom>
        </p:spPr>
      </p:pic>
    </p:spTree>
    <p:extLst>
      <p:ext uri="{BB962C8B-B14F-4D97-AF65-F5344CB8AC3E}">
        <p14:creationId xmlns:p14="http://schemas.microsoft.com/office/powerpoint/2010/main" val="2742895519"/>
      </p:ext>
    </p:extLst>
  </p:cSld>
  <p:clrMapOvr>
    <a:masterClrMapping/>
  </p:clrMapOvr>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List Comprehension</a:t>
            </a:r>
          </a:p>
        </p:txBody>
      </p:sp>
      <p:sp>
        <p:nvSpPr>
          <p:cNvPr id="3" name="Content Placeholder 2"/>
          <p:cNvSpPr>
            <a:spLocks noGrp="1"/>
          </p:cNvSpPr>
          <p:nvPr>
            <p:ph idx="1"/>
          </p:nvPr>
        </p:nvSpPr>
        <p:spPr>
          <a:xfrm>
            <a:off x="914400" y="1447800"/>
            <a:ext cx="8011886" cy="4678363"/>
          </a:xfrm>
        </p:spPr>
        <p:txBody>
          <a:bodyPr/>
          <a:lstStyle/>
          <a:p>
            <a:r>
              <a:rPr lang="en-US" dirty="0" smtClean="0"/>
              <a:t> </a:t>
            </a:r>
            <a:r>
              <a:rPr lang="en-US" dirty="0" smtClean="0">
                <a:latin typeface="Courier"/>
              </a:rPr>
              <a:t>if</a:t>
            </a:r>
            <a:r>
              <a:rPr lang="en-US" dirty="0" smtClean="0"/>
              <a:t> statements in list comprehension</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195</a:t>
            </a:fld>
            <a:endParaRPr lang="en-US" dirty="0"/>
          </a:p>
        </p:txBody>
      </p:sp>
      <p:pic>
        <p:nvPicPr>
          <p:cNvPr id="6" name="Picture 5"/>
          <p:cNvPicPr>
            <a:picLocks noChangeAspect="1"/>
          </p:cNvPicPr>
          <p:nvPr/>
        </p:nvPicPr>
        <p:blipFill>
          <a:blip r:embed="rId2"/>
          <a:stretch>
            <a:fillRect/>
          </a:stretch>
        </p:blipFill>
        <p:spPr>
          <a:xfrm>
            <a:off x="1662199" y="2566594"/>
            <a:ext cx="6657823" cy="2508745"/>
          </a:xfrm>
          <a:prstGeom prst="rect">
            <a:avLst/>
          </a:prstGeom>
        </p:spPr>
      </p:pic>
    </p:spTree>
    <p:extLst>
      <p:ext uri="{BB962C8B-B14F-4D97-AF65-F5344CB8AC3E}">
        <p14:creationId xmlns:p14="http://schemas.microsoft.com/office/powerpoint/2010/main" val="635755727"/>
      </p:ext>
    </p:extLst>
  </p:cSld>
  <p:clrMapOvr>
    <a:masterClrMapping/>
  </p:clrMapOvr>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List Comprehension</a:t>
            </a:r>
          </a:p>
        </p:txBody>
      </p:sp>
      <p:sp>
        <p:nvSpPr>
          <p:cNvPr id="3" name="Content Placeholder 2"/>
          <p:cNvSpPr>
            <a:spLocks noGrp="1"/>
          </p:cNvSpPr>
          <p:nvPr>
            <p:ph idx="1"/>
          </p:nvPr>
        </p:nvSpPr>
        <p:spPr>
          <a:xfrm>
            <a:off x="914400" y="1447800"/>
            <a:ext cx="8011886" cy="4678363"/>
          </a:xfrm>
        </p:spPr>
        <p:txBody>
          <a:bodyPr/>
          <a:lstStyle/>
          <a:p>
            <a:r>
              <a:rPr lang="en-US" dirty="0" smtClean="0"/>
              <a:t>2-dimensional list comprehension</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196</a:t>
            </a:fld>
            <a:endParaRPr lang="en-US" dirty="0"/>
          </a:p>
        </p:txBody>
      </p:sp>
      <p:pic>
        <p:nvPicPr>
          <p:cNvPr id="5" name="Picture 4"/>
          <p:cNvPicPr>
            <a:picLocks noChangeAspect="1"/>
          </p:cNvPicPr>
          <p:nvPr/>
        </p:nvPicPr>
        <p:blipFill>
          <a:blip r:embed="rId2"/>
          <a:stretch>
            <a:fillRect/>
          </a:stretch>
        </p:blipFill>
        <p:spPr>
          <a:xfrm>
            <a:off x="1550040" y="2549204"/>
            <a:ext cx="7216801" cy="1091617"/>
          </a:xfrm>
          <a:prstGeom prst="rect">
            <a:avLst/>
          </a:prstGeom>
        </p:spPr>
      </p:pic>
    </p:spTree>
    <p:extLst>
      <p:ext uri="{BB962C8B-B14F-4D97-AF65-F5344CB8AC3E}">
        <p14:creationId xmlns:p14="http://schemas.microsoft.com/office/powerpoint/2010/main" val="533179273"/>
      </p:ext>
    </p:extLst>
  </p:cSld>
  <p:clrMapOvr>
    <a:masterClrMapping/>
  </p:clrMapOvr>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In-Class Exercise</a:t>
            </a:r>
            <a:endParaRPr lang="en-US" dirty="0"/>
          </a:p>
        </p:txBody>
      </p:sp>
      <p:sp>
        <p:nvSpPr>
          <p:cNvPr id="3" name="Content Placeholder 2"/>
          <p:cNvSpPr>
            <a:spLocks noGrp="1"/>
          </p:cNvSpPr>
          <p:nvPr>
            <p:ph idx="1"/>
          </p:nvPr>
        </p:nvSpPr>
        <p:spPr>
          <a:xfrm>
            <a:off x="914399" y="1447800"/>
            <a:ext cx="7855131" cy="4678363"/>
          </a:xfrm>
        </p:spPr>
        <p:txBody>
          <a:bodyPr/>
          <a:lstStyle/>
          <a:p>
            <a:r>
              <a:rPr lang="en-US" dirty="0"/>
              <a:t>W</a:t>
            </a:r>
            <a:r>
              <a:rPr lang="en-US" dirty="0" smtClean="0"/>
              <a:t>rite a list comprehension statement that creates a list of even numbers from 0 through 16.</a:t>
            </a:r>
          </a:p>
          <a:p>
            <a:r>
              <a:rPr lang="en-US" dirty="0" smtClean="0"/>
              <a:t>Write a list comprehension statement that iterates over the following list and only includes values if they are even</a:t>
            </a:r>
          </a:p>
          <a:p>
            <a:pPr lvl="1"/>
            <a:r>
              <a:rPr lang="en-US" sz="2000" dirty="0" smtClean="0">
                <a:latin typeface="Courier" pitchFamily="49" charset="0"/>
              </a:rPr>
              <a:t>my_list </a:t>
            </a:r>
            <a:r>
              <a:rPr lang="en-US" sz="2000" dirty="0">
                <a:latin typeface="Courier" pitchFamily="49" charset="0"/>
              </a:rPr>
              <a:t>= [5,11,12,34,51,62,8,18,19,20,21</a:t>
            </a:r>
            <a:r>
              <a:rPr lang="en-US" sz="2000" dirty="0" smtClean="0">
                <a:latin typeface="Courier" pitchFamily="49" charset="0"/>
              </a:rPr>
              <a:t>]</a:t>
            </a:r>
          </a:p>
          <a:p>
            <a:pPr lvl="1"/>
            <a:r>
              <a:rPr lang="en-US" dirty="0" smtClean="0"/>
              <a:t>Do so with and without a lambda function</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197</a:t>
            </a:fld>
            <a:endParaRPr lang="en-US" dirty="0"/>
          </a:p>
        </p:txBody>
      </p:sp>
    </p:spTree>
    <p:extLst>
      <p:ext uri="{BB962C8B-B14F-4D97-AF65-F5344CB8AC3E}">
        <p14:creationId xmlns:p14="http://schemas.microsoft.com/office/powerpoint/2010/main" val="3707560489"/>
      </p:ext>
    </p:extLst>
  </p:cSld>
  <p:clrMapOvr>
    <a:masterClrMapping/>
  </p:clrMapOvr>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Solutions</a:t>
            </a:r>
            <a:endParaRPr lang="en-US" dirty="0"/>
          </a:p>
        </p:txBody>
      </p:sp>
      <p:sp>
        <p:nvSpPr>
          <p:cNvPr id="3" name="Content Placeholder 2"/>
          <p:cNvSpPr>
            <a:spLocks noGrp="1"/>
          </p:cNvSpPr>
          <p:nvPr>
            <p:ph idx="1"/>
          </p:nvPr>
        </p:nvSpPr>
        <p:spPr/>
        <p:txBody>
          <a:bodyPr/>
          <a:lstStyle/>
          <a:p>
            <a:r>
              <a:rPr lang="en-US" dirty="0"/>
              <a:t>C</a:t>
            </a:r>
            <a:r>
              <a:rPr lang="en-US" dirty="0" smtClean="0"/>
              <a:t>reate a list of even numbers</a:t>
            </a:r>
          </a:p>
          <a:p>
            <a:pPr lvl="1"/>
            <a:r>
              <a:rPr lang="en-US" dirty="0" smtClean="0">
                <a:latin typeface="Courier New" panose="02070309020205020404" pitchFamily="49" charset="0"/>
                <a:cs typeface="Courier New" panose="02070309020205020404" pitchFamily="49" charset="0"/>
              </a:rPr>
              <a:t>LCEven.py</a:t>
            </a:r>
          </a:p>
          <a:p>
            <a:r>
              <a:rPr lang="en-US" dirty="0" smtClean="0"/>
              <a:t>Sort through a list and print a number only if it is even</a:t>
            </a:r>
          </a:p>
          <a:p>
            <a:pPr lvl="1"/>
            <a:r>
              <a:rPr lang="en-US" dirty="0" smtClean="0">
                <a:latin typeface="Courier New" panose="02070309020205020404" pitchFamily="49" charset="0"/>
                <a:cs typeface="Courier New" panose="02070309020205020404" pitchFamily="49" charset="0"/>
              </a:rPr>
              <a:t>LCSortEven.py</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198</a:t>
            </a:fld>
            <a:endParaRPr lang="en-US" dirty="0"/>
          </a:p>
        </p:txBody>
      </p:sp>
    </p:spTree>
    <p:extLst>
      <p:ext uri="{BB962C8B-B14F-4D97-AF65-F5344CB8AC3E}">
        <p14:creationId xmlns:p14="http://schemas.microsoft.com/office/powerpoint/2010/main" val="911648280"/>
      </p:ext>
    </p:extLst>
  </p:cSld>
  <p:clrMapOvr>
    <a:masterClrMapping/>
  </p:clrMapOvr>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List Comprehension</a:t>
            </a:r>
          </a:p>
        </p:txBody>
      </p:sp>
      <p:sp>
        <p:nvSpPr>
          <p:cNvPr id="3" name="Content Placeholder 2"/>
          <p:cNvSpPr>
            <a:spLocks noGrp="1"/>
          </p:cNvSpPr>
          <p:nvPr>
            <p:ph idx="1"/>
          </p:nvPr>
        </p:nvSpPr>
        <p:spPr/>
        <p:txBody>
          <a:bodyPr/>
          <a:lstStyle/>
          <a:p>
            <a:r>
              <a:rPr lang="en-US" dirty="0" smtClean="0"/>
              <a:t>Logic in list comprehension statements:</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199</a:t>
            </a:fld>
            <a:endParaRPr lang="en-US" dirty="0"/>
          </a:p>
        </p:txBody>
      </p:sp>
      <p:pic>
        <p:nvPicPr>
          <p:cNvPr id="6" name="Picture 5"/>
          <p:cNvPicPr>
            <a:picLocks noChangeAspect="1"/>
          </p:cNvPicPr>
          <p:nvPr/>
        </p:nvPicPr>
        <p:blipFill>
          <a:blip r:embed="rId2"/>
          <a:stretch>
            <a:fillRect/>
          </a:stretch>
        </p:blipFill>
        <p:spPr>
          <a:xfrm>
            <a:off x="1128944" y="2597659"/>
            <a:ext cx="7343312" cy="1773005"/>
          </a:xfrm>
          <a:prstGeom prst="rect">
            <a:avLst/>
          </a:prstGeom>
        </p:spPr>
      </p:pic>
    </p:spTree>
    <p:extLst>
      <p:ext uri="{BB962C8B-B14F-4D97-AF65-F5344CB8AC3E}">
        <p14:creationId xmlns:p14="http://schemas.microsoft.com/office/powerpoint/2010/main" val="273668273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 Book</a:t>
            </a:r>
            <a:endParaRPr lang="en-US" dirty="0"/>
          </a:p>
        </p:txBody>
      </p:sp>
      <p:sp>
        <p:nvSpPr>
          <p:cNvPr id="3" name="Content Placeholder 2"/>
          <p:cNvSpPr>
            <a:spLocks noGrp="1"/>
          </p:cNvSpPr>
          <p:nvPr>
            <p:ph idx="1"/>
          </p:nvPr>
        </p:nvSpPr>
        <p:spPr>
          <a:xfrm>
            <a:off x="914400" y="1219200"/>
            <a:ext cx="7772400" cy="4906963"/>
          </a:xfrm>
        </p:spPr>
        <p:txBody>
          <a:bodyPr/>
          <a:lstStyle/>
          <a:p>
            <a:r>
              <a:rPr lang="en-US" dirty="0" smtClean="0"/>
              <a:t>Python </a:t>
            </a:r>
            <a:r>
              <a:rPr lang="en-US" dirty="0"/>
              <a:t>for Everybody: Exploring Data in Python 3, </a:t>
            </a:r>
            <a:r>
              <a:rPr lang="en-US" dirty="0" smtClean="0"/>
              <a:t>by Charles Severance</a:t>
            </a:r>
          </a:p>
          <a:p>
            <a:pPr lvl="1"/>
            <a:r>
              <a:rPr lang="en-US" dirty="0" smtClean="0"/>
              <a:t>amazon.com: $9.99</a:t>
            </a:r>
          </a:p>
          <a:p>
            <a:pPr lvl="1"/>
            <a:r>
              <a:rPr lang="en-US" dirty="0" smtClean="0"/>
              <a:t>Free electronic version </a:t>
            </a:r>
          </a:p>
          <a:p>
            <a:pPr lvl="2"/>
            <a:r>
              <a:rPr lang="en-US" sz="2000" dirty="0" smtClean="0">
                <a:hlinkClick r:id="rId2"/>
              </a:rPr>
              <a:t>http://do1.dr-chuck.com/pythonlearn/EN_us/pythonlearn.pdf</a:t>
            </a:r>
            <a:r>
              <a:rPr lang="en-US" sz="2000" dirty="0" smtClean="0"/>
              <a:t> </a:t>
            </a:r>
          </a:p>
          <a:p>
            <a:pPr lvl="1"/>
            <a:r>
              <a:rPr lang="en-US" dirty="0" smtClean="0"/>
              <a:t>I’ll reference relevant chapters</a:t>
            </a:r>
          </a:p>
          <a:p>
            <a:pPr lvl="1"/>
            <a:r>
              <a:rPr lang="en-US" dirty="0" smtClean="0"/>
              <a:t>We’ll </a:t>
            </a:r>
            <a:r>
              <a:rPr lang="en-US" dirty="0"/>
              <a:t>also </a:t>
            </a:r>
            <a:r>
              <a:rPr lang="en-US" dirty="0" smtClean="0"/>
              <a:t>cover material not in this book</a:t>
            </a:r>
          </a:p>
          <a:p>
            <a:r>
              <a:rPr lang="en-US" dirty="0" smtClean="0">
                <a:latin typeface="Courier New" panose="02070309020205020404" pitchFamily="49" charset="0"/>
                <a:cs typeface="Courier New" panose="02070309020205020404" pitchFamily="49" charset="0"/>
              </a:rPr>
              <a:t>Courier</a:t>
            </a:r>
            <a:r>
              <a:rPr lang="en-US" dirty="0" smtClean="0"/>
              <a:t> font indicates programming statements</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a:t>
            </a:fld>
            <a:endParaRPr lang="en-US" dirty="0"/>
          </a:p>
        </p:txBody>
      </p:sp>
    </p:spTree>
    <p:extLst>
      <p:ext uri="{BB962C8B-B14F-4D97-AF65-F5344CB8AC3E}">
        <p14:creationId xmlns:p14="http://schemas.microsoft.com/office/powerpoint/2010/main" val="203949889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3398" y="274638"/>
            <a:ext cx="8162488" cy="944562"/>
          </a:xfrm>
        </p:spPr>
        <p:txBody>
          <a:bodyPr/>
          <a:lstStyle/>
          <a:p>
            <a:r>
              <a:rPr lang="en-US" dirty="0" err="1"/>
              <a:t>Jupyter</a:t>
            </a:r>
            <a:r>
              <a:rPr lang="en-US" dirty="0"/>
              <a:t> </a:t>
            </a:r>
            <a:r>
              <a:rPr lang="en-US" dirty="0" smtClean="0"/>
              <a:t>Development Environment</a:t>
            </a:r>
            <a:endParaRPr lang="en-US" dirty="0"/>
          </a:p>
        </p:txBody>
      </p:sp>
      <p:sp>
        <p:nvSpPr>
          <p:cNvPr id="3" name="Content Placeholder 2"/>
          <p:cNvSpPr>
            <a:spLocks noGrp="1"/>
          </p:cNvSpPr>
          <p:nvPr>
            <p:ph idx="1"/>
          </p:nvPr>
        </p:nvSpPr>
        <p:spPr/>
        <p:txBody>
          <a:bodyPr/>
          <a:lstStyle/>
          <a:p>
            <a:r>
              <a:rPr lang="en-US" dirty="0"/>
              <a:t>Windows </a:t>
            </a:r>
            <a:r>
              <a:rPr lang="en-US" dirty="0" smtClean="0"/>
              <a:t>10</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20</a:t>
            </a:fld>
            <a:endParaRPr lang="en-US" dirty="0"/>
          </a:p>
        </p:txBody>
      </p:sp>
      <p:grpSp>
        <p:nvGrpSpPr>
          <p:cNvPr id="5" name="Group 4"/>
          <p:cNvGrpSpPr/>
          <p:nvPr/>
        </p:nvGrpSpPr>
        <p:grpSpPr>
          <a:xfrm>
            <a:off x="2545709" y="2211137"/>
            <a:ext cx="3024581" cy="4143626"/>
            <a:chOff x="2545709" y="2211137"/>
            <a:chExt cx="3024581" cy="4143626"/>
          </a:xfrm>
        </p:grpSpPr>
        <p:pic>
          <p:nvPicPr>
            <p:cNvPr id="1026" name="Picture 2" descr="fb1cbf50-d87b-43bb-a6b9-3ce3dade07c6"/>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22662" r="68291"/>
            <a:stretch/>
          </p:blipFill>
          <p:spPr bwMode="auto">
            <a:xfrm>
              <a:off x="2545709" y="2211137"/>
              <a:ext cx="3024581" cy="41436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p:cNvSpPr/>
            <p:nvPr/>
          </p:nvSpPr>
          <p:spPr>
            <a:xfrm>
              <a:off x="2770461" y="2936147"/>
              <a:ext cx="2271322" cy="50333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2852079" y="6184887"/>
              <a:ext cx="278431" cy="11906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386970918"/>
      </p:ext>
    </p:extLst>
  </p:cSld>
  <p:clrMapOvr>
    <a:masterClrMapping/>
  </p:clrMapOvr>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List Comprehension</a:t>
            </a:r>
          </a:p>
        </p:txBody>
      </p:sp>
      <p:sp>
        <p:nvSpPr>
          <p:cNvPr id="3" name="Content Placeholder 2"/>
          <p:cNvSpPr>
            <a:spLocks noGrp="1"/>
          </p:cNvSpPr>
          <p:nvPr>
            <p:ph idx="1"/>
          </p:nvPr>
        </p:nvSpPr>
        <p:spPr/>
        <p:txBody>
          <a:bodyPr/>
          <a:lstStyle/>
          <a:p>
            <a:r>
              <a:rPr lang="en-US" dirty="0" smtClean="0"/>
              <a:t>Here’s a couple more examples:</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200</a:t>
            </a:fld>
            <a:endParaRPr lang="en-US" dirty="0"/>
          </a:p>
        </p:txBody>
      </p:sp>
      <p:pic>
        <p:nvPicPr>
          <p:cNvPr id="5" name="Picture 4"/>
          <p:cNvPicPr>
            <a:picLocks noChangeAspect="1"/>
          </p:cNvPicPr>
          <p:nvPr/>
        </p:nvPicPr>
        <p:blipFill>
          <a:blip r:embed="rId2"/>
          <a:stretch>
            <a:fillRect/>
          </a:stretch>
        </p:blipFill>
        <p:spPr>
          <a:xfrm>
            <a:off x="1515567" y="2043374"/>
            <a:ext cx="2790825" cy="2486025"/>
          </a:xfrm>
          <a:prstGeom prst="rect">
            <a:avLst/>
          </a:prstGeom>
        </p:spPr>
      </p:pic>
      <p:pic>
        <p:nvPicPr>
          <p:cNvPr id="8" name="Picture 7"/>
          <p:cNvPicPr>
            <a:picLocks noChangeAspect="1"/>
          </p:cNvPicPr>
          <p:nvPr/>
        </p:nvPicPr>
        <p:blipFill>
          <a:blip r:embed="rId3"/>
          <a:stretch>
            <a:fillRect/>
          </a:stretch>
        </p:blipFill>
        <p:spPr>
          <a:xfrm>
            <a:off x="1515567" y="5040313"/>
            <a:ext cx="5743575" cy="1085850"/>
          </a:xfrm>
          <a:prstGeom prst="rect">
            <a:avLst/>
          </a:prstGeom>
        </p:spPr>
      </p:pic>
    </p:spTree>
    <p:extLst>
      <p:ext uri="{BB962C8B-B14F-4D97-AF65-F5344CB8AC3E}">
        <p14:creationId xmlns:p14="http://schemas.microsoft.com/office/powerpoint/2010/main" val="2832872507"/>
      </p:ext>
    </p:extLst>
  </p:cSld>
  <p:clrMapOvr>
    <a:masterClrMapping/>
  </p:clrMapOvr>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In-Class Exercise</a:t>
            </a:r>
            <a:endParaRPr lang="en-US" dirty="0"/>
          </a:p>
        </p:txBody>
      </p:sp>
      <p:sp>
        <p:nvSpPr>
          <p:cNvPr id="3" name="Content Placeholder 2"/>
          <p:cNvSpPr>
            <a:spLocks noGrp="1"/>
          </p:cNvSpPr>
          <p:nvPr>
            <p:ph idx="1"/>
          </p:nvPr>
        </p:nvSpPr>
        <p:spPr>
          <a:xfrm>
            <a:off x="914399" y="1447800"/>
            <a:ext cx="7855131" cy="4678363"/>
          </a:xfrm>
        </p:spPr>
        <p:txBody>
          <a:bodyPr/>
          <a:lstStyle/>
          <a:p>
            <a:r>
              <a:rPr lang="en-US" dirty="0"/>
              <a:t>W</a:t>
            </a:r>
            <a:r>
              <a:rPr lang="en-US" dirty="0" smtClean="0"/>
              <a:t>rite a list comprehension statement that filters a list of integers from 0 to 100 and prints out the square of the integers, for each integer that is a multiple of 5. </a:t>
            </a:r>
          </a:p>
          <a:p>
            <a:pPr lvl="1"/>
            <a:r>
              <a:rPr lang="en-US" dirty="0" smtClean="0"/>
              <a:t>Another way of saying this is that your should square the integers which are evenly divided by 5.</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201</a:t>
            </a:fld>
            <a:endParaRPr lang="en-US" dirty="0"/>
          </a:p>
        </p:txBody>
      </p:sp>
    </p:spTree>
    <p:extLst>
      <p:ext uri="{BB962C8B-B14F-4D97-AF65-F5344CB8AC3E}">
        <p14:creationId xmlns:p14="http://schemas.microsoft.com/office/powerpoint/2010/main" val="1982292672"/>
      </p:ext>
    </p:extLst>
  </p:cSld>
  <p:clrMapOvr>
    <a:masterClrMapping/>
  </p:clrMapOvr>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Tuples Data Type</a:t>
            </a:r>
            <a:endParaRPr lang="en-US" dirty="0"/>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1973258935"/>
      </p:ext>
    </p:extLst>
  </p:cSld>
  <p:clrMapOvr>
    <a:masterClrMapping/>
  </p:clrMapOvr>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3" name="Content Placeholder 2"/>
          <p:cNvSpPr>
            <a:spLocks noGrp="1"/>
          </p:cNvSpPr>
          <p:nvPr>
            <p:ph idx="1"/>
          </p:nvPr>
        </p:nvSpPr>
        <p:spPr/>
        <p:txBody>
          <a:bodyPr/>
          <a:lstStyle/>
          <a:p>
            <a:r>
              <a:rPr lang="en-US" dirty="0"/>
              <a:t>Textbook </a:t>
            </a:r>
            <a:endParaRPr lang="en-US" dirty="0" smtClean="0"/>
          </a:p>
          <a:p>
            <a:pPr lvl="1"/>
            <a:r>
              <a:rPr lang="en-US" dirty="0" smtClean="0"/>
              <a:t>Severance, Chapter 10</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203</a:t>
            </a:fld>
            <a:endParaRPr lang="en-US" dirty="0"/>
          </a:p>
        </p:txBody>
      </p:sp>
    </p:spTree>
    <p:extLst>
      <p:ext uri="{BB962C8B-B14F-4D97-AF65-F5344CB8AC3E}">
        <p14:creationId xmlns:p14="http://schemas.microsoft.com/office/powerpoint/2010/main" val="1488248894"/>
      </p:ext>
    </p:extLst>
  </p:cSld>
  <p:clrMapOvr>
    <a:masterClrMapping/>
  </p:clrMapOvr>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Tuples</a:t>
            </a:r>
            <a:endParaRPr lang="en-US" dirty="0"/>
          </a:p>
        </p:txBody>
      </p:sp>
      <p:sp>
        <p:nvSpPr>
          <p:cNvPr id="3" name="Content Placeholder 2"/>
          <p:cNvSpPr>
            <a:spLocks noGrp="1"/>
          </p:cNvSpPr>
          <p:nvPr>
            <p:ph idx="1"/>
          </p:nvPr>
        </p:nvSpPr>
        <p:spPr>
          <a:xfrm>
            <a:off x="914400" y="2382980"/>
            <a:ext cx="8229600" cy="4805363"/>
          </a:xfrm>
        </p:spPr>
        <p:txBody>
          <a:bodyPr/>
          <a:lstStyle/>
          <a:p>
            <a:pPr>
              <a:spcBef>
                <a:spcPts val="300"/>
              </a:spcBef>
            </a:pPr>
            <a:r>
              <a:rPr lang="en-US" dirty="0" smtClean="0"/>
              <a:t>Tuples are like lists</a:t>
            </a:r>
          </a:p>
          <a:p>
            <a:pPr lvl="1">
              <a:spcBef>
                <a:spcPts val="300"/>
              </a:spcBef>
            </a:pPr>
            <a:r>
              <a:rPr lang="en-US" dirty="0"/>
              <a:t>E</a:t>
            </a:r>
            <a:r>
              <a:rPr lang="en-US" dirty="0" smtClean="0"/>
              <a:t>xcept they are </a:t>
            </a:r>
            <a:r>
              <a:rPr lang="en-US" i="1" u="sng" dirty="0" smtClean="0"/>
              <a:t>immutable</a:t>
            </a:r>
          </a:p>
          <a:p>
            <a:pPr lvl="2">
              <a:spcBef>
                <a:spcPts val="300"/>
              </a:spcBef>
            </a:pPr>
            <a:r>
              <a:rPr lang="en-US" dirty="0" smtClean="0"/>
              <a:t>Values of tuple elements cannot be changed</a:t>
            </a:r>
          </a:p>
          <a:p>
            <a:pPr lvl="2">
              <a:spcBef>
                <a:spcPts val="300"/>
              </a:spcBef>
            </a:pPr>
            <a:r>
              <a:rPr lang="en-US" dirty="0" smtClean="0"/>
              <a:t>Tuple elements cannot be deleted</a:t>
            </a:r>
          </a:p>
          <a:p>
            <a:pPr lvl="1">
              <a:spcBef>
                <a:spcPts val="300"/>
              </a:spcBef>
            </a:pPr>
            <a:r>
              <a:rPr lang="en-US" dirty="0" smtClean="0"/>
              <a:t>The entire (outer) tuple can be deleted</a:t>
            </a:r>
          </a:p>
          <a:p>
            <a:pPr lvl="1">
              <a:spcBef>
                <a:spcPts val="300"/>
              </a:spcBef>
            </a:pPr>
            <a:r>
              <a:rPr lang="en-US" dirty="0" smtClean="0"/>
              <a:t>Specified by parentheses</a:t>
            </a:r>
          </a:p>
          <a:p>
            <a:pPr lvl="2">
              <a:spcBef>
                <a:spcPts val="300"/>
              </a:spcBef>
            </a:pPr>
            <a:r>
              <a:rPr lang="en-US" dirty="0" smtClean="0"/>
              <a:t>Elements separated by commas</a:t>
            </a:r>
          </a:p>
          <a:p>
            <a:pPr lvl="1">
              <a:spcBef>
                <a:spcPts val="300"/>
              </a:spcBef>
            </a:pPr>
            <a:r>
              <a:rPr lang="en-US" dirty="0" smtClean="0"/>
              <a:t>Tuples can have any number of elements</a:t>
            </a:r>
          </a:p>
          <a:p>
            <a:pPr lvl="2">
              <a:spcBef>
                <a:spcPts val="300"/>
              </a:spcBef>
            </a:pPr>
            <a:r>
              <a:rPr lang="en-US" dirty="0" smtClean="0"/>
              <a:t>Any data type, and mixed types</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204</a:t>
            </a:fld>
            <a:endParaRPr lang="en-US" dirty="0"/>
          </a:p>
        </p:txBody>
      </p:sp>
      <p:sp>
        <p:nvSpPr>
          <p:cNvPr id="5" name="TextBox 4"/>
          <p:cNvSpPr txBox="1"/>
          <p:nvPr/>
        </p:nvSpPr>
        <p:spPr>
          <a:xfrm>
            <a:off x="1302327" y="1219200"/>
            <a:ext cx="3871573" cy="1200329"/>
          </a:xfrm>
          <a:prstGeom prst="rect">
            <a:avLst/>
          </a:prstGeom>
          <a:noFill/>
        </p:spPr>
        <p:txBody>
          <a:bodyPr wrap="none" rtlCol="0">
            <a:spAutoFit/>
          </a:bodyPr>
          <a:lstStyle/>
          <a:p>
            <a:r>
              <a:rPr lang="en-US" sz="2400" dirty="0" smtClean="0">
                <a:latin typeface="Courier New" panose="02070309020205020404" pitchFamily="49" charset="0"/>
                <a:cs typeface="Courier New" panose="02070309020205020404" pitchFamily="49" charset="0"/>
              </a:rPr>
              <a:t>x = (1,2)</a:t>
            </a:r>
          </a:p>
          <a:p>
            <a:r>
              <a:rPr lang="en-US" sz="2400" dirty="0" smtClean="0">
                <a:latin typeface="Courier New" panose="02070309020205020404" pitchFamily="49" charset="0"/>
                <a:cs typeface="Courier New" panose="02070309020205020404" pitchFamily="49" charset="0"/>
              </a:rPr>
              <a:t>y = ('blue','green</a:t>
            </a:r>
            <a:r>
              <a:rPr lang="en-US" sz="2400" dirty="0">
                <a:latin typeface="Courier New" panose="02070309020205020404" pitchFamily="49" charset="0"/>
                <a:cs typeface="Courier New" panose="02070309020205020404" pitchFamily="49" charset="0"/>
              </a:rPr>
              <a:t>'</a:t>
            </a:r>
            <a:r>
              <a:rPr lang="en-US" sz="2400" dirty="0" smtClean="0">
                <a:latin typeface="Courier New" panose="02070309020205020404" pitchFamily="49" charset="0"/>
                <a:cs typeface="Courier New" panose="02070309020205020404" pitchFamily="49" charset="0"/>
              </a:rPr>
              <a:t>)</a:t>
            </a:r>
          </a:p>
          <a:p>
            <a:r>
              <a:rPr lang="en-US" sz="2400" dirty="0" smtClean="0">
                <a:latin typeface="Courier New" panose="02070309020205020404" pitchFamily="49" charset="0"/>
                <a:cs typeface="Courier New" panose="02070309020205020404" pitchFamily="49" charset="0"/>
              </a:rPr>
              <a:t>z = </a:t>
            </a:r>
            <a:r>
              <a:rPr lang="en-US" sz="2400" dirty="0">
                <a:latin typeface="Courier New" panose="02070309020205020404" pitchFamily="49" charset="0"/>
                <a:cs typeface="Courier New" panose="02070309020205020404" pitchFamily="49" charset="0"/>
              </a:rPr>
              <a:t>('red',255,0,0)</a:t>
            </a:r>
          </a:p>
        </p:txBody>
      </p:sp>
    </p:spTree>
    <p:extLst>
      <p:ext uri="{BB962C8B-B14F-4D97-AF65-F5344CB8AC3E}">
        <p14:creationId xmlns:p14="http://schemas.microsoft.com/office/powerpoint/2010/main" val="4290236293"/>
      </p:ext>
    </p:extLst>
  </p:cSld>
  <p:clrMapOvr>
    <a:masterClrMapping/>
  </p:clrMapOvr>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Tuples</a:t>
            </a:r>
            <a:endParaRPr lang="en-US" dirty="0"/>
          </a:p>
        </p:txBody>
      </p:sp>
      <p:sp>
        <p:nvSpPr>
          <p:cNvPr id="3" name="Content Placeholder 2"/>
          <p:cNvSpPr>
            <a:spLocks noGrp="1"/>
          </p:cNvSpPr>
          <p:nvPr>
            <p:ph idx="1"/>
          </p:nvPr>
        </p:nvSpPr>
        <p:spPr/>
        <p:txBody>
          <a:bodyPr/>
          <a:lstStyle/>
          <a:p>
            <a:r>
              <a:rPr lang="en-US" dirty="0" smtClean="0"/>
              <a:t>You can access tuple values using indices just as is possible with lists</a:t>
            </a:r>
          </a:p>
          <a:p>
            <a:endParaRPr lang="en-US" dirty="0" smtClean="0"/>
          </a:p>
          <a:p>
            <a:endParaRPr lang="en-US" dirty="0"/>
          </a:p>
          <a:p>
            <a:endParaRPr lang="en-US" dirty="0" smtClean="0"/>
          </a:p>
          <a:p>
            <a:endParaRPr lang="en-US" dirty="0"/>
          </a:p>
          <a:p>
            <a:endParaRPr lang="en-US" dirty="0" smtClean="0"/>
          </a:p>
          <a:p>
            <a:endParaRPr lang="en-US" dirty="0" smtClean="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205</a:t>
            </a:fld>
            <a:endParaRPr lang="en-US" dirty="0"/>
          </a:p>
        </p:txBody>
      </p:sp>
      <p:sp>
        <p:nvSpPr>
          <p:cNvPr id="5" name="TextBox 4"/>
          <p:cNvSpPr txBox="1"/>
          <p:nvPr/>
        </p:nvSpPr>
        <p:spPr>
          <a:xfrm>
            <a:off x="1588654" y="2721272"/>
            <a:ext cx="2547492" cy="954107"/>
          </a:xfrm>
          <a:prstGeom prst="rect">
            <a:avLst/>
          </a:prstGeom>
          <a:noFill/>
        </p:spPr>
        <p:txBody>
          <a:bodyPr wrap="none" rtlCol="0">
            <a:spAutoFit/>
          </a:bodyPr>
          <a:lstStyle/>
          <a:p>
            <a:r>
              <a:rPr lang="en-US" sz="2800" dirty="0" smtClean="0">
                <a:latin typeface="Courier New" panose="02070309020205020404" pitchFamily="49" charset="0"/>
                <a:cs typeface="Courier New" panose="02070309020205020404" pitchFamily="49" charset="0"/>
              </a:rPr>
              <a:t>x = (0,1)</a:t>
            </a:r>
          </a:p>
          <a:p>
            <a:r>
              <a:rPr lang="en-US" sz="2800" dirty="0" smtClean="0">
                <a:latin typeface="Courier New" panose="02070309020205020404" pitchFamily="49" charset="0"/>
                <a:cs typeface="Courier New" panose="02070309020205020404" pitchFamily="49" charset="0"/>
              </a:rPr>
              <a:t>print(x[0])</a:t>
            </a:r>
            <a:endParaRPr lang="en-US" sz="2800" dirty="0">
              <a:latin typeface="Courier New" panose="02070309020205020404" pitchFamily="49" charset="0"/>
              <a:cs typeface="Courier New" panose="02070309020205020404" pitchFamily="49" charset="0"/>
            </a:endParaRPr>
          </a:p>
        </p:txBody>
      </p:sp>
      <p:sp>
        <p:nvSpPr>
          <p:cNvPr id="6" name="TextBox 5"/>
          <p:cNvSpPr txBox="1"/>
          <p:nvPr/>
        </p:nvSpPr>
        <p:spPr>
          <a:xfrm>
            <a:off x="1588654" y="4092859"/>
            <a:ext cx="3836307" cy="954107"/>
          </a:xfrm>
          <a:prstGeom prst="rect">
            <a:avLst/>
          </a:prstGeom>
          <a:noFill/>
        </p:spPr>
        <p:txBody>
          <a:bodyPr wrap="none" rtlCol="0">
            <a:spAutoFit/>
          </a:bodyPr>
          <a:lstStyle/>
          <a:p>
            <a:r>
              <a:rPr lang="en-US" sz="2800" dirty="0" smtClean="0">
                <a:latin typeface="Courier New" panose="02070309020205020404" pitchFamily="49" charset="0"/>
                <a:cs typeface="Courier New" panose="02070309020205020404" pitchFamily="49" charset="0"/>
              </a:rPr>
              <a:t>y = ((0,1),(2,3))</a:t>
            </a:r>
          </a:p>
          <a:p>
            <a:r>
              <a:rPr lang="en-US" sz="2800" dirty="0" smtClean="0">
                <a:latin typeface="Courier New" panose="02070309020205020404" pitchFamily="49" charset="0"/>
                <a:cs typeface="Courier New" panose="02070309020205020404" pitchFamily="49" charset="0"/>
              </a:rPr>
              <a:t>print(y[0][1])</a:t>
            </a:r>
            <a:endParaRPr lang="en-US" sz="28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666589032"/>
      </p:ext>
    </p:extLst>
  </p:cSld>
  <p:clrMapOvr>
    <a:masterClrMapping/>
  </p:clrMapOvr>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Tuples</a:t>
            </a:r>
            <a:endParaRPr lang="en-US" dirty="0"/>
          </a:p>
        </p:txBody>
      </p:sp>
      <p:sp>
        <p:nvSpPr>
          <p:cNvPr id="3" name="Content Placeholder 2"/>
          <p:cNvSpPr>
            <a:spLocks noGrp="1"/>
          </p:cNvSpPr>
          <p:nvPr>
            <p:ph idx="1"/>
          </p:nvPr>
        </p:nvSpPr>
        <p:spPr/>
        <p:txBody>
          <a:bodyPr/>
          <a:lstStyle/>
          <a:p>
            <a:r>
              <a:rPr lang="en-US" dirty="0" smtClean="0"/>
              <a:t>Tuples can have any number of entries of any data types</a:t>
            </a:r>
          </a:p>
          <a:p>
            <a:r>
              <a:rPr lang="en-US" dirty="0" smtClean="0"/>
              <a:t>E.g., a tuple with three elements is called a 3-tuple</a:t>
            </a:r>
          </a:p>
          <a:p>
            <a:pPr lvl="1"/>
            <a:r>
              <a:rPr lang="en-US" dirty="0" smtClean="0"/>
              <a:t>(15,22,29)</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206</a:t>
            </a:fld>
            <a:endParaRPr lang="en-US" dirty="0"/>
          </a:p>
        </p:txBody>
      </p:sp>
    </p:spTree>
    <p:extLst>
      <p:ext uri="{BB962C8B-B14F-4D97-AF65-F5344CB8AC3E}">
        <p14:creationId xmlns:p14="http://schemas.microsoft.com/office/powerpoint/2010/main" val="2502433231"/>
      </p:ext>
    </p:extLst>
  </p:cSld>
  <p:clrMapOvr>
    <a:masterClrMapping/>
  </p:clrMapOvr>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Tuples</a:t>
            </a:r>
            <a:endParaRPr lang="en-US" dirty="0"/>
          </a:p>
        </p:txBody>
      </p:sp>
      <p:sp>
        <p:nvSpPr>
          <p:cNvPr id="3" name="Content Placeholder 2"/>
          <p:cNvSpPr>
            <a:spLocks noGrp="1"/>
          </p:cNvSpPr>
          <p:nvPr>
            <p:ph idx="1"/>
          </p:nvPr>
        </p:nvSpPr>
        <p:spPr/>
        <p:txBody>
          <a:bodyPr/>
          <a:lstStyle/>
          <a:p>
            <a:r>
              <a:rPr lang="en-US" dirty="0" smtClean="0"/>
              <a:t>Let’s try these statements:</a:t>
            </a:r>
          </a:p>
          <a:p>
            <a:pPr lvl="1"/>
            <a:r>
              <a:rPr lang="en-US" dirty="0"/>
              <a:t>A</a:t>
            </a:r>
            <a:r>
              <a:rPr lang="en-US" dirty="0" smtClean="0"/>
              <a:t> tuple of tuples:</a:t>
            </a:r>
          </a:p>
          <a:p>
            <a:endParaRPr lang="en-US" dirty="0"/>
          </a:p>
          <a:p>
            <a:endParaRPr lang="en-US" dirty="0" smtClean="0"/>
          </a:p>
          <a:p>
            <a:endParaRPr lang="en-US" dirty="0"/>
          </a:p>
          <a:p>
            <a:r>
              <a:rPr lang="en-US" dirty="0" smtClean="0"/>
              <a:t>You cannot delete elements in tuples</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207</a:t>
            </a:fld>
            <a:endParaRPr lang="en-US" dirty="0"/>
          </a:p>
        </p:txBody>
      </p:sp>
      <p:sp>
        <p:nvSpPr>
          <p:cNvPr id="6" name="TextBox 5"/>
          <p:cNvSpPr txBox="1"/>
          <p:nvPr/>
        </p:nvSpPr>
        <p:spPr>
          <a:xfrm>
            <a:off x="1394690" y="2493869"/>
            <a:ext cx="3836307" cy="1384995"/>
          </a:xfrm>
          <a:prstGeom prst="rect">
            <a:avLst/>
          </a:prstGeom>
          <a:noFill/>
        </p:spPr>
        <p:txBody>
          <a:bodyPr wrap="none" rtlCol="0">
            <a:spAutoFit/>
          </a:bodyPr>
          <a:lstStyle/>
          <a:p>
            <a:r>
              <a:rPr lang="en-US" sz="2800" dirty="0" smtClean="0">
                <a:latin typeface="Courier New" panose="02070309020205020404" pitchFamily="49" charset="0"/>
                <a:cs typeface="Courier New" panose="02070309020205020404" pitchFamily="49" charset="0"/>
              </a:rPr>
              <a:t>y = ((0,1),(2,3))</a:t>
            </a:r>
          </a:p>
          <a:p>
            <a:r>
              <a:rPr lang="en-US" sz="2800" dirty="0" smtClean="0">
                <a:latin typeface="Courier New" panose="02070309020205020404" pitchFamily="49" charset="0"/>
                <a:cs typeface="Courier New" panose="02070309020205020404" pitchFamily="49" charset="0"/>
              </a:rPr>
              <a:t>del y[0]</a:t>
            </a:r>
          </a:p>
          <a:p>
            <a:r>
              <a:rPr lang="en-US" sz="2800" dirty="0" smtClean="0">
                <a:latin typeface="Courier New" panose="02070309020205020404" pitchFamily="49" charset="0"/>
                <a:cs typeface="Courier New" panose="02070309020205020404" pitchFamily="49" charset="0"/>
              </a:rPr>
              <a:t>del y[0][1]</a:t>
            </a:r>
            <a:endParaRPr lang="en-US" sz="28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4102123142"/>
      </p:ext>
    </p:extLst>
  </p:cSld>
  <p:clrMapOvr>
    <a:masterClrMapping/>
  </p:clrMapOvr>
  <p:timing>
    <p:tnLst>
      <p:par>
        <p:cT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Tuples</a:t>
            </a:r>
            <a:endParaRPr lang="en-US" dirty="0"/>
          </a:p>
        </p:txBody>
      </p:sp>
      <p:sp>
        <p:nvSpPr>
          <p:cNvPr id="3" name="Content Placeholder 2"/>
          <p:cNvSpPr>
            <a:spLocks noGrp="1"/>
          </p:cNvSpPr>
          <p:nvPr>
            <p:ph idx="1"/>
          </p:nvPr>
        </p:nvSpPr>
        <p:spPr/>
        <p:txBody>
          <a:bodyPr/>
          <a:lstStyle/>
          <a:p>
            <a:r>
              <a:rPr lang="en-US" dirty="0" smtClean="0"/>
              <a:t>Let’s try these statements:</a:t>
            </a:r>
          </a:p>
          <a:p>
            <a:endParaRPr lang="en-US" dirty="0"/>
          </a:p>
          <a:p>
            <a:endParaRPr lang="en-US" dirty="0" smtClean="0"/>
          </a:p>
          <a:p>
            <a:endParaRPr lang="en-US" dirty="0"/>
          </a:p>
          <a:p>
            <a:r>
              <a:rPr lang="en-US" dirty="0" smtClean="0"/>
              <a:t>You can replace tuples with other tuples</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208</a:t>
            </a:fld>
            <a:endParaRPr lang="en-US" dirty="0"/>
          </a:p>
        </p:txBody>
      </p:sp>
      <p:sp>
        <p:nvSpPr>
          <p:cNvPr id="5" name="TextBox 4"/>
          <p:cNvSpPr txBox="1"/>
          <p:nvPr/>
        </p:nvSpPr>
        <p:spPr>
          <a:xfrm>
            <a:off x="1394690" y="1962492"/>
            <a:ext cx="2528256" cy="2031325"/>
          </a:xfrm>
          <a:prstGeom prst="rect">
            <a:avLst/>
          </a:prstGeom>
          <a:noFill/>
        </p:spPr>
        <p:txBody>
          <a:bodyPr wrap="none" rtlCol="0">
            <a:spAutoFit/>
          </a:bodyPr>
          <a:lstStyle/>
          <a:p>
            <a:r>
              <a:rPr lang="en-US" dirty="0" smtClean="0">
                <a:latin typeface="Courier New" panose="02070309020205020404" pitchFamily="49" charset="0"/>
                <a:cs typeface="Courier New" panose="02070309020205020404" pitchFamily="49" charset="0"/>
              </a:rPr>
              <a:t>y = ((0,1),(2,3))</a:t>
            </a:r>
          </a:p>
          <a:p>
            <a:r>
              <a:rPr lang="en-US" dirty="0" smtClean="0">
                <a:latin typeface="Courier New" panose="02070309020205020404" pitchFamily="49" charset="0"/>
                <a:cs typeface="Courier New" panose="02070309020205020404" pitchFamily="49" charset="0"/>
              </a:rPr>
              <a:t>y[0] = (4,5)</a:t>
            </a:r>
          </a:p>
          <a:p>
            <a:r>
              <a:rPr lang="en-US" dirty="0" smtClean="0">
                <a:latin typeface="Courier New" panose="02070309020205020404" pitchFamily="49" charset="0"/>
                <a:cs typeface="Courier New" panose="02070309020205020404" pitchFamily="49" charset="0"/>
              </a:rPr>
              <a:t>print(y)</a:t>
            </a:r>
          </a:p>
          <a:p>
            <a:endParaRPr lang="en-US" dirty="0" smtClean="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y = ((0,1),(2,3))</a:t>
            </a:r>
          </a:p>
          <a:p>
            <a:r>
              <a:rPr lang="en-US" dirty="0" smtClean="0">
                <a:latin typeface="Courier New" panose="02070309020205020404" pitchFamily="49" charset="0"/>
                <a:cs typeface="Courier New" panose="02070309020205020404" pitchFamily="49" charset="0"/>
              </a:rPr>
              <a:t>y = (4,5)</a:t>
            </a:r>
          </a:p>
          <a:p>
            <a:r>
              <a:rPr lang="en-US" dirty="0" smtClean="0">
                <a:latin typeface="Courier New" panose="02070309020205020404" pitchFamily="49" charset="0"/>
                <a:cs typeface="Courier New" panose="02070309020205020404" pitchFamily="49" charset="0"/>
              </a:rPr>
              <a:t>print(y)</a:t>
            </a:r>
          </a:p>
        </p:txBody>
      </p:sp>
    </p:spTree>
    <p:extLst>
      <p:ext uri="{BB962C8B-B14F-4D97-AF65-F5344CB8AC3E}">
        <p14:creationId xmlns:p14="http://schemas.microsoft.com/office/powerpoint/2010/main" val="371959243"/>
      </p:ext>
    </p:extLst>
  </p:cSld>
  <p:clrMapOvr>
    <a:masterClrMapping/>
  </p:clrMapOvr>
  <p:timing>
    <p:tnLst>
      <p:par>
        <p:cT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Tuples</a:t>
            </a:r>
            <a:endParaRPr lang="en-US" dirty="0"/>
          </a:p>
        </p:txBody>
      </p:sp>
      <p:sp>
        <p:nvSpPr>
          <p:cNvPr id="3" name="Content Placeholder 2"/>
          <p:cNvSpPr>
            <a:spLocks noGrp="1"/>
          </p:cNvSpPr>
          <p:nvPr>
            <p:ph idx="1"/>
          </p:nvPr>
        </p:nvSpPr>
        <p:spPr>
          <a:xfrm>
            <a:off x="914400" y="1032934"/>
            <a:ext cx="7772400" cy="4678363"/>
          </a:xfrm>
        </p:spPr>
        <p:txBody>
          <a:bodyPr/>
          <a:lstStyle/>
          <a:p>
            <a:r>
              <a:rPr lang="en-US" dirty="0" smtClean="0"/>
              <a:t>Be careful!  (a potential error)</a:t>
            </a:r>
          </a:p>
          <a:p>
            <a:r>
              <a:rPr lang="en-US" dirty="0" smtClean="0"/>
              <a:t>1-tuples are possible but need a comma after the element</a:t>
            </a:r>
          </a:p>
          <a:p>
            <a:endParaRPr lang="en-US" dirty="0" smtClean="0"/>
          </a:p>
          <a:p>
            <a:endParaRPr lang="en-US" dirty="0"/>
          </a:p>
          <a:p>
            <a:endParaRPr lang="en-US" dirty="0" smtClean="0"/>
          </a:p>
          <a:p>
            <a:r>
              <a:rPr lang="en-US" dirty="0" smtClean="0"/>
              <a:t>If you have a 1-tuple, then you must access the element’s value using an index as in the last statement</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209</a:t>
            </a:fld>
            <a:endParaRPr lang="en-US" dirty="0"/>
          </a:p>
        </p:txBody>
      </p:sp>
      <p:sp>
        <p:nvSpPr>
          <p:cNvPr id="6" name="TextBox 5"/>
          <p:cNvSpPr txBox="1"/>
          <p:nvPr/>
        </p:nvSpPr>
        <p:spPr>
          <a:xfrm>
            <a:off x="1873664" y="2865180"/>
            <a:ext cx="2252540" cy="1200329"/>
          </a:xfrm>
          <a:prstGeom prst="rect">
            <a:avLst/>
          </a:prstGeom>
          <a:noFill/>
        </p:spPr>
        <p:txBody>
          <a:bodyPr wrap="none" rtlCol="0">
            <a:spAutoFit/>
          </a:bodyPr>
          <a:lstStyle/>
          <a:p>
            <a:r>
              <a:rPr lang="fr-FR" dirty="0">
                <a:latin typeface="Courier New" panose="02070309020205020404" pitchFamily="49" charset="0"/>
                <a:cs typeface="Courier New" panose="02070309020205020404" pitchFamily="49" charset="0"/>
              </a:rPr>
              <a:t>t1 = (0)</a:t>
            </a:r>
          </a:p>
          <a:p>
            <a:r>
              <a:rPr lang="fr-FR" dirty="0">
                <a:latin typeface="Courier New" panose="02070309020205020404" pitchFamily="49" charset="0"/>
                <a:cs typeface="Courier New" panose="02070309020205020404" pitchFamily="49" charset="0"/>
              </a:rPr>
              <a:t>print(type(t1))</a:t>
            </a:r>
          </a:p>
          <a:p>
            <a:r>
              <a:rPr lang="fr-FR" dirty="0">
                <a:latin typeface="Courier New" panose="02070309020205020404" pitchFamily="49" charset="0"/>
                <a:cs typeface="Courier New" panose="02070309020205020404" pitchFamily="49" charset="0"/>
              </a:rPr>
              <a:t>print(t1)</a:t>
            </a:r>
          </a:p>
          <a:p>
            <a:r>
              <a:rPr lang="fr-FR" dirty="0">
                <a:latin typeface="Courier New" panose="02070309020205020404" pitchFamily="49" charset="0"/>
                <a:cs typeface="Courier New" panose="02070309020205020404" pitchFamily="49" charset="0"/>
              </a:rPr>
              <a:t>print(t1[0])</a:t>
            </a:r>
            <a:endParaRPr lang="en-US" dirty="0">
              <a:latin typeface="Courier New" panose="02070309020205020404" pitchFamily="49" charset="0"/>
              <a:cs typeface="Courier New" panose="02070309020205020404" pitchFamily="49" charset="0"/>
            </a:endParaRPr>
          </a:p>
        </p:txBody>
      </p:sp>
      <p:sp>
        <p:nvSpPr>
          <p:cNvPr id="7" name="TextBox 6"/>
          <p:cNvSpPr txBox="1"/>
          <p:nvPr/>
        </p:nvSpPr>
        <p:spPr>
          <a:xfrm>
            <a:off x="4621218" y="2865180"/>
            <a:ext cx="2252540" cy="1200329"/>
          </a:xfrm>
          <a:prstGeom prst="rect">
            <a:avLst/>
          </a:prstGeom>
          <a:noFill/>
        </p:spPr>
        <p:txBody>
          <a:bodyPr wrap="none" rtlCol="0">
            <a:spAutoFit/>
          </a:bodyPr>
          <a:lstStyle/>
          <a:p>
            <a:r>
              <a:rPr lang="en-US" dirty="0" smtClean="0">
                <a:latin typeface="Courier New" panose="02070309020205020404" pitchFamily="49" charset="0"/>
                <a:cs typeface="Courier New" panose="02070309020205020404" pitchFamily="49" charset="0"/>
              </a:rPr>
              <a:t>t2 </a:t>
            </a:r>
            <a:r>
              <a:rPr lang="en-US" dirty="0">
                <a:latin typeface="Courier New" panose="02070309020205020404" pitchFamily="49" charset="0"/>
                <a:cs typeface="Courier New" panose="02070309020205020404" pitchFamily="49" charset="0"/>
              </a:rPr>
              <a:t>= (0,)</a:t>
            </a:r>
          </a:p>
          <a:p>
            <a:r>
              <a:rPr lang="en-US" dirty="0" smtClean="0">
                <a:latin typeface="Courier New" panose="02070309020205020404" pitchFamily="49" charset="0"/>
                <a:cs typeface="Courier New" panose="02070309020205020404" pitchFamily="49" charset="0"/>
              </a:rPr>
              <a:t>print(type(t2))</a:t>
            </a:r>
            <a:endParaRPr lang="en-US" dirty="0">
              <a:latin typeface="Courier New" panose="02070309020205020404" pitchFamily="49" charset="0"/>
              <a:cs typeface="Courier New" panose="02070309020205020404" pitchFamily="49" charset="0"/>
            </a:endParaRPr>
          </a:p>
          <a:p>
            <a:r>
              <a:rPr lang="en-US" dirty="0" smtClean="0">
                <a:latin typeface="Courier New" panose="02070309020205020404" pitchFamily="49" charset="0"/>
                <a:cs typeface="Courier New" panose="02070309020205020404" pitchFamily="49" charset="0"/>
              </a:rPr>
              <a:t>print(t2)</a:t>
            </a:r>
          </a:p>
          <a:p>
            <a:r>
              <a:rPr lang="en-US" dirty="0" smtClean="0">
                <a:latin typeface="Courier New" panose="02070309020205020404" pitchFamily="49" charset="0"/>
                <a:cs typeface="Courier New" panose="02070309020205020404" pitchFamily="49" charset="0"/>
              </a:rPr>
              <a:t>print(t2[0])</a:t>
            </a:r>
            <a:endParaRPr 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64225411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121" y="274638"/>
            <a:ext cx="8112154" cy="944562"/>
          </a:xfrm>
        </p:spPr>
        <p:txBody>
          <a:bodyPr/>
          <a:lstStyle/>
          <a:p>
            <a:r>
              <a:rPr lang="en-US" dirty="0" err="1"/>
              <a:t>Jupyter</a:t>
            </a:r>
            <a:r>
              <a:rPr lang="en-US" dirty="0"/>
              <a:t> Development Environment</a:t>
            </a:r>
          </a:p>
        </p:txBody>
      </p:sp>
      <p:sp>
        <p:nvSpPr>
          <p:cNvPr id="3" name="Content Placeholder 2"/>
          <p:cNvSpPr>
            <a:spLocks noGrp="1"/>
          </p:cNvSpPr>
          <p:nvPr>
            <p:ph idx="1"/>
          </p:nvPr>
        </p:nvSpPr>
        <p:spPr>
          <a:xfrm>
            <a:off x="914400" y="1088572"/>
            <a:ext cx="7772400" cy="5037592"/>
          </a:xfrm>
        </p:spPr>
        <p:txBody>
          <a:bodyPr/>
          <a:lstStyle/>
          <a:p>
            <a:r>
              <a:rPr lang="en-US" dirty="0" smtClean="0"/>
              <a:t>Open new notebook</a:t>
            </a:r>
          </a:p>
          <a:p>
            <a:pPr lvl="1"/>
            <a:r>
              <a:rPr lang="en-US" dirty="0" smtClean="0"/>
              <a:t>Click on </a:t>
            </a:r>
            <a:r>
              <a:rPr lang="en-US" dirty="0" smtClean="0">
                <a:latin typeface="Courier New" panose="02070309020205020404" pitchFamily="49" charset="0"/>
                <a:cs typeface="Courier New" panose="02070309020205020404" pitchFamily="49" charset="0"/>
              </a:rPr>
              <a:t>New</a:t>
            </a:r>
          </a:p>
          <a:p>
            <a:pPr lvl="1"/>
            <a:r>
              <a:rPr lang="en-US" dirty="0" smtClean="0"/>
              <a:t>Choose </a:t>
            </a:r>
            <a:r>
              <a:rPr lang="en-US" dirty="0" smtClean="0">
                <a:latin typeface="Courier New" panose="02070309020205020404" pitchFamily="49" charset="0"/>
                <a:cs typeface="Courier New" panose="02070309020205020404" pitchFamily="49" charset="0"/>
              </a:rPr>
              <a:t>Python 3</a:t>
            </a:r>
          </a:p>
          <a:p>
            <a:pPr lvl="2"/>
            <a:r>
              <a:rPr lang="en-US" dirty="0" smtClean="0">
                <a:cs typeface="Courier New" panose="02070309020205020404" pitchFamily="49" charset="0"/>
              </a:rPr>
              <a:t>The </a:t>
            </a:r>
            <a:r>
              <a:rPr lang="en-US" dirty="0" smtClean="0">
                <a:latin typeface="Courier"/>
                <a:cs typeface="Courier New" panose="02070309020205020404" pitchFamily="49" charset="0"/>
              </a:rPr>
              <a:t>3</a:t>
            </a:r>
            <a:r>
              <a:rPr lang="en-US" dirty="0" smtClean="0">
                <a:cs typeface="Courier New" panose="02070309020205020404" pitchFamily="49" charset="0"/>
              </a:rPr>
              <a:t> refers to Python 3.X versus 2.7</a:t>
            </a:r>
            <a:endParaRPr lang="en-US" dirty="0">
              <a:cs typeface="Courier New" panose="02070309020205020404" pitchFamily="49" charset="0"/>
            </a:endParaRP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21</a:t>
            </a:fld>
            <a:endParaRPr lang="en-US" dirty="0"/>
          </a:p>
        </p:txBody>
      </p:sp>
      <p:pic>
        <p:nvPicPr>
          <p:cNvPr id="8" name="Picture 7"/>
          <p:cNvPicPr>
            <a:picLocks noChangeAspect="1"/>
          </p:cNvPicPr>
          <p:nvPr/>
        </p:nvPicPr>
        <p:blipFill>
          <a:blip r:embed="rId2"/>
          <a:stretch>
            <a:fillRect/>
          </a:stretch>
        </p:blipFill>
        <p:spPr>
          <a:xfrm>
            <a:off x="1759226" y="3101010"/>
            <a:ext cx="5963478" cy="3410070"/>
          </a:xfrm>
          <a:prstGeom prst="rect">
            <a:avLst/>
          </a:prstGeom>
        </p:spPr>
      </p:pic>
      <p:sp>
        <p:nvSpPr>
          <p:cNvPr id="9" name="Rectangle 8"/>
          <p:cNvSpPr/>
          <p:nvPr/>
        </p:nvSpPr>
        <p:spPr>
          <a:xfrm>
            <a:off x="6052930" y="4701209"/>
            <a:ext cx="566531" cy="19878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p:cNvSpPr/>
          <p:nvPr/>
        </p:nvSpPr>
        <p:spPr>
          <a:xfrm>
            <a:off x="6810361" y="4395152"/>
            <a:ext cx="400338" cy="19878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p:cNvSpPr/>
          <p:nvPr/>
        </p:nvSpPr>
        <p:spPr>
          <a:xfrm>
            <a:off x="6856134" y="4071878"/>
            <a:ext cx="276186" cy="27432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rgbClr val="FF0000"/>
                </a:solidFill>
              </a:rPr>
              <a:t>1</a:t>
            </a:r>
            <a:endParaRPr lang="en-US" dirty="0">
              <a:solidFill>
                <a:srgbClr val="FF0000"/>
              </a:solidFill>
            </a:endParaRPr>
          </a:p>
        </p:txBody>
      </p:sp>
      <p:sp>
        <p:nvSpPr>
          <p:cNvPr id="12" name="Oval 11"/>
          <p:cNvSpPr/>
          <p:nvPr/>
        </p:nvSpPr>
        <p:spPr>
          <a:xfrm>
            <a:off x="5702248" y="4663440"/>
            <a:ext cx="276186" cy="27432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rgbClr val="FF0000"/>
                </a:solidFill>
              </a:rPr>
              <a:t>2</a:t>
            </a:r>
            <a:endParaRPr lang="en-US" dirty="0">
              <a:solidFill>
                <a:srgbClr val="FF0000"/>
              </a:solidFill>
            </a:endParaRPr>
          </a:p>
        </p:txBody>
      </p:sp>
    </p:spTree>
    <p:extLst>
      <p:ext uri="{BB962C8B-B14F-4D97-AF65-F5344CB8AC3E}">
        <p14:creationId xmlns:p14="http://schemas.microsoft.com/office/powerpoint/2010/main" val="4190516939"/>
      </p:ext>
    </p:extLst>
  </p:cSld>
  <p:clrMapOvr>
    <a:masterClrMapping/>
  </p:clrMapOvr>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Tuples</a:t>
            </a:r>
            <a:endParaRPr lang="en-US" dirty="0"/>
          </a:p>
        </p:txBody>
      </p:sp>
      <p:sp>
        <p:nvSpPr>
          <p:cNvPr id="3" name="Content Placeholder 2"/>
          <p:cNvSpPr>
            <a:spLocks noGrp="1"/>
          </p:cNvSpPr>
          <p:nvPr>
            <p:ph idx="1"/>
          </p:nvPr>
        </p:nvSpPr>
        <p:spPr/>
        <p:txBody>
          <a:bodyPr/>
          <a:lstStyle/>
          <a:p>
            <a:r>
              <a:rPr lang="en-US" dirty="0" smtClean="0"/>
              <a:t>You can have tuples of lists:</a:t>
            </a:r>
          </a:p>
          <a:p>
            <a:endParaRPr lang="en-US" dirty="0"/>
          </a:p>
          <a:p>
            <a:r>
              <a:rPr lang="en-US" dirty="0" smtClean="0"/>
              <a:t>Let’s try these statements:</a:t>
            </a:r>
          </a:p>
          <a:p>
            <a:endParaRPr lang="en-US" dirty="0"/>
          </a:p>
          <a:p>
            <a:endParaRPr lang="en-US" dirty="0" smtClean="0"/>
          </a:p>
          <a:p>
            <a:endParaRPr lang="en-US" dirty="0"/>
          </a:p>
          <a:p>
            <a:r>
              <a:rPr lang="en-US" dirty="0" smtClean="0"/>
              <a:t>What do you conclude from these computations?</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210</a:t>
            </a:fld>
            <a:endParaRPr lang="en-US" dirty="0"/>
          </a:p>
        </p:txBody>
      </p:sp>
      <p:sp>
        <p:nvSpPr>
          <p:cNvPr id="6" name="TextBox 5"/>
          <p:cNvSpPr txBox="1"/>
          <p:nvPr/>
        </p:nvSpPr>
        <p:spPr>
          <a:xfrm>
            <a:off x="1306944" y="1948940"/>
            <a:ext cx="2528256" cy="369332"/>
          </a:xfrm>
          <a:prstGeom prst="rect">
            <a:avLst/>
          </a:prstGeom>
          <a:noFill/>
        </p:spPr>
        <p:txBody>
          <a:bodyPr wrap="none" rtlCol="0">
            <a:spAutoFit/>
          </a:bodyPr>
          <a:lstStyle/>
          <a:p>
            <a:r>
              <a:rPr lang="en-US" dirty="0" smtClean="0">
                <a:latin typeface="Courier New" panose="02070309020205020404" pitchFamily="49" charset="0"/>
                <a:cs typeface="Courier New" panose="02070309020205020404" pitchFamily="49" charset="0"/>
              </a:rPr>
              <a:t>z = ([0,1],[2,3])</a:t>
            </a:r>
          </a:p>
        </p:txBody>
      </p:sp>
      <p:sp>
        <p:nvSpPr>
          <p:cNvPr id="8" name="TextBox 7"/>
          <p:cNvSpPr txBox="1"/>
          <p:nvPr/>
        </p:nvSpPr>
        <p:spPr>
          <a:xfrm>
            <a:off x="1306944" y="3302066"/>
            <a:ext cx="2528256" cy="1754326"/>
          </a:xfrm>
          <a:prstGeom prst="rect">
            <a:avLst/>
          </a:prstGeom>
          <a:noFill/>
        </p:spPr>
        <p:txBody>
          <a:bodyPr wrap="none" rtlCol="0">
            <a:spAutoFit/>
          </a:bodyPr>
          <a:lstStyle/>
          <a:p>
            <a:r>
              <a:rPr lang="en-US" dirty="0" smtClean="0">
                <a:latin typeface="Courier New" panose="02070309020205020404" pitchFamily="49" charset="0"/>
                <a:cs typeface="Courier New" panose="02070309020205020404" pitchFamily="49" charset="0"/>
              </a:rPr>
              <a:t>z = ([0,1],[2,3])</a:t>
            </a:r>
          </a:p>
          <a:p>
            <a:r>
              <a:rPr lang="en-US" dirty="0" smtClean="0">
                <a:latin typeface="Courier New" panose="02070309020205020404" pitchFamily="49" charset="0"/>
                <a:cs typeface="Courier New" panose="02070309020205020404" pitchFamily="49" charset="0"/>
              </a:rPr>
              <a:t>print(z[0])</a:t>
            </a:r>
          </a:p>
          <a:p>
            <a:r>
              <a:rPr lang="en-US" dirty="0" smtClean="0">
                <a:latin typeface="Courier New" panose="02070309020205020404" pitchFamily="49" charset="0"/>
                <a:cs typeface="Courier New" panose="02070309020205020404" pitchFamily="49" charset="0"/>
              </a:rPr>
              <a:t>print(z[0][1])</a:t>
            </a:r>
          </a:p>
          <a:p>
            <a:r>
              <a:rPr lang="en-US" dirty="0">
                <a:latin typeface="Courier New" panose="02070309020205020404" pitchFamily="49" charset="0"/>
                <a:cs typeface="Courier New" panose="02070309020205020404" pitchFamily="49" charset="0"/>
              </a:rPr>
              <a:t>del z[0]</a:t>
            </a:r>
          </a:p>
          <a:p>
            <a:r>
              <a:rPr lang="en-US" dirty="0">
                <a:latin typeface="Courier New" panose="02070309020205020404" pitchFamily="49" charset="0"/>
                <a:cs typeface="Courier New" panose="02070309020205020404" pitchFamily="49" charset="0"/>
              </a:rPr>
              <a:t>del z[0][1</a:t>
            </a:r>
            <a:r>
              <a:rPr lang="en-US" dirty="0" smtClean="0">
                <a:latin typeface="Courier New" panose="02070309020205020404" pitchFamily="49" charset="0"/>
                <a:cs typeface="Courier New" panose="02070309020205020404" pitchFamily="49" charset="0"/>
              </a:rPr>
              <a:t>]</a:t>
            </a:r>
          </a:p>
          <a:p>
            <a:r>
              <a:rPr lang="en-US" dirty="0" smtClean="0">
                <a:latin typeface="Courier New" panose="02070309020205020404" pitchFamily="49" charset="0"/>
                <a:cs typeface="Courier New" panose="02070309020205020404" pitchFamily="49" charset="0"/>
              </a:rPr>
              <a:t>del z[0][0]</a:t>
            </a:r>
            <a:endParaRPr 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042219578"/>
      </p:ext>
    </p:extLst>
  </p:cSld>
  <p:clrMapOvr>
    <a:masterClrMapping/>
  </p:clrMapOvr>
  <p:timing>
    <p:tnLst>
      <p:par>
        <p:cT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Tuples</a:t>
            </a:r>
            <a:endParaRPr lang="en-US" dirty="0"/>
          </a:p>
        </p:txBody>
      </p:sp>
      <p:sp>
        <p:nvSpPr>
          <p:cNvPr id="3" name="Content Placeholder 2"/>
          <p:cNvSpPr>
            <a:spLocks noGrp="1"/>
          </p:cNvSpPr>
          <p:nvPr>
            <p:ph idx="1"/>
          </p:nvPr>
        </p:nvSpPr>
        <p:spPr>
          <a:xfrm>
            <a:off x="914400" y="1219200"/>
            <a:ext cx="7772400" cy="4906963"/>
          </a:xfrm>
        </p:spPr>
        <p:txBody>
          <a:bodyPr/>
          <a:lstStyle/>
          <a:p>
            <a:r>
              <a:rPr lang="en-US" dirty="0" smtClean="0"/>
              <a:t>Slices work with tuples:</a:t>
            </a:r>
          </a:p>
          <a:p>
            <a:pPr lvl="1"/>
            <a:r>
              <a:rPr lang="en-US" dirty="0" smtClean="0">
                <a:latin typeface="Courier New" panose="02070309020205020404" pitchFamily="49" charset="0"/>
                <a:cs typeface="Courier New" panose="02070309020205020404" pitchFamily="49" charset="0"/>
              </a:rPr>
              <a:t>z[1:],z[:2],z[1:2]</a:t>
            </a:r>
          </a:p>
          <a:p>
            <a:r>
              <a:rPr lang="en-US" dirty="0" smtClean="0"/>
              <a:t>Using </a:t>
            </a:r>
            <a:r>
              <a:rPr lang="en-US" dirty="0" smtClean="0">
                <a:latin typeface="Courier New" panose="02070309020205020404" pitchFamily="49" charset="0"/>
                <a:cs typeface="Courier New" panose="02070309020205020404" pitchFamily="49" charset="0"/>
              </a:rPr>
              <a:t>sorted()</a:t>
            </a:r>
            <a:r>
              <a:rPr lang="en-US" dirty="0" smtClean="0">
                <a:cs typeface="Courier New" panose="02070309020205020404" pitchFamily="49" charset="0"/>
              </a:rPr>
              <a:t> with tuples</a:t>
            </a:r>
          </a:p>
          <a:p>
            <a:endParaRPr lang="en-US" dirty="0">
              <a:latin typeface="Courier New" panose="02070309020205020404" pitchFamily="49" charset="0"/>
              <a:cs typeface="Courier New" panose="02070309020205020404" pitchFamily="49" charset="0"/>
            </a:endParaRPr>
          </a:p>
          <a:p>
            <a:endParaRPr lang="en-US" dirty="0" smtClean="0">
              <a:latin typeface="Courier New" panose="02070309020205020404" pitchFamily="49" charset="0"/>
              <a:cs typeface="Courier New" panose="02070309020205020404" pitchFamily="49" charset="0"/>
            </a:endParaRPr>
          </a:p>
          <a:p>
            <a:endParaRPr lang="en-US" dirty="0">
              <a:latin typeface="Courier New" panose="02070309020205020404" pitchFamily="49" charset="0"/>
              <a:cs typeface="Courier New" panose="02070309020205020404" pitchFamily="49" charset="0"/>
            </a:endParaRPr>
          </a:p>
          <a:p>
            <a:r>
              <a:rPr lang="en-US" dirty="0" smtClean="0">
                <a:cs typeface="Courier New" panose="02070309020205020404" pitchFamily="49" charset="0"/>
              </a:rPr>
              <a:t>Sort by element in index 1 position</a:t>
            </a:r>
            <a:endParaRPr lang="en-US" dirty="0">
              <a:cs typeface="Courier New" panose="02070309020205020404" pitchFamily="49" charset="0"/>
            </a:endParaRP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211</a:t>
            </a:fld>
            <a:endParaRPr lang="en-US" dirty="0"/>
          </a:p>
        </p:txBody>
      </p:sp>
      <p:sp>
        <p:nvSpPr>
          <p:cNvPr id="5" name="TextBox 4"/>
          <p:cNvSpPr txBox="1"/>
          <p:nvPr/>
        </p:nvSpPr>
        <p:spPr>
          <a:xfrm>
            <a:off x="1599068" y="2824380"/>
            <a:ext cx="3355406" cy="923330"/>
          </a:xfrm>
          <a:prstGeom prst="rect">
            <a:avLst/>
          </a:prstGeom>
          <a:noFill/>
        </p:spPr>
        <p:txBody>
          <a:bodyPr wrap="none" rtlCol="0">
            <a:spAutoFit/>
          </a:bodyPr>
          <a:lstStyle/>
          <a:p>
            <a:r>
              <a:rPr lang="pl-PL" dirty="0">
                <a:latin typeface="Courier New" panose="02070309020205020404" pitchFamily="49" charset="0"/>
                <a:cs typeface="Courier New" panose="02070309020205020404" pitchFamily="49" charset="0"/>
              </a:rPr>
              <a:t>z = ((0,3),(2,2),(1,1</a:t>
            </a:r>
            <a:r>
              <a:rPr lang="pl-PL" dirty="0" smtClean="0">
                <a:latin typeface="Courier New" panose="02070309020205020404" pitchFamily="49" charset="0"/>
                <a:cs typeface="Courier New" panose="02070309020205020404" pitchFamily="49" charset="0"/>
              </a:rPr>
              <a:t>))</a:t>
            </a:r>
            <a:endParaRPr lang="en-US" dirty="0" smtClean="0">
              <a:latin typeface="Courier New" panose="02070309020205020404" pitchFamily="49" charset="0"/>
              <a:cs typeface="Courier New" panose="02070309020205020404" pitchFamily="49" charset="0"/>
            </a:endParaRPr>
          </a:p>
          <a:p>
            <a:r>
              <a:rPr lang="pl-PL" dirty="0" smtClean="0">
                <a:latin typeface="Courier New" panose="02070309020205020404" pitchFamily="49" charset="0"/>
                <a:cs typeface="Courier New" panose="02070309020205020404" pitchFamily="49" charset="0"/>
              </a:rPr>
              <a:t>print(z</a:t>
            </a:r>
            <a:r>
              <a:rPr lang="pl-PL" dirty="0">
                <a:latin typeface="Courier New" panose="02070309020205020404" pitchFamily="49" charset="0"/>
                <a:cs typeface="Courier New" panose="02070309020205020404" pitchFamily="49" charset="0"/>
              </a:rPr>
              <a:t>)</a:t>
            </a:r>
          </a:p>
          <a:p>
            <a:r>
              <a:rPr lang="pl-PL" dirty="0">
                <a:latin typeface="Courier New" panose="02070309020205020404" pitchFamily="49" charset="0"/>
                <a:cs typeface="Courier New" panose="02070309020205020404" pitchFamily="49" charset="0"/>
              </a:rPr>
              <a:t>print(sorted(z))</a:t>
            </a:r>
            <a:endParaRPr lang="en-US" dirty="0" smtClean="0">
              <a:latin typeface="Courier New" panose="02070309020205020404" pitchFamily="49" charset="0"/>
              <a:cs typeface="Courier New" panose="02070309020205020404" pitchFamily="49" charset="0"/>
            </a:endParaRPr>
          </a:p>
        </p:txBody>
      </p:sp>
      <p:sp>
        <p:nvSpPr>
          <p:cNvPr id="6" name="TextBox 5"/>
          <p:cNvSpPr txBox="1"/>
          <p:nvPr/>
        </p:nvSpPr>
        <p:spPr>
          <a:xfrm>
            <a:off x="1599068" y="5431433"/>
            <a:ext cx="4871847" cy="923330"/>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z = ((0,3),(2,2),(1,1</a:t>
            </a:r>
            <a:r>
              <a:rPr lang="en-US" dirty="0" smtClean="0">
                <a:latin typeface="Courier New" panose="02070309020205020404" pitchFamily="49" charset="0"/>
                <a:cs typeface="Courier New" panose="02070309020205020404" pitchFamily="49" charset="0"/>
              </a:rPr>
              <a:t>))</a:t>
            </a:r>
          </a:p>
          <a:p>
            <a:r>
              <a:rPr lang="en-US" dirty="0" smtClean="0">
                <a:latin typeface="Courier New" panose="02070309020205020404" pitchFamily="49" charset="0"/>
                <a:cs typeface="Courier New" panose="02070309020205020404" pitchFamily="49" charset="0"/>
              </a:rPr>
              <a:t>z = sorted(z, key = lambda x:x[1])</a:t>
            </a:r>
          </a:p>
          <a:p>
            <a:r>
              <a:rPr lang="en-US" dirty="0" smtClean="0">
                <a:latin typeface="Courier New" panose="02070309020205020404" pitchFamily="49" charset="0"/>
                <a:cs typeface="Courier New" panose="02070309020205020404" pitchFamily="49" charset="0"/>
              </a:rPr>
              <a:t>print(z)</a:t>
            </a:r>
          </a:p>
        </p:txBody>
      </p:sp>
    </p:spTree>
    <p:extLst>
      <p:ext uri="{BB962C8B-B14F-4D97-AF65-F5344CB8AC3E}">
        <p14:creationId xmlns:p14="http://schemas.microsoft.com/office/powerpoint/2010/main" val="3240111639"/>
      </p:ext>
    </p:extLst>
  </p:cSld>
  <p:clrMapOvr>
    <a:masterClrMapping/>
  </p:clrMapOvr>
  <p:timing>
    <p:tnLst>
      <p:par>
        <p:cT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Tuples</a:t>
            </a:r>
            <a:endParaRPr lang="en-US" dirty="0"/>
          </a:p>
        </p:txBody>
      </p:sp>
      <p:sp>
        <p:nvSpPr>
          <p:cNvPr id="3" name="Content Placeholder 2"/>
          <p:cNvSpPr>
            <a:spLocks noGrp="1"/>
          </p:cNvSpPr>
          <p:nvPr>
            <p:ph idx="1"/>
          </p:nvPr>
        </p:nvSpPr>
        <p:spPr>
          <a:xfrm>
            <a:off x="914400" y="1034480"/>
            <a:ext cx="7772400" cy="4906963"/>
          </a:xfrm>
        </p:spPr>
        <p:txBody>
          <a:bodyPr/>
          <a:lstStyle/>
          <a:p>
            <a:pPr>
              <a:spcBef>
                <a:spcPts val="0"/>
              </a:spcBef>
            </a:pPr>
            <a:r>
              <a:rPr lang="en-US" dirty="0" smtClean="0"/>
              <a:t>A unique feature in Python (see </a:t>
            </a:r>
            <a:r>
              <a:rPr lang="en-US" dirty="0" smtClean="0">
                <a:latin typeface="Courier"/>
              </a:rPr>
              <a:t>10-1.py</a:t>
            </a:r>
            <a:r>
              <a:rPr lang="en-US" dirty="0" smtClean="0"/>
              <a:t>)</a:t>
            </a:r>
          </a:p>
          <a:p>
            <a:pPr lvl="1">
              <a:spcBef>
                <a:spcPts val="0"/>
              </a:spcBef>
            </a:pPr>
            <a:r>
              <a:rPr lang="en-US" dirty="0" smtClean="0"/>
              <a:t>Multiple variables on left-side of statement</a:t>
            </a:r>
          </a:p>
          <a:p>
            <a:pPr>
              <a:spcBef>
                <a:spcPts val="0"/>
              </a:spcBef>
            </a:pPr>
            <a:endParaRPr lang="en-US" dirty="0"/>
          </a:p>
          <a:p>
            <a:pPr>
              <a:spcBef>
                <a:spcPts val="0"/>
              </a:spcBef>
            </a:pPr>
            <a:endParaRPr lang="en-US" dirty="0" smtClean="0"/>
          </a:p>
          <a:p>
            <a:pPr>
              <a:spcBef>
                <a:spcPts val="0"/>
              </a:spcBef>
            </a:pPr>
            <a:endParaRPr lang="en-US" dirty="0"/>
          </a:p>
          <a:p>
            <a:pPr>
              <a:spcBef>
                <a:spcPts val="0"/>
              </a:spcBef>
            </a:pPr>
            <a:endParaRPr lang="en-US" dirty="0" smtClean="0"/>
          </a:p>
          <a:p>
            <a:pPr>
              <a:spcBef>
                <a:spcPts val="0"/>
              </a:spcBef>
            </a:pPr>
            <a:endParaRPr lang="en-US" dirty="0" smtClean="0"/>
          </a:p>
          <a:p>
            <a:pPr>
              <a:spcBef>
                <a:spcPts val="0"/>
              </a:spcBef>
            </a:pPr>
            <a:endParaRPr lang="en-US" dirty="0" smtClean="0"/>
          </a:p>
          <a:p>
            <a:pPr>
              <a:spcBef>
                <a:spcPts val="0"/>
              </a:spcBef>
            </a:pPr>
            <a:endParaRPr lang="en-US" dirty="0"/>
          </a:p>
          <a:p>
            <a:pPr>
              <a:spcBef>
                <a:spcPts val="0"/>
              </a:spcBef>
            </a:pPr>
            <a:r>
              <a:rPr lang="en-US" dirty="0" smtClean="0"/>
              <a:t>Python automatically makes the intuitive assignments, if one is possible</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212</a:t>
            </a:fld>
            <a:endParaRPr lang="en-US" dirty="0"/>
          </a:p>
        </p:txBody>
      </p:sp>
      <p:pic>
        <p:nvPicPr>
          <p:cNvPr id="5" name="Picture 4"/>
          <p:cNvPicPr>
            <a:picLocks noChangeAspect="1"/>
          </p:cNvPicPr>
          <p:nvPr/>
        </p:nvPicPr>
        <p:blipFill>
          <a:blip r:embed="rId2"/>
          <a:stretch>
            <a:fillRect/>
          </a:stretch>
        </p:blipFill>
        <p:spPr>
          <a:xfrm>
            <a:off x="2987179" y="2163600"/>
            <a:ext cx="3002560" cy="3104920"/>
          </a:xfrm>
          <a:prstGeom prst="rect">
            <a:avLst/>
          </a:prstGeom>
        </p:spPr>
      </p:pic>
    </p:spTree>
    <p:extLst>
      <p:ext uri="{BB962C8B-B14F-4D97-AF65-F5344CB8AC3E}">
        <p14:creationId xmlns:p14="http://schemas.microsoft.com/office/powerpoint/2010/main" val="748308228"/>
      </p:ext>
    </p:extLst>
  </p:cSld>
  <p:clrMapOvr>
    <a:masterClrMapping/>
  </p:clrMapOvr>
  <p:timing>
    <p:tnLst>
      <p:par>
        <p:cT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a:t>
            </a:r>
            <a:r>
              <a:rPr lang="en-US" dirty="0" smtClean="0"/>
              <a:t>Types</a:t>
            </a:r>
            <a:endParaRPr lang="en-US" dirty="0"/>
          </a:p>
        </p:txBody>
      </p:sp>
      <p:sp>
        <p:nvSpPr>
          <p:cNvPr id="3" name="Content Placeholder 2"/>
          <p:cNvSpPr>
            <a:spLocks noGrp="1"/>
          </p:cNvSpPr>
          <p:nvPr>
            <p:ph idx="1"/>
          </p:nvPr>
        </p:nvSpPr>
        <p:spPr/>
        <p:txBody>
          <a:bodyPr/>
          <a:lstStyle/>
          <a:p>
            <a:r>
              <a:rPr lang="en-US" dirty="0" smtClean="0"/>
              <a:t>It’s easy to make mistakes with data structures:</a:t>
            </a:r>
          </a:p>
          <a:p>
            <a:pPr lvl="1"/>
            <a:r>
              <a:rPr lang="en-US" dirty="0" smtClean="0"/>
              <a:t>When you think you are using one data type but you are actually using another</a:t>
            </a:r>
          </a:p>
          <a:p>
            <a:pPr lvl="2"/>
            <a:r>
              <a:rPr lang="en-US" dirty="0" smtClean="0"/>
              <a:t>E.g., numerical quantities versus tuples</a:t>
            </a:r>
          </a:p>
          <a:p>
            <a:pPr lvl="1"/>
            <a:r>
              <a:rPr lang="en-US" dirty="0" smtClean="0"/>
              <a:t>Severance: “shape errors”</a:t>
            </a:r>
          </a:p>
          <a:p>
            <a:pPr lvl="1"/>
            <a:r>
              <a:rPr lang="en-US" dirty="0" smtClean="0"/>
              <a:t>Gives you errors or, worse, doesn’t reveal itself as an error</a:t>
            </a:r>
          </a:p>
          <a:p>
            <a:pPr lvl="1"/>
            <a:r>
              <a:rPr lang="en-US" dirty="0" smtClean="0"/>
              <a:t>Debug with the </a:t>
            </a:r>
            <a:r>
              <a:rPr lang="en-US" dirty="0" smtClean="0">
                <a:latin typeface="Courier New" panose="02070309020205020404" pitchFamily="49" charset="0"/>
                <a:cs typeface="Courier New" panose="02070309020205020404" pitchFamily="49" charset="0"/>
              </a:rPr>
              <a:t>type()</a:t>
            </a:r>
            <a:r>
              <a:rPr lang="en-US" dirty="0" smtClean="0">
                <a:cs typeface="Courier New" panose="02070309020205020404" pitchFamily="49" charset="0"/>
              </a:rPr>
              <a:t> </a:t>
            </a:r>
            <a:r>
              <a:rPr lang="en-US" dirty="0" smtClean="0"/>
              <a:t>function to check</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213</a:t>
            </a:fld>
            <a:endParaRPr lang="en-US" dirty="0"/>
          </a:p>
        </p:txBody>
      </p:sp>
    </p:spTree>
    <p:extLst>
      <p:ext uri="{BB962C8B-B14F-4D97-AF65-F5344CB8AC3E}">
        <p14:creationId xmlns:p14="http://schemas.microsoft.com/office/powerpoint/2010/main" val="3996989037"/>
      </p:ext>
    </p:extLst>
  </p:cSld>
  <p:clrMapOvr>
    <a:masterClrMapping/>
  </p:clrMapOvr>
  <p:timing>
    <p:tnLst>
      <p:par>
        <p:cT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Types</a:t>
            </a:r>
            <a:endParaRPr lang="en-US" dirty="0"/>
          </a:p>
        </p:txBody>
      </p:sp>
      <p:sp>
        <p:nvSpPr>
          <p:cNvPr id="3" name="Content Placeholder 2"/>
          <p:cNvSpPr>
            <a:spLocks noGrp="1"/>
          </p:cNvSpPr>
          <p:nvPr>
            <p:ph idx="1"/>
          </p:nvPr>
        </p:nvSpPr>
        <p:spPr>
          <a:xfrm>
            <a:off x="914400" y="958280"/>
            <a:ext cx="7772400" cy="4678363"/>
          </a:xfrm>
        </p:spPr>
        <p:txBody>
          <a:bodyPr/>
          <a:lstStyle/>
          <a:p>
            <a:pPr>
              <a:spcBef>
                <a:spcPts val="0"/>
              </a:spcBef>
            </a:pPr>
            <a:r>
              <a:rPr lang="en-US" dirty="0" smtClean="0"/>
              <a:t>Shape errors</a:t>
            </a:r>
          </a:p>
          <a:p>
            <a:pPr lvl="1">
              <a:spcBef>
                <a:spcPts val="0"/>
              </a:spcBef>
            </a:pPr>
            <a:r>
              <a:rPr lang="en-US" dirty="0" smtClean="0"/>
              <a:t>“…errors caused when a data structure has the wrong, type, size, or composition.”</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214</a:t>
            </a:fld>
            <a:endParaRPr lang="en-US" dirty="0"/>
          </a:p>
        </p:txBody>
      </p:sp>
      <p:pic>
        <p:nvPicPr>
          <p:cNvPr id="7" name="Picture 6"/>
          <p:cNvPicPr>
            <a:picLocks noChangeAspect="1"/>
          </p:cNvPicPr>
          <p:nvPr/>
        </p:nvPicPr>
        <p:blipFill>
          <a:blip r:embed="rId2"/>
          <a:stretch>
            <a:fillRect/>
          </a:stretch>
        </p:blipFill>
        <p:spPr>
          <a:xfrm>
            <a:off x="1997934" y="2493596"/>
            <a:ext cx="5186720" cy="1474397"/>
          </a:xfrm>
          <a:prstGeom prst="rect">
            <a:avLst/>
          </a:prstGeom>
        </p:spPr>
      </p:pic>
      <p:pic>
        <p:nvPicPr>
          <p:cNvPr id="8" name="Picture 7"/>
          <p:cNvPicPr>
            <a:picLocks noChangeAspect="1"/>
          </p:cNvPicPr>
          <p:nvPr/>
        </p:nvPicPr>
        <p:blipFill>
          <a:blip r:embed="rId3"/>
          <a:stretch>
            <a:fillRect/>
          </a:stretch>
        </p:blipFill>
        <p:spPr>
          <a:xfrm>
            <a:off x="1895665" y="4223564"/>
            <a:ext cx="5809869" cy="1551051"/>
          </a:xfrm>
          <a:prstGeom prst="rect">
            <a:avLst/>
          </a:prstGeom>
        </p:spPr>
      </p:pic>
    </p:spTree>
    <p:extLst>
      <p:ext uri="{BB962C8B-B14F-4D97-AF65-F5344CB8AC3E}">
        <p14:creationId xmlns:p14="http://schemas.microsoft.com/office/powerpoint/2010/main" val="386292670"/>
      </p:ext>
    </p:extLst>
  </p:cSld>
  <p:clrMapOvr>
    <a:masterClrMapping/>
  </p:clrMapOvr>
  <p:timing>
    <p:tnLst>
      <p:par>
        <p:cT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Types</a:t>
            </a:r>
            <a:endParaRPr lang="en-US" dirty="0"/>
          </a:p>
        </p:txBody>
      </p:sp>
      <p:sp>
        <p:nvSpPr>
          <p:cNvPr id="3" name="Content Placeholder 2"/>
          <p:cNvSpPr>
            <a:spLocks noGrp="1"/>
          </p:cNvSpPr>
          <p:nvPr>
            <p:ph idx="1"/>
          </p:nvPr>
        </p:nvSpPr>
        <p:spPr/>
        <p:txBody>
          <a:bodyPr/>
          <a:lstStyle/>
          <a:p>
            <a:r>
              <a:rPr lang="en-US" dirty="0" smtClean="0"/>
              <a:t>Shape error examples</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215</a:t>
            </a:fld>
            <a:endParaRPr lang="en-US" dirty="0"/>
          </a:p>
        </p:txBody>
      </p:sp>
      <p:pic>
        <p:nvPicPr>
          <p:cNvPr id="6" name="Picture 5"/>
          <p:cNvPicPr>
            <a:picLocks noChangeAspect="1"/>
          </p:cNvPicPr>
          <p:nvPr/>
        </p:nvPicPr>
        <p:blipFill>
          <a:blip r:embed="rId2"/>
          <a:stretch>
            <a:fillRect/>
          </a:stretch>
        </p:blipFill>
        <p:spPr>
          <a:xfrm>
            <a:off x="914400" y="2303255"/>
            <a:ext cx="7999645" cy="410015"/>
          </a:xfrm>
          <a:prstGeom prst="rect">
            <a:avLst/>
          </a:prstGeom>
        </p:spPr>
      </p:pic>
    </p:spTree>
    <p:extLst>
      <p:ext uri="{BB962C8B-B14F-4D97-AF65-F5344CB8AC3E}">
        <p14:creationId xmlns:p14="http://schemas.microsoft.com/office/powerpoint/2010/main" val="2290839036"/>
      </p:ext>
    </p:extLst>
  </p:cSld>
  <p:clrMapOvr>
    <a:masterClrMapping/>
  </p:clrMapOvr>
  <p:timing>
    <p:tnLst>
      <p:par>
        <p:cT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In-Class Exercise 1</a:t>
            </a:r>
            <a:endParaRPr lang="en-US" dirty="0"/>
          </a:p>
        </p:txBody>
      </p:sp>
      <p:sp>
        <p:nvSpPr>
          <p:cNvPr id="3" name="Content Placeholder 2"/>
          <p:cNvSpPr>
            <a:spLocks noGrp="1"/>
          </p:cNvSpPr>
          <p:nvPr>
            <p:ph idx="1"/>
          </p:nvPr>
        </p:nvSpPr>
        <p:spPr>
          <a:xfrm>
            <a:off x="914400" y="1100668"/>
            <a:ext cx="7772400" cy="5025496"/>
          </a:xfrm>
        </p:spPr>
        <p:txBody>
          <a:bodyPr/>
          <a:lstStyle/>
          <a:p>
            <a:r>
              <a:rPr lang="en-US" dirty="0" smtClean="0"/>
              <a:t>2-tuples of integers represent the indices of Wal-Mart distribution centers that serve </a:t>
            </a:r>
            <a:r>
              <a:rPr lang="en-US" dirty="0"/>
              <a:t>Wal-Mart </a:t>
            </a:r>
            <a:r>
              <a:rPr lang="en-US" dirty="0" smtClean="0"/>
              <a:t>stores</a:t>
            </a:r>
          </a:p>
          <a:p>
            <a:pPr lvl="1"/>
            <a:r>
              <a:rPr lang="en-US" dirty="0" smtClean="0"/>
              <a:t>For example, (2,4) means that distribution center 2 supplies store 4</a:t>
            </a:r>
          </a:p>
          <a:p>
            <a:r>
              <a:rPr lang="en-US" dirty="0" smtClean="0"/>
              <a:t>Indices are associated with locations</a:t>
            </a:r>
          </a:p>
          <a:p>
            <a:pPr lvl="1"/>
            <a:r>
              <a:rPr lang="en-US" dirty="0" smtClean="0">
                <a:latin typeface="Courier New" panose="02070309020205020404" pitchFamily="49" charset="0"/>
                <a:cs typeface="Courier New" panose="02070309020205020404" pitchFamily="49" charset="0"/>
              </a:rPr>
              <a:t>stores</a:t>
            </a:r>
            <a:r>
              <a:rPr lang="en-US" dirty="0" smtClean="0"/>
              <a:t> and </a:t>
            </a:r>
            <a:r>
              <a:rPr lang="en-US" dirty="0" smtClean="0">
                <a:latin typeface="Courier New" panose="02070309020205020404" pitchFamily="49" charset="0"/>
                <a:cs typeface="Courier New" panose="02070309020205020404" pitchFamily="49" charset="0"/>
              </a:rPr>
              <a:t>dcs</a:t>
            </a:r>
            <a:r>
              <a:rPr lang="en-US" dirty="0" smtClean="0"/>
              <a:t> lists</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216</a:t>
            </a:fld>
            <a:endParaRPr lang="en-US" dirty="0"/>
          </a:p>
        </p:txBody>
      </p:sp>
    </p:spTree>
    <p:extLst>
      <p:ext uri="{BB962C8B-B14F-4D97-AF65-F5344CB8AC3E}">
        <p14:creationId xmlns:p14="http://schemas.microsoft.com/office/powerpoint/2010/main" val="70855795"/>
      </p:ext>
    </p:extLst>
  </p:cSld>
  <p:clrMapOvr>
    <a:masterClrMapping/>
  </p:clrMapOvr>
  <p:timing>
    <p:tnLst>
      <p:par>
        <p:cT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In-Class Exercise 1</a:t>
            </a:r>
            <a:endParaRPr lang="en-US" dirty="0"/>
          </a:p>
        </p:txBody>
      </p:sp>
      <p:sp>
        <p:nvSpPr>
          <p:cNvPr id="3" name="Content Placeholder 2"/>
          <p:cNvSpPr>
            <a:spLocks noGrp="1"/>
          </p:cNvSpPr>
          <p:nvPr>
            <p:ph idx="1"/>
          </p:nvPr>
        </p:nvSpPr>
        <p:spPr>
          <a:xfrm>
            <a:off x="914400" y="990597"/>
            <a:ext cx="7772400" cy="5025496"/>
          </a:xfrm>
        </p:spPr>
        <p:txBody>
          <a:bodyPr/>
          <a:lstStyle/>
          <a:p>
            <a:r>
              <a:rPr lang="en-US" dirty="0" smtClean="0">
                <a:cs typeface="Courier New" panose="02070309020205020404" pitchFamily="49" charset="0"/>
              </a:rPr>
              <a:t>In </a:t>
            </a:r>
            <a:r>
              <a:rPr lang="en-US" dirty="0" smtClean="0">
                <a:latin typeface="Courier New" panose="02070309020205020404" pitchFamily="49" charset="0"/>
                <a:cs typeface="Courier New" panose="02070309020205020404" pitchFamily="49" charset="0"/>
              </a:rPr>
              <a:t>Tuples.ipynb</a:t>
            </a:r>
            <a:endParaRPr lang="en-US" dirty="0" smtClean="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217</a:t>
            </a:fld>
            <a:endParaRPr lang="en-US" dirty="0"/>
          </a:p>
        </p:txBody>
      </p:sp>
      <p:pic>
        <p:nvPicPr>
          <p:cNvPr id="5" name="Picture 4"/>
          <p:cNvPicPr>
            <a:picLocks noChangeAspect="1"/>
          </p:cNvPicPr>
          <p:nvPr/>
        </p:nvPicPr>
        <p:blipFill>
          <a:blip r:embed="rId2"/>
          <a:stretch>
            <a:fillRect/>
          </a:stretch>
        </p:blipFill>
        <p:spPr>
          <a:xfrm>
            <a:off x="1029901" y="1590720"/>
            <a:ext cx="7934707" cy="4092234"/>
          </a:xfrm>
          <a:prstGeom prst="rect">
            <a:avLst/>
          </a:prstGeom>
        </p:spPr>
      </p:pic>
    </p:spTree>
    <p:extLst>
      <p:ext uri="{BB962C8B-B14F-4D97-AF65-F5344CB8AC3E}">
        <p14:creationId xmlns:p14="http://schemas.microsoft.com/office/powerpoint/2010/main" val="3274309952"/>
      </p:ext>
    </p:extLst>
  </p:cSld>
  <p:clrMapOvr>
    <a:masterClrMapping/>
  </p:clrMapOvr>
  <p:timing>
    <p:tnLst>
      <p:par>
        <p:cT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In-Class Exercise 1</a:t>
            </a:r>
            <a:endParaRPr lang="en-US" dirty="0"/>
          </a:p>
        </p:txBody>
      </p:sp>
      <p:sp>
        <p:nvSpPr>
          <p:cNvPr id="3" name="Content Placeholder 2"/>
          <p:cNvSpPr>
            <a:spLocks noGrp="1"/>
          </p:cNvSpPr>
          <p:nvPr>
            <p:ph idx="1"/>
          </p:nvPr>
        </p:nvSpPr>
        <p:spPr/>
        <p:txBody>
          <a:bodyPr/>
          <a:lstStyle/>
          <a:p>
            <a:r>
              <a:rPr lang="en-US" dirty="0" smtClean="0"/>
              <a:t>Write a program that:</a:t>
            </a:r>
          </a:p>
          <a:p>
            <a:pPr lvl="1"/>
            <a:r>
              <a:rPr lang="en-US" dirty="0" smtClean="0"/>
              <a:t>Elicits </a:t>
            </a:r>
            <a:r>
              <a:rPr lang="en-US" dirty="0"/>
              <a:t>an integer </a:t>
            </a:r>
            <a:r>
              <a:rPr lang="en-US" dirty="0" smtClean="0"/>
              <a:t>from </a:t>
            </a:r>
            <a:r>
              <a:rPr lang="en-US" dirty="0"/>
              <a:t>a user </a:t>
            </a:r>
            <a:r>
              <a:rPr lang="en-US" dirty="0" smtClean="0"/>
              <a:t>using </a:t>
            </a:r>
            <a:r>
              <a:rPr lang="en-US" dirty="0" smtClean="0">
                <a:latin typeface="Courier New" panose="02070309020205020404" pitchFamily="49" charset="0"/>
                <a:cs typeface="Courier New" panose="02070309020205020404" pitchFamily="49" charset="0"/>
              </a:rPr>
              <a:t>input()</a:t>
            </a:r>
            <a:r>
              <a:rPr lang="en-US" dirty="0" smtClean="0"/>
              <a:t>, which represents a distribution center</a:t>
            </a:r>
          </a:p>
          <a:p>
            <a:pPr lvl="2"/>
            <a:r>
              <a:rPr lang="en-US" dirty="0" smtClean="0"/>
              <a:t>DC indices run from 0 to 5</a:t>
            </a:r>
          </a:p>
          <a:p>
            <a:pPr lvl="1"/>
            <a:r>
              <a:rPr lang="en-US" dirty="0" smtClean="0"/>
              <a:t>Prints out a nice heading saying that this analysis is for a particular DC number located at a particular location</a:t>
            </a:r>
          </a:p>
          <a:p>
            <a:pPr lvl="1"/>
            <a:r>
              <a:rPr lang="en-US" dirty="0" smtClean="0"/>
              <a:t>Prints out all store locations served by the DC whose index that was entered</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218</a:t>
            </a:fld>
            <a:endParaRPr lang="en-US" dirty="0"/>
          </a:p>
        </p:txBody>
      </p:sp>
    </p:spTree>
    <p:extLst>
      <p:ext uri="{BB962C8B-B14F-4D97-AF65-F5344CB8AC3E}">
        <p14:creationId xmlns:p14="http://schemas.microsoft.com/office/powerpoint/2010/main" val="4072005410"/>
      </p:ext>
    </p:extLst>
  </p:cSld>
  <p:clrMapOvr>
    <a:masterClrMapping/>
  </p:clrMapOvr>
  <p:timing>
    <p:tnLst>
      <p:par>
        <p:cT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In-Class Exercise 2</a:t>
            </a:r>
            <a:endParaRPr lang="en-US" dirty="0"/>
          </a:p>
        </p:txBody>
      </p:sp>
      <p:sp>
        <p:nvSpPr>
          <p:cNvPr id="3" name="Content Placeholder 2"/>
          <p:cNvSpPr>
            <a:spLocks noGrp="1"/>
          </p:cNvSpPr>
          <p:nvPr>
            <p:ph idx="1"/>
          </p:nvPr>
        </p:nvSpPr>
        <p:spPr>
          <a:xfrm>
            <a:off x="914399" y="1409350"/>
            <a:ext cx="8095377" cy="4716813"/>
          </a:xfrm>
        </p:spPr>
        <p:txBody>
          <a:bodyPr/>
          <a:lstStyle/>
          <a:p>
            <a:r>
              <a:rPr lang="en-US" dirty="0" smtClean="0"/>
              <a:t>Read </a:t>
            </a:r>
            <a:r>
              <a:rPr lang="en-US" dirty="0" smtClean="0">
                <a:latin typeface="Courier New" panose="02070309020205020404" pitchFamily="49" charset="0"/>
                <a:cs typeface="Courier New" panose="02070309020205020404" pitchFamily="49" charset="0"/>
              </a:rPr>
              <a:t>tuples.txt</a:t>
            </a:r>
            <a:r>
              <a:rPr lang="en-US" dirty="0" smtClean="0">
                <a:cs typeface="Courier New" panose="02070309020205020404" pitchFamily="49" charset="0"/>
              </a:rPr>
              <a:t> </a:t>
            </a:r>
            <a:r>
              <a:rPr lang="en-US" dirty="0" smtClean="0"/>
              <a:t>and transform into tuples</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219</a:t>
            </a:fld>
            <a:endParaRPr lang="en-US" dirty="0"/>
          </a:p>
        </p:txBody>
      </p:sp>
    </p:spTree>
    <p:extLst>
      <p:ext uri="{BB962C8B-B14F-4D97-AF65-F5344CB8AC3E}">
        <p14:creationId xmlns:p14="http://schemas.microsoft.com/office/powerpoint/2010/main" val="309429030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Python Versions</a:t>
            </a:r>
            <a:endParaRPr lang="en-US" dirty="0"/>
          </a:p>
        </p:txBody>
      </p:sp>
      <p:sp>
        <p:nvSpPr>
          <p:cNvPr id="3" name="Content Placeholder 2"/>
          <p:cNvSpPr>
            <a:spLocks noGrp="1"/>
          </p:cNvSpPr>
          <p:nvPr>
            <p:ph idx="1"/>
          </p:nvPr>
        </p:nvSpPr>
        <p:spPr/>
        <p:txBody>
          <a:bodyPr/>
          <a:lstStyle/>
          <a:p>
            <a:r>
              <a:rPr lang="en-US" dirty="0" smtClean="0"/>
              <a:t>Python 2.7 versus Python 3.X</a:t>
            </a:r>
          </a:p>
          <a:p>
            <a:pPr lvl="1"/>
            <a:r>
              <a:rPr lang="en-US" dirty="0" smtClean="0"/>
              <a:t>Different syntax</a:t>
            </a:r>
          </a:p>
          <a:p>
            <a:pPr lvl="1"/>
            <a:r>
              <a:rPr lang="en-US" dirty="0" smtClean="0"/>
              <a:t>Most people still use 2.7 although 3.X is becoming the standard and is actively being improved</a:t>
            </a:r>
          </a:p>
          <a:p>
            <a:pPr lvl="1"/>
            <a:r>
              <a:rPr lang="en-US" dirty="0" smtClean="0"/>
              <a:t>2.7 will be used by fewer and fewer people</a:t>
            </a:r>
          </a:p>
          <a:p>
            <a:r>
              <a:rPr lang="en-US" dirty="0" smtClean="0"/>
              <a:t>We’ll use Python 3 since it is the best version and becoming more frequently used</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22</a:t>
            </a:fld>
            <a:endParaRPr lang="en-US" dirty="0"/>
          </a:p>
        </p:txBody>
      </p:sp>
    </p:spTree>
    <p:extLst>
      <p:ext uri="{BB962C8B-B14F-4D97-AF65-F5344CB8AC3E}">
        <p14:creationId xmlns:p14="http://schemas.microsoft.com/office/powerpoint/2010/main" val="536486085"/>
      </p:ext>
    </p:extLst>
  </p:cSld>
  <p:clrMapOvr>
    <a:masterClrMapping/>
  </p:clrMapOvr>
  <p:timing>
    <p:tnLst>
      <p:par>
        <p:cT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Dictionaries Data Type</a:t>
            </a:r>
            <a:endParaRPr lang="en-US" dirty="0"/>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2972661900"/>
      </p:ext>
    </p:extLst>
  </p:cSld>
  <p:clrMapOvr>
    <a:masterClrMapping/>
  </p:clrMapOvr>
  <p:timing>
    <p:tnLst>
      <p:par>
        <p:cT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3" name="Content Placeholder 2"/>
          <p:cNvSpPr>
            <a:spLocks noGrp="1"/>
          </p:cNvSpPr>
          <p:nvPr>
            <p:ph idx="1"/>
          </p:nvPr>
        </p:nvSpPr>
        <p:spPr/>
        <p:txBody>
          <a:bodyPr/>
          <a:lstStyle/>
          <a:p>
            <a:r>
              <a:rPr lang="en-US" dirty="0"/>
              <a:t>Textbook </a:t>
            </a:r>
            <a:endParaRPr lang="en-US" dirty="0" smtClean="0"/>
          </a:p>
          <a:p>
            <a:pPr lvl="1"/>
            <a:r>
              <a:rPr lang="en-US" dirty="0" smtClean="0"/>
              <a:t>Severance, Chapter 9</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221</a:t>
            </a:fld>
            <a:endParaRPr lang="en-US" dirty="0"/>
          </a:p>
        </p:txBody>
      </p:sp>
    </p:spTree>
    <p:extLst>
      <p:ext uri="{BB962C8B-B14F-4D97-AF65-F5344CB8AC3E}">
        <p14:creationId xmlns:p14="http://schemas.microsoft.com/office/powerpoint/2010/main" val="3699374510"/>
      </p:ext>
    </p:extLst>
  </p:cSld>
  <p:clrMapOvr>
    <a:masterClrMapping/>
  </p:clrMapOvr>
  <p:timing>
    <p:tnLst>
      <p:par>
        <p:cTn id="1" dur="indefinite" restart="never" nodeType="tmRoot"/>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Dictionaries</a:t>
            </a:r>
            <a:endParaRPr lang="en-US" dirty="0"/>
          </a:p>
        </p:txBody>
      </p:sp>
      <p:sp>
        <p:nvSpPr>
          <p:cNvPr id="3" name="Content Placeholder 2"/>
          <p:cNvSpPr>
            <a:spLocks noGrp="1"/>
          </p:cNvSpPr>
          <p:nvPr>
            <p:ph idx="1"/>
          </p:nvPr>
        </p:nvSpPr>
        <p:spPr>
          <a:xfrm>
            <a:off x="914399" y="1129018"/>
            <a:ext cx="7906327" cy="4678363"/>
          </a:xfrm>
        </p:spPr>
        <p:txBody>
          <a:bodyPr/>
          <a:lstStyle/>
          <a:p>
            <a:r>
              <a:rPr lang="en-US" sz="2400" dirty="0" smtClean="0">
                <a:latin typeface="Courier New" panose="02070309020205020404" pitchFamily="49" charset="0"/>
                <a:cs typeface="Courier New" panose="02070309020205020404" pitchFamily="49" charset="0"/>
              </a:rPr>
              <a:t>myDiction </a:t>
            </a:r>
            <a:r>
              <a:rPr lang="en-US" sz="2400" dirty="0">
                <a:latin typeface="Courier New" panose="02070309020205020404" pitchFamily="49" charset="0"/>
                <a:cs typeface="Courier New" panose="02070309020205020404" pitchFamily="49" charset="0"/>
              </a:rPr>
              <a:t>= {'zero':0,'one':1, 'two':2</a:t>
            </a:r>
            <a:r>
              <a:rPr lang="en-US" sz="2400" dirty="0" smtClean="0">
                <a:latin typeface="Courier New" panose="02070309020205020404" pitchFamily="49" charset="0"/>
                <a:cs typeface="Courier New" panose="02070309020205020404" pitchFamily="49" charset="0"/>
              </a:rPr>
              <a:t>}</a:t>
            </a:r>
          </a:p>
          <a:p>
            <a:r>
              <a:rPr lang="en-US" dirty="0" smtClean="0"/>
              <a:t>Dictionaries are sequences of key-value pairs</a:t>
            </a:r>
          </a:p>
          <a:p>
            <a:pPr lvl="1"/>
            <a:r>
              <a:rPr lang="en-US" dirty="0" smtClean="0"/>
              <a:t>Specified by curly braces {</a:t>
            </a:r>
            <a:r>
              <a:rPr lang="en-US" i="1" dirty="0" smtClean="0"/>
              <a:t>put key-values here</a:t>
            </a:r>
            <a:r>
              <a:rPr lang="en-US" dirty="0" smtClean="0"/>
              <a:t>}</a:t>
            </a:r>
          </a:p>
          <a:p>
            <a:pPr lvl="1"/>
            <a:r>
              <a:rPr lang="en-US" dirty="0" smtClean="0"/>
              <a:t>Like lists, but find values using keys, not indices</a:t>
            </a:r>
          </a:p>
          <a:p>
            <a:pPr lvl="1"/>
            <a:r>
              <a:rPr lang="en-US" dirty="0" smtClean="0"/>
              <a:t>Colons separate keys and corresponding values</a:t>
            </a:r>
          </a:p>
          <a:p>
            <a:pPr lvl="1"/>
            <a:r>
              <a:rPr lang="en-US" dirty="0" smtClean="0"/>
              <a:t>Commas separate key-value pairs</a:t>
            </a:r>
          </a:p>
          <a:p>
            <a:pPr lvl="1"/>
            <a:r>
              <a:rPr lang="en-US" dirty="0" smtClean="0"/>
              <a:t>Values are mutable</a:t>
            </a:r>
          </a:p>
          <a:p>
            <a:pPr lvl="1"/>
            <a:r>
              <a:rPr lang="en-US" dirty="0" smtClean="0"/>
              <a:t>Fast lookups</a:t>
            </a:r>
          </a:p>
          <a:p>
            <a:endParaRPr lang="en-US" dirty="0"/>
          </a:p>
          <a:p>
            <a:pPr>
              <a:spcBef>
                <a:spcPts val="0"/>
              </a:spcBef>
            </a:pPr>
            <a:r>
              <a:rPr lang="en-US" dirty="0" smtClean="0"/>
              <a:t>Try this</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222</a:t>
            </a:fld>
            <a:endParaRPr lang="en-US" dirty="0"/>
          </a:p>
        </p:txBody>
      </p:sp>
      <p:sp>
        <p:nvSpPr>
          <p:cNvPr id="5" name="TextBox 4"/>
          <p:cNvSpPr txBox="1"/>
          <p:nvPr/>
        </p:nvSpPr>
        <p:spPr>
          <a:xfrm>
            <a:off x="1510143" y="5307703"/>
            <a:ext cx="4793300" cy="461665"/>
          </a:xfrm>
          <a:prstGeom prst="rect">
            <a:avLst/>
          </a:prstGeom>
          <a:noFill/>
        </p:spPr>
        <p:txBody>
          <a:bodyPr wrap="none" rtlCol="0">
            <a:spAutoFit/>
          </a:bodyPr>
          <a:lstStyle/>
          <a:p>
            <a:r>
              <a:rPr lang="en-US" sz="2400" dirty="0" smtClean="0">
                <a:latin typeface="Courier New" panose="02070309020205020404" pitchFamily="49" charset="0"/>
                <a:cs typeface="Courier New" panose="02070309020205020404" pitchFamily="49" charset="0"/>
              </a:rPr>
              <a:t>print(myDiction [</a:t>
            </a:r>
            <a:r>
              <a:rPr lang="en-US" sz="2400" dirty="0">
                <a:latin typeface="Courier New" panose="02070309020205020404" pitchFamily="49" charset="0"/>
                <a:cs typeface="Courier New" panose="02070309020205020404" pitchFamily="49" charset="0"/>
              </a:rPr>
              <a:t>'zero</a:t>
            </a:r>
            <a:r>
              <a:rPr lang="en-US" sz="2400" dirty="0" smtClean="0">
                <a:latin typeface="Courier New" panose="02070309020205020404" pitchFamily="49" charset="0"/>
                <a:cs typeface="Courier New" panose="02070309020205020404" pitchFamily="49" charset="0"/>
              </a:rPr>
              <a:t>'])</a:t>
            </a:r>
            <a:endParaRPr lang="en-US" sz="2400" dirty="0">
              <a:latin typeface="Courier New" panose="02070309020205020404" pitchFamily="49" charset="0"/>
              <a:cs typeface="Courier New" panose="02070309020205020404" pitchFamily="49" charset="0"/>
            </a:endParaRPr>
          </a:p>
        </p:txBody>
      </p:sp>
      <p:sp>
        <p:nvSpPr>
          <p:cNvPr id="6" name="TextBox 5"/>
          <p:cNvSpPr txBox="1"/>
          <p:nvPr/>
        </p:nvSpPr>
        <p:spPr>
          <a:xfrm>
            <a:off x="1302324" y="6235120"/>
            <a:ext cx="4424609" cy="461665"/>
          </a:xfrm>
          <a:prstGeom prst="rect">
            <a:avLst/>
          </a:prstGeom>
          <a:noFill/>
        </p:spPr>
        <p:txBody>
          <a:bodyPr wrap="none" rtlCol="0">
            <a:spAutoFit/>
          </a:bodyPr>
          <a:lstStyle/>
          <a:p>
            <a:r>
              <a:rPr lang="en-US" sz="2400" dirty="0" smtClean="0">
                <a:latin typeface="Courier New" panose="02070309020205020404" pitchFamily="49" charset="0"/>
                <a:cs typeface="Courier New" panose="02070309020205020404" pitchFamily="49" charset="0"/>
              </a:rPr>
              <a:t>myDiction [</a:t>
            </a:r>
            <a:r>
              <a:rPr lang="en-US" sz="2400" dirty="0">
                <a:latin typeface="Courier New" panose="02070309020205020404" pitchFamily="49" charset="0"/>
                <a:cs typeface="Courier New" panose="02070309020205020404" pitchFamily="49" charset="0"/>
              </a:rPr>
              <a:t>'zero</a:t>
            </a:r>
            <a:r>
              <a:rPr lang="en-US" sz="2400" dirty="0" smtClean="0">
                <a:latin typeface="Courier New" panose="02070309020205020404" pitchFamily="49" charset="0"/>
                <a:cs typeface="Courier New" panose="02070309020205020404" pitchFamily="49" charset="0"/>
              </a:rPr>
              <a:t>'] = 99</a:t>
            </a:r>
            <a:endParaRPr lang="en-US" sz="24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772172004"/>
      </p:ext>
    </p:extLst>
  </p:cSld>
  <p:clrMapOvr>
    <a:masterClrMapping/>
  </p:clrMapOvr>
  <p:timing>
    <p:tnLst>
      <p:par>
        <p:cT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Dictionaries</a:t>
            </a:r>
            <a:endParaRPr lang="en-US" dirty="0"/>
          </a:p>
        </p:txBody>
      </p:sp>
      <p:sp>
        <p:nvSpPr>
          <p:cNvPr id="3" name="Content Placeholder 2"/>
          <p:cNvSpPr>
            <a:spLocks noGrp="1"/>
          </p:cNvSpPr>
          <p:nvPr>
            <p:ph idx="1"/>
          </p:nvPr>
        </p:nvSpPr>
        <p:spPr>
          <a:xfrm>
            <a:off x="914400" y="1022938"/>
            <a:ext cx="7772400" cy="4678363"/>
          </a:xfrm>
        </p:spPr>
        <p:txBody>
          <a:bodyPr/>
          <a:lstStyle/>
          <a:p>
            <a:r>
              <a:rPr lang="en-US" dirty="0" smtClean="0"/>
              <a:t>Get number of key-value pairs</a:t>
            </a:r>
          </a:p>
          <a:p>
            <a:endParaRPr lang="en-US" dirty="0"/>
          </a:p>
          <a:p>
            <a:r>
              <a:rPr lang="en-US" dirty="0" smtClean="0"/>
              <a:t>Get keys (a property)</a:t>
            </a:r>
          </a:p>
          <a:p>
            <a:endParaRPr lang="en-US" dirty="0"/>
          </a:p>
          <a:p>
            <a:pPr lvl="1"/>
            <a:r>
              <a:rPr lang="en-US" dirty="0" smtClean="0"/>
              <a:t>Result (order most likely differs from order of specification)</a:t>
            </a:r>
          </a:p>
          <a:p>
            <a:endParaRPr lang="en-US" dirty="0" smtClean="0"/>
          </a:p>
          <a:p>
            <a:r>
              <a:rPr lang="en-US" dirty="0"/>
              <a:t>Get dictionary values:</a:t>
            </a:r>
          </a:p>
          <a:p>
            <a:pPr lvl="1"/>
            <a:r>
              <a:rPr lang="en-US" dirty="0" smtClean="0">
                <a:latin typeface="Courier New" panose="02070309020205020404" pitchFamily="49" charset="0"/>
                <a:cs typeface="Courier New" panose="02070309020205020404" pitchFamily="49" charset="0"/>
              </a:rPr>
              <a:t>myDiction.values</a:t>
            </a:r>
            <a:r>
              <a:rPr lang="en-US" dirty="0">
                <a:latin typeface="Courier New" panose="02070309020205020404" pitchFamily="49" charset="0"/>
                <a:cs typeface="Courier New" panose="02070309020205020404" pitchFamily="49" charset="0"/>
              </a:rPr>
              <a:t>()</a:t>
            </a:r>
            <a:endParaRPr lang="en-US" dirty="0"/>
          </a:p>
          <a:p>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223</a:t>
            </a:fld>
            <a:endParaRPr lang="en-US" dirty="0"/>
          </a:p>
        </p:txBody>
      </p:sp>
      <p:sp>
        <p:nvSpPr>
          <p:cNvPr id="5" name="TextBox 4"/>
          <p:cNvSpPr txBox="1"/>
          <p:nvPr/>
        </p:nvSpPr>
        <p:spPr>
          <a:xfrm>
            <a:off x="1911924" y="1581020"/>
            <a:ext cx="2765501" cy="461665"/>
          </a:xfrm>
          <a:prstGeom prst="rect">
            <a:avLst/>
          </a:prstGeom>
          <a:noFill/>
        </p:spPr>
        <p:txBody>
          <a:bodyPr wrap="none" rtlCol="0">
            <a:spAutoFit/>
          </a:bodyPr>
          <a:lstStyle/>
          <a:p>
            <a:r>
              <a:rPr lang="en-US" sz="2400" dirty="0" smtClean="0">
                <a:latin typeface="Courier New" panose="02070309020205020404" pitchFamily="49" charset="0"/>
                <a:cs typeface="Courier New" panose="02070309020205020404" pitchFamily="49" charset="0"/>
              </a:rPr>
              <a:t>len(myDiction)</a:t>
            </a:r>
            <a:endParaRPr lang="en-US" sz="2400" dirty="0">
              <a:latin typeface="Courier New" panose="02070309020205020404" pitchFamily="49" charset="0"/>
              <a:cs typeface="Courier New" panose="02070309020205020404" pitchFamily="49" charset="0"/>
            </a:endParaRPr>
          </a:p>
        </p:txBody>
      </p:sp>
      <p:sp>
        <p:nvSpPr>
          <p:cNvPr id="6" name="TextBox 5"/>
          <p:cNvSpPr txBox="1"/>
          <p:nvPr/>
        </p:nvSpPr>
        <p:spPr>
          <a:xfrm>
            <a:off x="1417777" y="2835723"/>
            <a:ext cx="4424609" cy="461665"/>
          </a:xfrm>
          <a:prstGeom prst="rect">
            <a:avLst/>
          </a:prstGeom>
          <a:noFill/>
        </p:spPr>
        <p:txBody>
          <a:bodyPr wrap="none" rtlCol="0">
            <a:spAutoFit/>
          </a:bodyPr>
          <a:lstStyle/>
          <a:p>
            <a:r>
              <a:rPr lang="en-US" sz="2400" dirty="0" smtClean="0">
                <a:latin typeface="Courier New" panose="02070309020205020404" pitchFamily="49" charset="0"/>
                <a:cs typeface="Courier New" panose="02070309020205020404" pitchFamily="49" charset="0"/>
              </a:rPr>
              <a:t>print(myDiction.keys())</a:t>
            </a:r>
            <a:endParaRPr lang="en-US" sz="2400" dirty="0">
              <a:latin typeface="Courier New" panose="02070309020205020404" pitchFamily="49" charset="0"/>
              <a:cs typeface="Courier New" panose="02070309020205020404" pitchFamily="49" charset="0"/>
            </a:endParaRPr>
          </a:p>
        </p:txBody>
      </p:sp>
      <p:sp>
        <p:nvSpPr>
          <p:cNvPr id="7" name="TextBox 6"/>
          <p:cNvSpPr txBox="1"/>
          <p:nvPr/>
        </p:nvSpPr>
        <p:spPr>
          <a:xfrm>
            <a:off x="1602123" y="4440351"/>
            <a:ext cx="4240263" cy="461665"/>
          </a:xfrm>
          <a:prstGeom prst="rect">
            <a:avLst/>
          </a:prstGeom>
          <a:noFill/>
        </p:spPr>
        <p:txBody>
          <a:bodyPr wrap="none" rtlCol="0">
            <a:spAutoFit/>
          </a:bodyPr>
          <a:lstStyle/>
          <a:p>
            <a:r>
              <a:rPr lang="en-US" sz="2400" dirty="0">
                <a:latin typeface="Courier New" panose="02070309020205020404" pitchFamily="49" charset="0"/>
                <a:cs typeface="Courier New" panose="02070309020205020404" pitchFamily="49" charset="0"/>
              </a:rPr>
              <a:t>['zero', 'two', 'one']</a:t>
            </a:r>
          </a:p>
        </p:txBody>
      </p:sp>
    </p:spTree>
    <p:extLst>
      <p:ext uri="{BB962C8B-B14F-4D97-AF65-F5344CB8AC3E}">
        <p14:creationId xmlns:p14="http://schemas.microsoft.com/office/powerpoint/2010/main" val="3684593054"/>
      </p:ext>
    </p:extLst>
  </p:cSld>
  <p:clrMapOvr>
    <a:masterClrMapping/>
  </p:clrMapOvr>
  <p:timing>
    <p:tnLst>
      <p:par>
        <p:cT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Dictionaries</a:t>
            </a:r>
          </a:p>
        </p:txBody>
      </p:sp>
      <p:sp>
        <p:nvSpPr>
          <p:cNvPr id="3" name="Content Placeholder 2"/>
          <p:cNvSpPr>
            <a:spLocks noGrp="1"/>
          </p:cNvSpPr>
          <p:nvPr>
            <p:ph idx="1"/>
          </p:nvPr>
        </p:nvSpPr>
        <p:spPr>
          <a:xfrm>
            <a:off x="914400" y="1235368"/>
            <a:ext cx="7772400" cy="4678363"/>
          </a:xfrm>
        </p:spPr>
        <p:txBody>
          <a:bodyPr/>
          <a:lstStyle/>
          <a:p>
            <a:r>
              <a:rPr lang="en-US" dirty="0" smtClean="0"/>
              <a:t>Can you think of a way to use </a:t>
            </a:r>
            <a:r>
              <a:rPr lang="en-US" dirty="0" smtClean="0">
                <a:latin typeface="Courier New" panose="02070309020205020404" pitchFamily="49" charset="0"/>
                <a:cs typeface="Courier New" panose="02070309020205020404" pitchFamily="49" charset="0"/>
              </a:rPr>
              <a:t>key_list</a:t>
            </a:r>
            <a:r>
              <a:rPr lang="en-US" dirty="0" smtClean="0"/>
              <a:t> to print out all the key-value pairs in </a:t>
            </a:r>
            <a:r>
              <a:rPr lang="en-US" dirty="0" smtClean="0">
                <a:latin typeface="Courier New" panose="02070309020205020404" pitchFamily="49" charset="0"/>
                <a:cs typeface="Courier New" panose="02070309020205020404" pitchFamily="49" charset="0"/>
              </a:rPr>
              <a:t>myDict </a:t>
            </a:r>
            <a:r>
              <a:rPr lang="en-US" dirty="0" smtClean="0">
                <a:cs typeface="Courier New" panose="02070309020205020404" pitchFamily="49" charset="0"/>
              </a:rPr>
              <a:t>in order of the keys</a:t>
            </a:r>
            <a:r>
              <a:rPr lang="en-US" dirty="0" smtClean="0"/>
              <a:t>?</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224</a:t>
            </a:fld>
            <a:endParaRPr lang="en-US" dirty="0"/>
          </a:p>
        </p:txBody>
      </p:sp>
      <p:sp>
        <p:nvSpPr>
          <p:cNvPr id="5" name="TextBox 4"/>
          <p:cNvSpPr txBox="1"/>
          <p:nvPr/>
        </p:nvSpPr>
        <p:spPr>
          <a:xfrm>
            <a:off x="1283201" y="3011238"/>
            <a:ext cx="6494085" cy="1938992"/>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myDiction = {'zero':0,'one':1, 'two':2}</a:t>
            </a:r>
          </a:p>
          <a:p>
            <a:endParaRPr lang="en-US" sz="2000" dirty="0">
              <a:latin typeface="Courier New" panose="02070309020205020404" pitchFamily="49" charset="0"/>
              <a:cs typeface="Courier New" panose="02070309020205020404" pitchFamily="49" charset="0"/>
            </a:endParaRPr>
          </a:p>
          <a:p>
            <a:r>
              <a:rPr lang="en-US" sz="2000" dirty="0">
                <a:latin typeface="Courier New" panose="02070309020205020404" pitchFamily="49" charset="0"/>
                <a:cs typeface="Courier New" panose="02070309020205020404" pitchFamily="49" charset="0"/>
              </a:rPr>
              <a:t>keyList = list(myDiction.keys())</a:t>
            </a:r>
          </a:p>
          <a:p>
            <a:r>
              <a:rPr lang="en-US" sz="2000" dirty="0">
                <a:latin typeface="Courier New" panose="02070309020205020404" pitchFamily="49" charset="0"/>
                <a:cs typeface="Courier New" panose="02070309020205020404" pitchFamily="49" charset="0"/>
              </a:rPr>
              <a:t>keyList.sort()</a:t>
            </a:r>
          </a:p>
          <a:p>
            <a:r>
              <a:rPr lang="en-US" sz="2000" dirty="0">
                <a:latin typeface="Courier New" panose="02070309020205020404" pitchFamily="49" charset="0"/>
                <a:cs typeface="Courier New" panose="02070309020205020404" pitchFamily="49" charset="0"/>
              </a:rPr>
              <a:t>for thisKey in keyList:</a:t>
            </a:r>
          </a:p>
          <a:p>
            <a:r>
              <a:rPr lang="en-US" sz="2000" dirty="0">
                <a:latin typeface="Courier New" panose="02070309020205020404" pitchFamily="49" charset="0"/>
                <a:cs typeface="Courier New" panose="02070309020205020404" pitchFamily="49" charset="0"/>
              </a:rPr>
              <a:t>    print(thisKey,':',myDiction[thisKey])</a:t>
            </a:r>
          </a:p>
        </p:txBody>
      </p:sp>
    </p:spTree>
    <p:extLst>
      <p:ext uri="{BB962C8B-B14F-4D97-AF65-F5344CB8AC3E}">
        <p14:creationId xmlns:p14="http://schemas.microsoft.com/office/powerpoint/2010/main" val="615781326"/>
      </p:ext>
    </p:extLst>
  </p:cSld>
  <p:clrMapOvr>
    <a:masterClrMapping/>
  </p:clrMapOvr>
  <p:timing>
    <p:tnLst>
      <p:par>
        <p:cT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Dictionaries</a:t>
            </a:r>
          </a:p>
        </p:txBody>
      </p:sp>
      <p:sp>
        <p:nvSpPr>
          <p:cNvPr id="3" name="Content Placeholder 2"/>
          <p:cNvSpPr>
            <a:spLocks noGrp="1"/>
          </p:cNvSpPr>
          <p:nvPr>
            <p:ph idx="1"/>
          </p:nvPr>
        </p:nvSpPr>
        <p:spPr/>
        <p:txBody>
          <a:bodyPr/>
          <a:lstStyle/>
          <a:p>
            <a:r>
              <a:rPr lang="en-US" dirty="0" smtClean="0"/>
              <a:t>Looking for a key?</a:t>
            </a:r>
          </a:p>
          <a:p>
            <a:r>
              <a:rPr lang="en-US" dirty="0" smtClean="0"/>
              <a:t>Use </a:t>
            </a:r>
            <a:r>
              <a:rPr lang="en-US" dirty="0" smtClean="0">
                <a:latin typeface="Courier New" panose="02070309020205020404" pitchFamily="49" charset="0"/>
                <a:cs typeface="Courier New" panose="02070309020205020404" pitchFamily="49" charset="0"/>
              </a:rPr>
              <a:t>in</a:t>
            </a:r>
            <a:r>
              <a:rPr lang="en-US" dirty="0">
                <a:cs typeface="Courier New" panose="02070309020205020404" pitchFamily="49" charset="0"/>
              </a:rPr>
              <a:t> and</a:t>
            </a:r>
            <a:r>
              <a:rPr lang="en-US" dirty="0">
                <a:latin typeface="Courier New" panose="02070309020205020404" pitchFamily="49" charset="0"/>
                <a:cs typeface="Courier New" panose="02070309020205020404" pitchFamily="49" charset="0"/>
              </a:rPr>
              <a:t> </a:t>
            </a:r>
            <a:r>
              <a:rPr lang="en-US" dirty="0" smtClean="0">
                <a:latin typeface="Courier New" panose="02070309020205020404" pitchFamily="49" charset="0"/>
                <a:cs typeface="Courier New" panose="02070309020205020404" pitchFamily="49" charset="0"/>
              </a:rPr>
              <a:t>myDict.keys()</a:t>
            </a:r>
          </a:p>
          <a:p>
            <a:endParaRPr lang="en-US" dirty="0">
              <a:cs typeface="Courier New" panose="02070309020205020404" pitchFamily="49" charset="0"/>
            </a:endParaRPr>
          </a:p>
          <a:p>
            <a:endParaRPr lang="en-US" dirty="0" smtClean="0">
              <a:cs typeface="Courier New" panose="02070309020205020404" pitchFamily="49" charset="0"/>
            </a:endParaRPr>
          </a:p>
          <a:p>
            <a:endParaRPr lang="en-US" dirty="0">
              <a:cs typeface="Courier New" panose="02070309020205020404" pitchFamily="49" charset="0"/>
            </a:endParaRPr>
          </a:p>
          <a:p>
            <a:endParaRPr lang="en-US" dirty="0" smtClean="0">
              <a:cs typeface="Courier New" panose="02070309020205020404" pitchFamily="49" charset="0"/>
            </a:endParaRPr>
          </a:p>
          <a:p>
            <a:endParaRPr lang="en-US" dirty="0">
              <a:cs typeface="Courier New" panose="02070309020205020404" pitchFamily="49" charset="0"/>
            </a:endParaRP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225</a:t>
            </a:fld>
            <a:endParaRPr lang="en-US" dirty="0"/>
          </a:p>
        </p:txBody>
      </p:sp>
      <p:sp>
        <p:nvSpPr>
          <p:cNvPr id="5" name="TextBox 4"/>
          <p:cNvSpPr txBox="1"/>
          <p:nvPr/>
        </p:nvSpPr>
        <p:spPr>
          <a:xfrm>
            <a:off x="1402086" y="2734142"/>
            <a:ext cx="7109639" cy="1323439"/>
          </a:xfrm>
          <a:prstGeom prst="rect">
            <a:avLst/>
          </a:prstGeom>
          <a:noFill/>
        </p:spPr>
        <p:txBody>
          <a:bodyPr wrap="none" rtlCol="0">
            <a:spAutoFit/>
          </a:bodyPr>
          <a:lstStyle/>
          <a:p>
            <a:r>
              <a:rPr lang="en-US" sz="2000" dirty="0" smtClean="0">
                <a:latin typeface="Courier New" panose="02070309020205020404" pitchFamily="49" charset="0"/>
                <a:cs typeface="Courier New" panose="02070309020205020404" pitchFamily="49" charset="0"/>
              </a:rPr>
              <a:t>myDiction </a:t>
            </a:r>
            <a:r>
              <a:rPr lang="en-US" sz="2000" dirty="0">
                <a:latin typeface="Courier New" panose="02070309020205020404" pitchFamily="49" charset="0"/>
                <a:cs typeface="Courier New" panose="02070309020205020404" pitchFamily="49" charset="0"/>
              </a:rPr>
              <a:t>= {'zero':0,'one':1, 'two':2}</a:t>
            </a:r>
          </a:p>
          <a:p>
            <a:endParaRPr lang="en-US" sz="2000" dirty="0" smtClean="0">
              <a:latin typeface="Courier New" panose="02070309020205020404" pitchFamily="49" charset="0"/>
              <a:cs typeface="Courier New" panose="02070309020205020404" pitchFamily="49" charset="0"/>
            </a:endParaRPr>
          </a:p>
          <a:p>
            <a:r>
              <a:rPr lang="en-US" sz="2000" dirty="0" smtClean="0">
                <a:latin typeface="Courier New" panose="02070309020205020404" pitchFamily="49" charset="0"/>
                <a:cs typeface="Courier New" panose="02070309020205020404" pitchFamily="49" charset="0"/>
              </a:rPr>
              <a:t>keyList </a:t>
            </a:r>
            <a:r>
              <a:rPr lang="en-US" sz="2000" dirty="0">
                <a:latin typeface="Courier New" panose="02070309020205020404" pitchFamily="49" charset="0"/>
                <a:cs typeface="Courier New" panose="02070309020205020404" pitchFamily="49" charset="0"/>
              </a:rPr>
              <a:t>= </a:t>
            </a:r>
            <a:r>
              <a:rPr lang="en-US" sz="2000" dirty="0" smtClean="0">
                <a:latin typeface="Courier New" panose="02070309020205020404" pitchFamily="49" charset="0"/>
                <a:cs typeface="Courier New" panose="02070309020205020404" pitchFamily="49" charset="0"/>
              </a:rPr>
              <a:t>myDiction.keys</a:t>
            </a:r>
            <a:r>
              <a:rPr lang="en-US" sz="2000" dirty="0">
                <a:latin typeface="Courier New" panose="02070309020205020404" pitchFamily="49" charset="0"/>
                <a:cs typeface="Courier New" panose="02070309020205020404" pitchFamily="49" charset="0"/>
              </a:rPr>
              <a:t>()</a:t>
            </a:r>
          </a:p>
          <a:p>
            <a:r>
              <a:rPr lang="en-US" sz="2000" dirty="0" smtClean="0">
                <a:latin typeface="Courier New" panose="02070309020205020404" pitchFamily="49" charset="0"/>
                <a:cs typeface="Courier New" panose="02070309020205020404" pitchFamily="49" charset="0"/>
              </a:rPr>
              <a:t>print("</a:t>
            </a:r>
            <a:r>
              <a:rPr lang="en-US" sz="2000" dirty="0">
                <a:latin typeface="Courier New" panose="02070309020205020404" pitchFamily="49" charset="0"/>
                <a:cs typeface="Courier New" panose="02070309020205020404" pitchFamily="49" charset="0"/>
              </a:rPr>
              <a:t>Find key = 'zero':",'zero' in </a:t>
            </a:r>
            <a:r>
              <a:rPr lang="en-US" sz="2000" dirty="0" smtClean="0">
                <a:latin typeface="Courier New" panose="02070309020205020404" pitchFamily="49" charset="0"/>
                <a:cs typeface="Courier New" panose="02070309020205020404" pitchFamily="49" charset="0"/>
              </a:rPr>
              <a:t>keyList)</a:t>
            </a:r>
            <a:endParaRPr lang="en-US" sz="2000" dirty="0">
              <a:latin typeface="Courier New" panose="02070309020205020404" pitchFamily="49" charset="0"/>
              <a:cs typeface="Courier New" panose="02070309020205020404" pitchFamily="49" charset="0"/>
            </a:endParaRPr>
          </a:p>
        </p:txBody>
      </p:sp>
      <p:sp>
        <p:nvSpPr>
          <p:cNvPr id="6" name="TextBox 5"/>
          <p:cNvSpPr txBox="1"/>
          <p:nvPr/>
        </p:nvSpPr>
        <p:spPr>
          <a:xfrm>
            <a:off x="1402086" y="4057581"/>
            <a:ext cx="7725192" cy="1938992"/>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myDiction = {'zero':0,'one':1, 'two':2}</a:t>
            </a:r>
          </a:p>
          <a:p>
            <a:r>
              <a:rPr lang="en-US" sz="2000" dirty="0">
                <a:latin typeface="Courier New" panose="02070309020205020404" pitchFamily="49" charset="0"/>
                <a:cs typeface="Courier New" panose="02070309020205020404" pitchFamily="49" charset="0"/>
              </a:rPr>
              <a:t>words = ['uno','dos','tres','quatro','cero', </a:t>
            </a:r>
            <a:r>
              <a:rPr lang="en-US" sz="2000" dirty="0" smtClean="0">
                <a:latin typeface="Courier New" panose="02070309020205020404" pitchFamily="49" charset="0"/>
                <a:cs typeface="Courier New" panose="02070309020205020404" pitchFamily="49" charset="0"/>
              </a:rPr>
              <a:t/>
            </a:r>
            <a:br>
              <a:rPr lang="en-US" sz="2000" dirty="0" smtClean="0">
                <a:latin typeface="Courier New" panose="02070309020205020404" pitchFamily="49" charset="0"/>
                <a:cs typeface="Courier New" panose="02070309020205020404" pitchFamily="49" charset="0"/>
              </a:rPr>
            </a:br>
            <a:r>
              <a:rPr lang="en-US" sz="2000" dirty="0" smtClean="0">
                <a:latin typeface="Courier New" panose="02070309020205020404" pitchFamily="49" charset="0"/>
                <a:cs typeface="Courier New" panose="02070309020205020404" pitchFamily="49" charset="0"/>
              </a:rPr>
              <a:t>         'zero</a:t>
            </a:r>
            <a:r>
              <a:rPr lang="en-US" sz="2000" dirty="0">
                <a:latin typeface="Courier New" panose="02070309020205020404" pitchFamily="49" charset="0"/>
                <a:cs typeface="Courier New" panose="02070309020205020404" pitchFamily="49" charset="0"/>
              </a:rPr>
              <a:t>', 'one', 'zwei']</a:t>
            </a:r>
          </a:p>
          <a:p>
            <a:r>
              <a:rPr lang="en-US" sz="2000" dirty="0">
                <a:latin typeface="Courier New" panose="02070309020205020404" pitchFamily="49" charset="0"/>
                <a:cs typeface="Courier New" panose="02070309020205020404" pitchFamily="49" charset="0"/>
              </a:rPr>
              <a:t>for word in words:</a:t>
            </a:r>
          </a:p>
          <a:p>
            <a:r>
              <a:rPr lang="en-US" sz="2000" dirty="0">
                <a:latin typeface="Courier New" panose="02070309020205020404" pitchFamily="49" charset="0"/>
                <a:cs typeface="Courier New" panose="02070309020205020404" pitchFamily="49" charset="0"/>
              </a:rPr>
              <a:t>    if word in myDiction.keys():</a:t>
            </a:r>
          </a:p>
          <a:p>
            <a:r>
              <a:rPr lang="en-US" sz="2000" dirty="0">
                <a:latin typeface="Courier New" panose="02070309020205020404" pitchFamily="49" charset="0"/>
                <a:cs typeface="Courier New" panose="02070309020205020404" pitchFamily="49" charset="0"/>
              </a:rPr>
              <a:t>        print(str(word)+':'+str(myDiction[word]))</a:t>
            </a:r>
          </a:p>
        </p:txBody>
      </p:sp>
    </p:spTree>
    <p:extLst>
      <p:ext uri="{BB962C8B-B14F-4D97-AF65-F5344CB8AC3E}">
        <p14:creationId xmlns:p14="http://schemas.microsoft.com/office/powerpoint/2010/main" val="3836269911"/>
      </p:ext>
    </p:extLst>
  </p:cSld>
  <p:clrMapOvr>
    <a:masterClrMapping/>
  </p:clrMapOvr>
  <p:timing>
    <p:tnLst>
      <p:par>
        <p:cTn id="1" dur="indefinite" restart="never" nodeType="tmRoot"/>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Dictionaries</a:t>
            </a:r>
          </a:p>
        </p:txBody>
      </p:sp>
      <p:sp>
        <p:nvSpPr>
          <p:cNvPr id="3" name="Content Placeholder 2"/>
          <p:cNvSpPr>
            <a:spLocks noGrp="1"/>
          </p:cNvSpPr>
          <p:nvPr>
            <p:ph idx="1"/>
          </p:nvPr>
        </p:nvSpPr>
        <p:spPr>
          <a:xfrm>
            <a:off x="914400" y="1115736"/>
            <a:ext cx="7772400" cy="5010427"/>
          </a:xfrm>
        </p:spPr>
        <p:txBody>
          <a:bodyPr/>
          <a:lstStyle/>
          <a:p>
            <a:r>
              <a:rPr lang="en-US" dirty="0" smtClean="0"/>
              <a:t>Looking for a value?</a:t>
            </a:r>
          </a:p>
          <a:p>
            <a:r>
              <a:rPr lang="en-US" dirty="0" smtClean="0"/>
              <a:t>Use </a:t>
            </a:r>
            <a:r>
              <a:rPr lang="en-US" dirty="0" smtClean="0">
                <a:latin typeface="Courier New" panose="02070309020205020404" pitchFamily="49" charset="0"/>
                <a:cs typeface="Courier New" panose="02070309020205020404" pitchFamily="49" charset="0"/>
              </a:rPr>
              <a:t>in </a:t>
            </a:r>
            <a:r>
              <a:rPr lang="en-US" dirty="0" smtClean="0">
                <a:cs typeface="Courier New" panose="02070309020205020404" pitchFamily="49" charset="0"/>
              </a:rPr>
              <a:t>and</a:t>
            </a:r>
            <a:r>
              <a:rPr lang="en-US" dirty="0" smtClean="0">
                <a:latin typeface="Courier New" panose="02070309020205020404" pitchFamily="49" charset="0"/>
                <a:cs typeface="Courier New" panose="02070309020205020404" pitchFamily="49" charset="0"/>
              </a:rPr>
              <a:t> myDict.values()</a:t>
            </a:r>
          </a:p>
          <a:p>
            <a:endParaRPr lang="en-US" dirty="0">
              <a:latin typeface="Courier New" panose="02070309020205020404" pitchFamily="49" charset="0"/>
              <a:cs typeface="Courier New" panose="02070309020205020404" pitchFamily="49" charset="0"/>
            </a:endParaRPr>
          </a:p>
          <a:p>
            <a:endParaRPr lang="en-US" dirty="0" smtClean="0">
              <a:latin typeface="Courier New" panose="02070309020205020404" pitchFamily="49" charset="0"/>
              <a:cs typeface="Courier New" panose="02070309020205020404" pitchFamily="49" charset="0"/>
            </a:endParaRPr>
          </a:p>
          <a:p>
            <a:endParaRPr lang="en-US" dirty="0">
              <a:latin typeface="Courier New" panose="02070309020205020404" pitchFamily="49" charset="0"/>
              <a:cs typeface="Courier New" panose="02070309020205020404" pitchFamily="49" charset="0"/>
            </a:endParaRPr>
          </a:p>
          <a:p>
            <a:endParaRPr lang="en-US" dirty="0" smtClean="0">
              <a:latin typeface="Courier New" panose="02070309020205020404" pitchFamily="49" charset="0"/>
              <a:cs typeface="Courier New" panose="02070309020205020404" pitchFamily="49" charset="0"/>
            </a:endParaRPr>
          </a:p>
          <a:p>
            <a:r>
              <a:rPr lang="en-US" dirty="0" smtClean="0">
                <a:cs typeface="Courier New" panose="02070309020205020404" pitchFamily="49" charset="0"/>
              </a:rPr>
              <a:t>“\” is used here for line continuation</a:t>
            </a:r>
          </a:p>
          <a:p>
            <a:pPr lvl="1"/>
            <a:r>
              <a:rPr lang="en-US" dirty="0" smtClean="0">
                <a:cs typeface="Courier New" panose="02070309020205020404" pitchFamily="49" charset="0"/>
              </a:rPr>
              <a:t>Typing a statement across multiple lines</a:t>
            </a:r>
            <a:endParaRPr lang="en-US" dirty="0">
              <a:cs typeface="Courier New" panose="02070309020205020404" pitchFamily="49" charset="0"/>
            </a:endParaRP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226</a:t>
            </a:fld>
            <a:endParaRPr lang="en-US" dirty="0"/>
          </a:p>
        </p:txBody>
      </p:sp>
      <p:sp>
        <p:nvSpPr>
          <p:cNvPr id="6" name="TextBox 5"/>
          <p:cNvSpPr txBox="1"/>
          <p:nvPr/>
        </p:nvSpPr>
        <p:spPr>
          <a:xfrm>
            <a:off x="1069053" y="2327495"/>
            <a:ext cx="8186857" cy="2246769"/>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myDict = {'zero':0,'one':1, 'two':2}</a:t>
            </a:r>
          </a:p>
          <a:p>
            <a:endParaRPr lang="en-US" sz="2000" dirty="0" smtClean="0">
              <a:latin typeface="Courier New" panose="02070309020205020404" pitchFamily="49" charset="0"/>
              <a:cs typeface="Courier New" panose="02070309020205020404" pitchFamily="49" charset="0"/>
            </a:endParaRPr>
          </a:p>
          <a:p>
            <a:r>
              <a:rPr lang="en-US" sz="2000" dirty="0" smtClean="0">
                <a:latin typeface="Courier New" panose="02070309020205020404" pitchFamily="49" charset="0"/>
                <a:cs typeface="Courier New" panose="02070309020205020404" pitchFamily="49" charset="0"/>
              </a:rPr>
              <a:t>print("</a:t>
            </a:r>
            <a:r>
              <a:rPr lang="en-US" sz="2000" dirty="0">
                <a:latin typeface="Courier New" panose="02070309020205020404" pitchFamily="49" charset="0"/>
                <a:cs typeface="Courier New" panose="02070309020205020404" pitchFamily="49" charset="0"/>
              </a:rPr>
              <a:t>Find </a:t>
            </a:r>
            <a:r>
              <a:rPr lang="en-US" sz="2000" dirty="0" smtClean="0">
                <a:latin typeface="Courier New" panose="02070309020205020404" pitchFamily="49" charset="0"/>
                <a:cs typeface="Courier New" panose="02070309020205020404" pitchFamily="49" charset="0"/>
              </a:rPr>
              <a:t>value </a:t>
            </a:r>
            <a:r>
              <a:rPr lang="en-US" sz="2000" dirty="0">
                <a:latin typeface="Courier New" panose="02070309020205020404" pitchFamily="49" charset="0"/>
                <a:cs typeface="Courier New" panose="02070309020205020404" pitchFamily="49" charset="0"/>
              </a:rPr>
              <a:t>= </a:t>
            </a:r>
            <a:r>
              <a:rPr lang="en-US" sz="2000" dirty="0" smtClean="0">
                <a:latin typeface="Courier New" panose="02070309020205020404" pitchFamily="49" charset="0"/>
                <a:cs typeface="Courier New" panose="02070309020205020404" pitchFamily="49" charset="0"/>
              </a:rPr>
              <a:t>0:", 0 </a:t>
            </a:r>
            <a:r>
              <a:rPr lang="en-US" sz="2000" dirty="0">
                <a:latin typeface="Courier New" panose="02070309020205020404" pitchFamily="49" charset="0"/>
                <a:cs typeface="Courier New" panose="02070309020205020404" pitchFamily="49" charset="0"/>
              </a:rPr>
              <a:t>in </a:t>
            </a:r>
            <a:r>
              <a:rPr lang="en-US" sz="2000" dirty="0" smtClean="0">
                <a:latin typeface="Courier New" panose="02070309020205020404" pitchFamily="49" charset="0"/>
                <a:cs typeface="Courier New" panose="02070309020205020404" pitchFamily="49" charset="0"/>
              </a:rPr>
              <a:t>myDict.values())</a:t>
            </a:r>
          </a:p>
          <a:p>
            <a:r>
              <a:rPr lang="en-US" sz="2000" dirty="0" smtClean="0">
                <a:latin typeface="Courier New" panose="02070309020205020404" pitchFamily="49" charset="0"/>
                <a:cs typeface="Courier New" panose="02070309020205020404" pitchFamily="49" charset="0"/>
              </a:rPr>
              <a:t>print("Find value = 2:", 2 in myDict.values())</a:t>
            </a:r>
          </a:p>
          <a:p>
            <a:r>
              <a:rPr lang="en-US" sz="2000" dirty="0" smtClean="0">
                <a:latin typeface="Courier New" panose="02070309020205020404" pitchFamily="49" charset="0"/>
                <a:cs typeface="Courier New" panose="02070309020205020404" pitchFamily="49" charset="0"/>
              </a:rPr>
              <a:t>print("</a:t>
            </a:r>
            <a:r>
              <a:rPr lang="en-US" sz="2000" dirty="0">
                <a:latin typeface="Courier New" panose="02070309020205020404" pitchFamily="49" charset="0"/>
                <a:cs typeface="Courier New" panose="02070309020205020404" pitchFamily="49" charset="0"/>
              </a:rPr>
              <a:t>Find </a:t>
            </a:r>
            <a:r>
              <a:rPr lang="en-US" sz="2000" dirty="0" smtClean="0">
                <a:latin typeface="Courier New" panose="02070309020205020404" pitchFamily="49" charset="0"/>
                <a:cs typeface="Courier New" panose="02070309020205020404" pitchFamily="49" charset="0"/>
              </a:rPr>
              <a:t>values </a:t>
            </a:r>
            <a:r>
              <a:rPr lang="en-US" sz="2000" dirty="0">
                <a:latin typeface="Courier New" panose="02070309020205020404" pitchFamily="49" charset="0"/>
                <a:cs typeface="Courier New" panose="02070309020205020404" pitchFamily="49" charset="0"/>
              </a:rPr>
              <a:t>= </a:t>
            </a:r>
            <a:r>
              <a:rPr lang="en-US" sz="2000" dirty="0" smtClean="0">
                <a:latin typeface="Courier New" panose="02070309020205020404" pitchFamily="49" charset="0"/>
                <a:cs typeface="Courier New" panose="02070309020205020404" pitchFamily="49" charset="0"/>
              </a:rPr>
              <a:t>(0,2):", </a:t>
            </a:r>
            <a:r>
              <a:rPr lang="en-US" sz="2000" dirty="0">
                <a:latin typeface="Courier New" panose="02070309020205020404" pitchFamily="49" charset="0"/>
                <a:cs typeface="Courier New" panose="02070309020205020404" pitchFamily="49" charset="0"/>
              </a:rPr>
              <a:t>2 in myDict.values</a:t>
            </a:r>
            <a:r>
              <a:rPr lang="en-US" sz="2000" dirty="0" smtClean="0">
                <a:latin typeface="Courier New" panose="02070309020205020404" pitchFamily="49" charset="0"/>
                <a:cs typeface="Courier New" panose="02070309020205020404" pitchFamily="49" charset="0"/>
              </a:rPr>
              <a:t>() \</a:t>
            </a:r>
          </a:p>
          <a:p>
            <a:r>
              <a:rPr lang="en-US" sz="2000" dirty="0" smtClean="0">
                <a:latin typeface="Courier New" panose="02070309020205020404" pitchFamily="49" charset="0"/>
                <a:cs typeface="Courier New" panose="02070309020205020404" pitchFamily="49" charset="0"/>
              </a:rPr>
              <a:t>    and 0 in </a:t>
            </a:r>
            <a:r>
              <a:rPr lang="en-US" sz="2000" dirty="0">
                <a:latin typeface="Courier New" panose="02070309020205020404" pitchFamily="49" charset="0"/>
                <a:cs typeface="Courier New" panose="02070309020205020404" pitchFamily="49" charset="0"/>
              </a:rPr>
              <a:t>myDict.values</a:t>
            </a:r>
            <a:r>
              <a:rPr lang="en-US" sz="2000" dirty="0" smtClean="0">
                <a:latin typeface="Courier New" panose="02070309020205020404" pitchFamily="49" charset="0"/>
                <a:cs typeface="Courier New" panose="02070309020205020404" pitchFamily="49" charset="0"/>
              </a:rPr>
              <a:t>())</a:t>
            </a:r>
          </a:p>
          <a:p>
            <a:r>
              <a:rPr lang="en-US" sz="2000" dirty="0">
                <a:latin typeface="Courier New" panose="02070309020205020404" pitchFamily="49" charset="0"/>
                <a:cs typeface="Courier New" panose="02070309020205020404" pitchFamily="49" charset="0"/>
              </a:rPr>
              <a:t>print("Find value = 3:", 3 in myDiction.values())</a:t>
            </a:r>
          </a:p>
        </p:txBody>
      </p:sp>
    </p:spTree>
    <p:extLst>
      <p:ext uri="{BB962C8B-B14F-4D97-AF65-F5344CB8AC3E}">
        <p14:creationId xmlns:p14="http://schemas.microsoft.com/office/powerpoint/2010/main" val="911807593"/>
      </p:ext>
    </p:extLst>
  </p:cSld>
  <p:clrMapOvr>
    <a:masterClrMapping/>
  </p:clrMapOvr>
  <p:timing>
    <p:tnLst>
      <p:par>
        <p:cT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Dictionaries</a:t>
            </a:r>
            <a:endParaRPr lang="en-US" dirty="0"/>
          </a:p>
        </p:txBody>
      </p:sp>
      <p:sp>
        <p:nvSpPr>
          <p:cNvPr id="3" name="Content Placeholder 2"/>
          <p:cNvSpPr>
            <a:spLocks noGrp="1"/>
          </p:cNvSpPr>
          <p:nvPr>
            <p:ph idx="1"/>
          </p:nvPr>
        </p:nvSpPr>
        <p:spPr/>
        <p:txBody>
          <a:bodyPr/>
          <a:lstStyle/>
          <a:p>
            <a:r>
              <a:rPr lang="en-US" dirty="0" smtClean="0"/>
              <a:t>A concise way to loop through:</a:t>
            </a:r>
          </a:p>
          <a:p>
            <a:endParaRPr lang="en-US" dirty="0"/>
          </a:p>
          <a:p>
            <a:endParaRPr lang="en-US" dirty="0" smtClean="0"/>
          </a:p>
          <a:p>
            <a:r>
              <a:rPr lang="en-US" dirty="0" smtClean="0"/>
              <a:t>What is happening in the first line vis-à-vis </a:t>
            </a:r>
            <a:r>
              <a:rPr lang="en-US" dirty="0" smtClean="0">
                <a:latin typeface="Courier New" panose="02070309020205020404" pitchFamily="49" charset="0"/>
                <a:cs typeface="Courier New" panose="02070309020205020404" pitchFamily="49" charset="0"/>
              </a:rPr>
              <a:t>element</a:t>
            </a:r>
            <a:r>
              <a:rPr lang="en-US" dirty="0" smtClean="0"/>
              <a:t> and </a:t>
            </a:r>
            <a:r>
              <a:rPr lang="en-US" dirty="0" smtClean="0">
                <a:latin typeface="Courier New" panose="02070309020205020404" pitchFamily="49" charset="0"/>
                <a:cs typeface="Courier New" panose="02070309020205020404" pitchFamily="49" charset="0"/>
              </a:rPr>
              <a:t>myDict</a:t>
            </a:r>
            <a:r>
              <a:rPr lang="en-US" dirty="0" smtClean="0"/>
              <a:t>?</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227</a:t>
            </a:fld>
            <a:endParaRPr lang="en-US" dirty="0"/>
          </a:p>
        </p:txBody>
      </p:sp>
      <p:sp>
        <p:nvSpPr>
          <p:cNvPr id="5" name="TextBox 4"/>
          <p:cNvSpPr txBox="1"/>
          <p:nvPr/>
        </p:nvSpPr>
        <p:spPr>
          <a:xfrm>
            <a:off x="1560946" y="2235272"/>
            <a:ext cx="5974713" cy="646331"/>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for </a:t>
            </a:r>
            <a:r>
              <a:rPr lang="en-US" dirty="0" smtClean="0">
                <a:latin typeface="Courier New" panose="02070309020205020404" pitchFamily="49" charset="0"/>
                <a:cs typeface="Courier New" panose="02070309020205020404" pitchFamily="49" charset="0"/>
              </a:rPr>
              <a:t>element in myDiction:</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print(element,':', myDiction[element])</a:t>
            </a:r>
          </a:p>
        </p:txBody>
      </p:sp>
    </p:spTree>
    <p:extLst>
      <p:ext uri="{BB962C8B-B14F-4D97-AF65-F5344CB8AC3E}">
        <p14:creationId xmlns:p14="http://schemas.microsoft.com/office/powerpoint/2010/main" val="432762512"/>
      </p:ext>
    </p:extLst>
  </p:cSld>
  <p:clrMapOvr>
    <a:masterClrMapping/>
  </p:clrMapOvr>
  <p:timing>
    <p:tnLst>
      <p:par>
        <p:cTn id="1" dur="indefinite" restart="never" nodeType="tmRoot"/>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Dictionaries</a:t>
            </a:r>
            <a:endParaRPr lang="en-US" dirty="0"/>
          </a:p>
        </p:txBody>
      </p:sp>
      <p:sp>
        <p:nvSpPr>
          <p:cNvPr id="3" name="Content Placeholder 2"/>
          <p:cNvSpPr>
            <a:spLocks noGrp="1"/>
          </p:cNvSpPr>
          <p:nvPr>
            <p:ph idx="1"/>
          </p:nvPr>
        </p:nvSpPr>
        <p:spPr/>
        <p:txBody>
          <a:bodyPr/>
          <a:lstStyle/>
          <a:p>
            <a:r>
              <a:rPr lang="en-US" dirty="0" smtClean="0"/>
              <a:t>Another concise way to loop through:</a:t>
            </a:r>
          </a:p>
          <a:p>
            <a:endParaRPr lang="en-US" dirty="0"/>
          </a:p>
          <a:p>
            <a:endParaRPr lang="en-US" dirty="0" smtClean="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228</a:t>
            </a:fld>
            <a:endParaRPr lang="en-US" dirty="0"/>
          </a:p>
        </p:txBody>
      </p:sp>
      <p:sp>
        <p:nvSpPr>
          <p:cNvPr id="5" name="TextBox 4"/>
          <p:cNvSpPr txBox="1"/>
          <p:nvPr/>
        </p:nvSpPr>
        <p:spPr>
          <a:xfrm>
            <a:off x="1560946" y="2235272"/>
            <a:ext cx="5009705" cy="646331"/>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for </a:t>
            </a:r>
            <a:r>
              <a:rPr lang="en-US" dirty="0" smtClean="0">
                <a:latin typeface="Courier New" panose="02070309020205020404" pitchFamily="49" charset="0"/>
                <a:cs typeface="Courier New" panose="02070309020205020404" pitchFamily="49" charset="0"/>
              </a:rPr>
              <a:t>key,value in myDiction.items():</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print(key,':',value</a:t>
            </a: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660133895"/>
      </p:ext>
    </p:extLst>
  </p:cSld>
  <p:clrMapOvr>
    <a:masterClrMapping/>
  </p:clrMapOvr>
  <p:timing>
    <p:tnLst>
      <p:par>
        <p:cTn id="1" dur="indefinite" restart="never" nodeType="tmRoot"/>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Dictionaries</a:t>
            </a:r>
          </a:p>
        </p:txBody>
      </p:sp>
      <p:sp>
        <p:nvSpPr>
          <p:cNvPr id="3" name="Content Placeholder 2"/>
          <p:cNvSpPr>
            <a:spLocks noGrp="1"/>
          </p:cNvSpPr>
          <p:nvPr>
            <p:ph idx="1"/>
          </p:nvPr>
        </p:nvSpPr>
        <p:spPr/>
        <p:txBody>
          <a:bodyPr/>
          <a:lstStyle/>
          <a:p>
            <a:r>
              <a:rPr lang="en-US" dirty="0" smtClean="0"/>
              <a:t>Use a dictionary to create a histogram</a:t>
            </a:r>
          </a:p>
          <a:p>
            <a:pPr lvl="1"/>
            <a:r>
              <a:rPr lang="en-US" dirty="0" smtClean="0"/>
              <a:t>Histogram: counts the frequency of occurrence for each value in a set of data</a:t>
            </a:r>
          </a:p>
          <a:p>
            <a:pPr lvl="1"/>
            <a:r>
              <a:rPr lang="en-US" dirty="0" smtClean="0"/>
              <a:t>Assume that the data is in a list</a:t>
            </a:r>
          </a:p>
          <a:p>
            <a:r>
              <a:rPr lang="en-US" dirty="0" smtClean="0"/>
              <a:t>For example, a histogram of this list,</a:t>
            </a:r>
          </a:p>
          <a:p>
            <a:pPr lvl="1"/>
            <a:r>
              <a:rPr lang="en-US" dirty="0" smtClean="0">
                <a:latin typeface="Courier New" panose="02070309020205020404" pitchFamily="49" charset="0"/>
                <a:cs typeface="Courier New" panose="02070309020205020404" pitchFamily="49" charset="0"/>
              </a:rPr>
              <a:t>[0,1,3,5,2,3,1,0,0,3,4,5]</a:t>
            </a:r>
          </a:p>
          <a:p>
            <a:r>
              <a:rPr lang="en-US" dirty="0" smtClean="0"/>
              <a:t>is this:</a:t>
            </a:r>
          </a:p>
          <a:p>
            <a:pPr lvl="1"/>
            <a:r>
              <a:rPr lang="en-US" dirty="0" smtClean="0">
                <a:latin typeface="Courier New" panose="02070309020205020404" pitchFamily="49" charset="0"/>
                <a:cs typeface="Courier New" panose="02070309020205020404" pitchFamily="49" charset="0"/>
              </a:rPr>
              <a:t>0:3, 1:2, 2:1, 3:3, 4:1, 5:2</a:t>
            </a:r>
            <a:endParaRPr lang="en-US" dirty="0">
              <a:latin typeface="Courier New" panose="02070309020205020404" pitchFamily="49" charset="0"/>
              <a:cs typeface="Courier New" panose="02070309020205020404" pitchFamily="49" charset="0"/>
            </a:endParaRP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229</a:t>
            </a:fld>
            <a:endParaRPr lang="en-US" dirty="0"/>
          </a:p>
        </p:txBody>
      </p:sp>
      <p:sp>
        <p:nvSpPr>
          <p:cNvPr id="5" name="TextBox 4"/>
          <p:cNvSpPr txBox="1"/>
          <p:nvPr/>
        </p:nvSpPr>
        <p:spPr>
          <a:xfrm>
            <a:off x="2021746" y="5941497"/>
            <a:ext cx="1988558" cy="369332"/>
          </a:xfrm>
          <a:prstGeom prst="rect">
            <a:avLst/>
          </a:prstGeom>
          <a:noFill/>
          <a:ln>
            <a:solidFill>
              <a:srgbClr val="FF0000"/>
            </a:solidFill>
          </a:ln>
        </p:spPr>
        <p:txBody>
          <a:bodyPr wrap="none" rtlCol="0">
            <a:spAutoFit/>
          </a:bodyPr>
          <a:lstStyle/>
          <a:p>
            <a:r>
              <a:rPr lang="en-US" dirty="0" smtClean="0">
                <a:solidFill>
                  <a:srgbClr val="FF0000"/>
                </a:solidFill>
              </a:rPr>
              <a:t>Value found in list</a:t>
            </a:r>
            <a:endParaRPr lang="en-US" dirty="0">
              <a:solidFill>
                <a:srgbClr val="FF0000"/>
              </a:solidFill>
            </a:endParaRPr>
          </a:p>
        </p:txBody>
      </p:sp>
      <p:sp>
        <p:nvSpPr>
          <p:cNvPr id="6" name="TextBox 5"/>
          <p:cNvSpPr txBox="1"/>
          <p:nvPr/>
        </p:nvSpPr>
        <p:spPr>
          <a:xfrm>
            <a:off x="4549501" y="5941497"/>
            <a:ext cx="2646878" cy="646331"/>
          </a:xfrm>
          <a:prstGeom prst="rect">
            <a:avLst/>
          </a:prstGeom>
          <a:noFill/>
          <a:ln>
            <a:solidFill>
              <a:srgbClr val="FF0000"/>
            </a:solidFill>
          </a:ln>
        </p:spPr>
        <p:txBody>
          <a:bodyPr wrap="none" rtlCol="0">
            <a:spAutoFit/>
          </a:bodyPr>
          <a:lstStyle/>
          <a:p>
            <a:pPr algn="ctr"/>
            <a:r>
              <a:rPr lang="en-US" dirty="0" smtClean="0">
                <a:solidFill>
                  <a:srgbClr val="FF0000"/>
                </a:solidFill>
              </a:rPr>
              <a:t>Number of occurrences </a:t>
            </a:r>
            <a:br>
              <a:rPr lang="en-US" dirty="0" smtClean="0">
                <a:solidFill>
                  <a:srgbClr val="FF0000"/>
                </a:solidFill>
              </a:rPr>
            </a:br>
            <a:r>
              <a:rPr lang="en-US" dirty="0" smtClean="0">
                <a:solidFill>
                  <a:srgbClr val="FF0000"/>
                </a:solidFill>
              </a:rPr>
              <a:t>for that value</a:t>
            </a:r>
            <a:endParaRPr lang="en-US" dirty="0">
              <a:solidFill>
                <a:srgbClr val="FF0000"/>
              </a:solidFill>
            </a:endParaRPr>
          </a:p>
        </p:txBody>
      </p:sp>
      <p:cxnSp>
        <p:nvCxnSpPr>
          <p:cNvPr id="8" name="Straight Arrow Connector 7"/>
          <p:cNvCxnSpPr>
            <a:stCxn id="5" idx="0"/>
          </p:cNvCxnSpPr>
          <p:nvPr/>
        </p:nvCxnSpPr>
        <p:spPr>
          <a:xfrm flipV="1">
            <a:off x="3016025" y="5528346"/>
            <a:ext cx="935190" cy="41315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a:stCxn id="6" idx="0"/>
          </p:cNvCxnSpPr>
          <p:nvPr/>
        </p:nvCxnSpPr>
        <p:spPr>
          <a:xfrm flipH="1" flipV="1">
            <a:off x="4471334" y="5528347"/>
            <a:ext cx="1401606" cy="41315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9562207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Introduction to Python Programming</a:t>
            </a:r>
            <a:endParaRPr lang="en-US" dirty="0"/>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3158519312"/>
      </p:ext>
    </p:extLst>
  </p:cSld>
  <p:clrMapOvr>
    <a:masterClrMapping/>
  </p:clrMapOvr>
  <p:timing>
    <p:tnLst>
      <p:par>
        <p:cTn id="1" dur="indefinite" restart="never" nodeType="tmRoot"/>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Dictionaries</a:t>
            </a:r>
          </a:p>
        </p:txBody>
      </p:sp>
      <p:sp>
        <p:nvSpPr>
          <p:cNvPr id="3" name="Content Placeholder 2"/>
          <p:cNvSpPr>
            <a:spLocks noGrp="1"/>
          </p:cNvSpPr>
          <p:nvPr>
            <p:ph idx="1"/>
          </p:nvPr>
        </p:nvSpPr>
        <p:spPr>
          <a:xfrm>
            <a:off x="914400" y="1003183"/>
            <a:ext cx="7772400" cy="4678363"/>
          </a:xfrm>
        </p:spPr>
        <p:txBody>
          <a:bodyPr/>
          <a:lstStyle/>
          <a:p>
            <a:r>
              <a:rPr lang="en-US" dirty="0" smtClean="0"/>
              <a:t>Iterating through Dictionaries</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230</a:t>
            </a:fld>
            <a:endParaRPr lang="en-US" dirty="0"/>
          </a:p>
        </p:txBody>
      </p:sp>
      <p:pic>
        <p:nvPicPr>
          <p:cNvPr id="5" name="Picture 4"/>
          <p:cNvPicPr>
            <a:picLocks noChangeAspect="1"/>
          </p:cNvPicPr>
          <p:nvPr/>
        </p:nvPicPr>
        <p:blipFill>
          <a:blip r:embed="rId2"/>
          <a:stretch>
            <a:fillRect/>
          </a:stretch>
        </p:blipFill>
        <p:spPr>
          <a:xfrm>
            <a:off x="2919369" y="1678605"/>
            <a:ext cx="4038643" cy="5108482"/>
          </a:xfrm>
          <a:prstGeom prst="rect">
            <a:avLst/>
          </a:prstGeom>
        </p:spPr>
      </p:pic>
    </p:spTree>
    <p:extLst>
      <p:ext uri="{BB962C8B-B14F-4D97-AF65-F5344CB8AC3E}">
        <p14:creationId xmlns:p14="http://schemas.microsoft.com/office/powerpoint/2010/main" val="1651534214"/>
      </p:ext>
    </p:extLst>
  </p:cSld>
  <p:clrMapOvr>
    <a:masterClrMapping/>
  </p:clrMapOvr>
  <p:timing>
    <p:tnLst>
      <p:par>
        <p:cTn id="1" dur="indefinite" restart="never" nodeType="tmRoot"/>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Dictionaries</a:t>
            </a:r>
          </a:p>
        </p:txBody>
      </p:sp>
      <p:sp>
        <p:nvSpPr>
          <p:cNvPr id="3" name="Content Placeholder 2"/>
          <p:cNvSpPr>
            <a:spLocks noGrp="1"/>
          </p:cNvSpPr>
          <p:nvPr>
            <p:ph idx="1"/>
          </p:nvPr>
        </p:nvSpPr>
        <p:spPr>
          <a:xfrm>
            <a:off x="914399" y="1176856"/>
            <a:ext cx="7942217" cy="4678363"/>
          </a:xfrm>
        </p:spPr>
        <p:txBody>
          <a:bodyPr/>
          <a:lstStyle/>
          <a:p>
            <a:r>
              <a:rPr lang="en-US" dirty="0" smtClean="0">
                <a:latin typeface="Courier New" panose="02070309020205020404" pitchFamily="49" charset="0"/>
                <a:cs typeface="Courier New" panose="02070309020205020404" pitchFamily="49" charset="0"/>
              </a:rPr>
              <a:t>hist = {}</a:t>
            </a:r>
          </a:p>
          <a:p>
            <a:pPr lvl="1"/>
            <a:r>
              <a:rPr lang="en-US" dirty="0" smtClean="0"/>
              <a:t>Curly braces on right create an empty dictionary</a:t>
            </a:r>
          </a:p>
          <a:p>
            <a:r>
              <a:rPr lang="en-US" dirty="0" smtClean="0"/>
              <a:t>Try this in </a:t>
            </a:r>
            <a:r>
              <a:rPr lang="en-US" dirty="0" smtClean="0">
                <a:latin typeface="Courier New" panose="02070309020205020404" pitchFamily="49" charset="0"/>
                <a:cs typeface="Courier New" panose="02070309020205020404" pitchFamily="49" charset="0"/>
              </a:rPr>
              <a:t>Dictionaries.ipynb</a:t>
            </a:r>
            <a:r>
              <a:rPr lang="en-US" dirty="0" smtClean="0"/>
              <a:t>.  </a:t>
            </a:r>
          </a:p>
          <a:p>
            <a:endParaRPr lang="en-US" dirty="0"/>
          </a:p>
          <a:p>
            <a:endParaRPr lang="en-US" dirty="0" smtClean="0"/>
          </a:p>
          <a:p>
            <a:r>
              <a:rPr lang="en-US" dirty="0" smtClean="0"/>
              <a:t>What happens?</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231</a:t>
            </a:fld>
            <a:endParaRPr lang="en-US" dirty="0"/>
          </a:p>
        </p:txBody>
      </p:sp>
      <p:pic>
        <p:nvPicPr>
          <p:cNvPr id="5" name="Picture 4"/>
          <p:cNvPicPr>
            <a:picLocks noChangeAspect="1"/>
          </p:cNvPicPr>
          <p:nvPr/>
        </p:nvPicPr>
        <p:blipFill>
          <a:blip r:embed="rId2"/>
          <a:stretch>
            <a:fillRect/>
          </a:stretch>
        </p:blipFill>
        <p:spPr>
          <a:xfrm>
            <a:off x="2620467" y="2968349"/>
            <a:ext cx="4238625" cy="1095375"/>
          </a:xfrm>
          <a:prstGeom prst="rect">
            <a:avLst/>
          </a:prstGeom>
        </p:spPr>
      </p:pic>
    </p:spTree>
    <p:extLst>
      <p:ext uri="{BB962C8B-B14F-4D97-AF65-F5344CB8AC3E}">
        <p14:creationId xmlns:p14="http://schemas.microsoft.com/office/powerpoint/2010/main" val="3072231075"/>
      </p:ext>
    </p:extLst>
  </p:cSld>
  <p:clrMapOvr>
    <a:masterClrMapping/>
  </p:clrMapOvr>
  <p:timing>
    <p:tnLst>
      <p:par>
        <p:cTn id="1" dur="indefinite" restart="never" nodeType="tmRoot"/>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Dictionaries</a:t>
            </a:r>
          </a:p>
        </p:txBody>
      </p:sp>
      <p:sp>
        <p:nvSpPr>
          <p:cNvPr id="3" name="Content Placeholder 2"/>
          <p:cNvSpPr>
            <a:spLocks noGrp="1"/>
          </p:cNvSpPr>
          <p:nvPr>
            <p:ph idx="1"/>
          </p:nvPr>
        </p:nvSpPr>
        <p:spPr>
          <a:xfrm>
            <a:off x="914400" y="1189184"/>
            <a:ext cx="7772400" cy="4678363"/>
          </a:xfrm>
        </p:spPr>
        <p:txBody>
          <a:bodyPr/>
          <a:lstStyle/>
          <a:p>
            <a:r>
              <a:rPr lang="en-US" dirty="0" smtClean="0"/>
              <a:t>If a key does not exist we need to create it</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232</a:t>
            </a:fld>
            <a:endParaRPr lang="en-US" dirty="0"/>
          </a:p>
        </p:txBody>
      </p:sp>
      <p:pic>
        <p:nvPicPr>
          <p:cNvPr id="6" name="Picture 5"/>
          <p:cNvPicPr>
            <a:picLocks noChangeAspect="1"/>
          </p:cNvPicPr>
          <p:nvPr/>
        </p:nvPicPr>
        <p:blipFill>
          <a:blip r:embed="rId2"/>
          <a:stretch>
            <a:fillRect/>
          </a:stretch>
        </p:blipFill>
        <p:spPr>
          <a:xfrm>
            <a:off x="1917103" y="2133745"/>
            <a:ext cx="6307347" cy="2849315"/>
          </a:xfrm>
          <a:prstGeom prst="rect">
            <a:avLst/>
          </a:prstGeom>
        </p:spPr>
      </p:pic>
    </p:spTree>
    <p:extLst>
      <p:ext uri="{BB962C8B-B14F-4D97-AF65-F5344CB8AC3E}">
        <p14:creationId xmlns:p14="http://schemas.microsoft.com/office/powerpoint/2010/main" val="3803478554"/>
      </p:ext>
    </p:extLst>
  </p:cSld>
  <p:clrMapOvr>
    <a:masterClrMapping/>
  </p:clrMapOvr>
  <p:timing>
    <p:tnLst>
      <p:par>
        <p:cTn id="1" dur="indefinite" restart="never" nodeType="tmRoot"/>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Dictionaries</a:t>
            </a:r>
          </a:p>
        </p:txBody>
      </p:sp>
      <p:sp>
        <p:nvSpPr>
          <p:cNvPr id="3" name="Content Placeholder 2"/>
          <p:cNvSpPr>
            <a:spLocks noGrp="1"/>
          </p:cNvSpPr>
          <p:nvPr>
            <p:ph idx="1"/>
          </p:nvPr>
        </p:nvSpPr>
        <p:spPr>
          <a:xfrm>
            <a:off x="914400" y="1134532"/>
            <a:ext cx="7772400" cy="4678363"/>
          </a:xfrm>
        </p:spPr>
        <p:txBody>
          <a:bodyPr/>
          <a:lstStyle/>
          <a:p>
            <a:pPr>
              <a:spcBef>
                <a:spcPts val="0"/>
              </a:spcBef>
            </a:pPr>
            <a:r>
              <a:rPr lang="en-US" dirty="0" smtClean="0"/>
              <a:t>It works.  Can we do better?</a:t>
            </a:r>
          </a:p>
          <a:p>
            <a:pPr lvl="1">
              <a:spcBef>
                <a:spcPts val="0"/>
              </a:spcBef>
            </a:pPr>
            <a:r>
              <a:rPr lang="en-US" dirty="0" smtClean="0"/>
              <a:t>Use dictionary </a:t>
            </a:r>
            <a:r>
              <a:rPr lang="en-US" dirty="0" smtClean="0">
                <a:latin typeface="Courier"/>
              </a:rPr>
              <a:t>hist</a:t>
            </a:r>
            <a:r>
              <a:rPr lang="en-US" dirty="0" smtClean="0">
                <a:latin typeface="Courier"/>
                <a:cs typeface="Courier New" panose="02070309020205020404" pitchFamily="49" charset="0"/>
              </a:rPr>
              <a:t>.get</a:t>
            </a:r>
            <a:r>
              <a:rPr lang="en-US" dirty="0" smtClean="0">
                <a:latin typeface="Courier New" panose="02070309020205020404" pitchFamily="49" charset="0"/>
                <a:cs typeface="Courier New" panose="02070309020205020404" pitchFamily="49" charset="0"/>
              </a:rPr>
              <a:t>()</a:t>
            </a:r>
            <a:r>
              <a:rPr lang="en-US" dirty="0" smtClean="0">
                <a:cs typeface="Courier New" panose="02070309020205020404" pitchFamily="49" charset="0"/>
              </a:rPr>
              <a:t> </a:t>
            </a:r>
            <a:r>
              <a:rPr lang="en-US" dirty="0" smtClean="0"/>
              <a:t>method</a:t>
            </a:r>
          </a:p>
          <a:p>
            <a:pPr lvl="1">
              <a:spcBef>
                <a:spcPts val="0"/>
              </a:spcBef>
            </a:pPr>
            <a:r>
              <a:rPr lang="en-US" dirty="0" smtClean="0"/>
              <a:t>Creates a dictionary element if key is missing</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233</a:t>
            </a:fld>
            <a:endParaRPr lang="en-US" dirty="0"/>
          </a:p>
        </p:txBody>
      </p:sp>
      <p:pic>
        <p:nvPicPr>
          <p:cNvPr id="6" name="Picture 5"/>
          <p:cNvPicPr>
            <a:picLocks noChangeAspect="1"/>
          </p:cNvPicPr>
          <p:nvPr/>
        </p:nvPicPr>
        <p:blipFill>
          <a:blip r:embed="rId2"/>
          <a:stretch>
            <a:fillRect/>
          </a:stretch>
        </p:blipFill>
        <p:spPr>
          <a:xfrm>
            <a:off x="1393796" y="2932738"/>
            <a:ext cx="7197930" cy="2159379"/>
          </a:xfrm>
          <a:prstGeom prst="rect">
            <a:avLst/>
          </a:prstGeom>
        </p:spPr>
      </p:pic>
    </p:spTree>
    <p:extLst>
      <p:ext uri="{BB962C8B-B14F-4D97-AF65-F5344CB8AC3E}">
        <p14:creationId xmlns:p14="http://schemas.microsoft.com/office/powerpoint/2010/main" val="2554133041"/>
      </p:ext>
    </p:extLst>
  </p:cSld>
  <p:clrMapOvr>
    <a:masterClrMapping/>
  </p:clrMapOvr>
  <p:timing>
    <p:tnLst>
      <p:par>
        <p:cTn id="1" dur="indefinite" restart="never" nodeType="tmRoot"/>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Dictionary Comprehension</a:t>
            </a:r>
            <a:endParaRPr lang="en-US" dirty="0"/>
          </a:p>
        </p:txBody>
      </p:sp>
      <p:sp>
        <p:nvSpPr>
          <p:cNvPr id="3" name="Content Placeholder 2"/>
          <p:cNvSpPr>
            <a:spLocks noGrp="1"/>
          </p:cNvSpPr>
          <p:nvPr>
            <p:ph idx="1"/>
          </p:nvPr>
        </p:nvSpPr>
        <p:spPr/>
        <p:txBody>
          <a:bodyPr/>
          <a:lstStyle/>
          <a:p>
            <a:r>
              <a:rPr lang="en-US" dirty="0" smtClean="0"/>
              <a:t>Similar to List Comprehension</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234</a:t>
            </a:fld>
            <a:endParaRPr lang="en-US" dirty="0"/>
          </a:p>
        </p:txBody>
      </p:sp>
      <p:pic>
        <p:nvPicPr>
          <p:cNvPr id="5" name="Picture 4"/>
          <p:cNvPicPr>
            <a:picLocks noChangeAspect="1"/>
          </p:cNvPicPr>
          <p:nvPr/>
        </p:nvPicPr>
        <p:blipFill>
          <a:blip r:embed="rId2"/>
          <a:stretch>
            <a:fillRect/>
          </a:stretch>
        </p:blipFill>
        <p:spPr>
          <a:xfrm>
            <a:off x="1200372" y="2135959"/>
            <a:ext cx="7562391" cy="2897514"/>
          </a:xfrm>
          <a:prstGeom prst="rect">
            <a:avLst/>
          </a:prstGeom>
        </p:spPr>
      </p:pic>
    </p:spTree>
    <p:extLst>
      <p:ext uri="{BB962C8B-B14F-4D97-AF65-F5344CB8AC3E}">
        <p14:creationId xmlns:p14="http://schemas.microsoft.com/office/powerpoint/2010/main" val="1344690878"/>
      </p:ext>
    </p:extLst>
  </p:cSld>
  <p:clrMapOvr>
    <a:masterClrMapping/>
  </p:clrMapOvr>
  <p:timing>
    <p:tnLst>
      <p:par>
        <p:cTn id="1" dur="indefinite" restart="never" nodeType="tmRoot"/>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a:xfrm>
            <a:off x="914400" y="1123057"/>
            <a:ext cx="7772400" cy="4678363"/>
          </a:xfrm>
        </p:spPr>
        <p:txBody>
          <a:bodyPr/>
          <a:lstStyle/>
          <a:p>
            <a:pPr>
              <a:spcBef>
                <a:spcPts val="0"/>
              </a:spcBef>
            </a:pPr>
            <a:r>
              <a:rPr lang="en-US" dirty="0" smtClean="0"/>
              <a:t>Starter code: </a:t>
            </a:r>
            <a:r>
              <a:rPr lang="en-US" dirty="0" smtClean="0">
                <a:latin typeface="Courier"/>
              </a:rPr>
              <a:t>DictionAssgnmt.py</a:t>
            </a:r>
          </a:p>
          <a:p>
            <a:pPr>
              <a:spcBef>
                <a:spcPts val="0"/>
              </a:spcBef>
            </a:pPr>
            <a:r>
              <a:rPr lang="en-US" dirty="0" smtClean="0"/>
              <a:t>Code these tasks:</a:t>
            </a:r>
          </a:p>
          <a:p>
            <a:pPr lvl="1"/>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235</a:t>
            </a:fld>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3024468286"/>
              </p:ext>
            </p:extLst>
          </p:nvPr>
        </p:nvGraphicFramePr>
        <p:xfrm>
          <a:off x="1119499" y="2179176"/>
          <a:ext cx="7716853" cy="4150298"/>
        </p:xfrm>
        <a:graphic>
          <a:graphicData uri="http://schemas.openxmlformats.org/drawingml/2006/table">
            <a:tbl>
              <a:tblPr firstRow="1" firstCol="1" bandRow="1">
                <a:tableStyleId>{5C22544A-7EE6-4342-B048-85BDC9FD1C3A}</a:tableStyleId>
              </a:tblPr>
              <a:tblGrid>
                <a:gridCol w="1427148">
                  <a:extLst>
                    <a:ext uri="{9D8B030D-6E8A-4147-A177-3AD203B41FA5}">
                      <a16:colId xmlns:a16="http://schemas.microsoft.com/office/drawing/2014/main" val="251458047"/>
                    </a:ext>
                  </a:extLst>
                </a:gridCol>
                <a:gridCol w="1786071">
                  <a:extLst>
                    <a:ext uri="{9D8B030D-6E8A-4147-A177-3AD203B41FA5}">
                      <a16:colId xmlns:a16="http://schemas.microsoft.com/office/drawing/2014/main" val="1802539838"/>
                    </a:ext>
                  </a:extLst>
                </a:gridCol>
                <a:gridCol w="4503634">
                  <a:extLst>
                    <a:ext uri="{9D8B030D-6E8A-4147-A177-3AD203B41FA5}">
                      <a16:colId xmlns:a16="http://schemas.microsoft.com/office/drawing/2014/main" val="1309210454"/>
                    </a:ext>
                  </a:extLst>
                </a:gridCol>
              </a:tblGrid>
              <a:tr h="470844">
                <a:tc>
                  <a:txBody>
                    <a:bodyPr/>
                    <a:lstStyle/>
                    <a:p>
                      <a:pPr marL="0" marR="0" algn="ctr">
                        <a:lnSpc>
                          <a:spcPct val="107000"/>
                        </a:lnSpc>
                        <a:spcBef>
                          <a:spcPts val="0"/>
                        </a:spcBef>
                        <a:spcAft>
                          <a:spcPts val="0"/>
                        </a:spcAft>
                      </a:pPr>
                      <a:r>
                        <a:rPr lang="en-US" sz="1600" dirty="0">
                          <a:effectLst/>
                        </a:rPr>
                        <a:t>Variable Name for Result</a:t>
                      </a:r>
                      <a:endParaRPr lang="en-US" sz="1600" dirty="0">
                        <a:effectLst/>
                        <a:latin typeface="Times New Roman" panose="02020603050405020304" pitchFamily="18" charset="0"/>
                        <a:ea typeface="Calibri" panose="020F0502020204030204" pitchFamily="34" charset="0"/>
                      </a:endParaRPr>
                    </a:p>
                  </a:txBody>
                  <a:tcPr marL="28266" marR="28266" marT="0" marB="0" anchor="b"/>
                </a:tc>
                <a:tc>
                  <a:txBody>
                    <a:bodyPr/>
                    <a:lstStyle/>
                    <a:p>
                      <a:pPr marL="0" marR="0" algn="ctr">
                        <a:lnSpc>
                          <a:spcPct val="107000"/>
                        </a:lnSpc>
                        <a:spcBef>
                          <a:spcPts val="0"/>
                        </a:spcBef>
                        <a:spcAft>
                          <a:spcPts val="0"/>
                        </a:spcAft>
                      </a:pPr>
                      <a:r>
                        <a:rPr lang="en-US" sz="1600" dirty="0">
                          <a:effectLst/>
                        </a:rPr>
                        <a:t>Data Type for Result</a:t>
                      </a:r>
                      <a:endParaRPr lang="en-US" sz="1600" dirty="0">
                        <a:effectLst/>
                        <a:latin typeface="Times New Roman" panose="02020603050405020304" pitchFamily="18" charset="0"/>
                        <a:ea typeface="Calibri" panose="020F0502020204030204" pitchFamily="34" charset="0"/>
                      </a:endParaRPr>
                    </a:p>
                  </a:txBody>
                  <a:tcPr marL="28266" marR="28266" marT="0" marB="0" anchor="b"/>
                </a:tc>
                <a:tc>
                  <a:txBody>
                    <a:bodyPr/>
                    <a:lstStyle/>
                    <a:p>
                      <a:pPr marL="0" marR="0" algn="ctr">
                        <a:lnSpc>
                          <a:spcPct val="107000"/>
                        </a:lnSpc>
                        <a:spcBef>
                          <a:spcPts val="0"/>
                        </a:spcBef>
                        <a:spcAft>
                          <a:spcPts val="0"/>
                        </a:spcAft>
                      </a:pPr>
                      <a:r>
                        <a:rPr lang="en-US" sz="1600" dirty="0">
                          <a:effectLst/>
                        </a:rPr>
                        <a:t>Task</a:t>
                      </a:r>
                      <a:endParaRPr lang="en-US" sz="1600" dirty="0">
                        <a:effectLst/>
                        <a:latin typeface="Times New Roman" panose="02020603050405020304" pitchFamily="18" charset="0"/>
                        <a:ea typeface="Calibri" panose="020F0502020204030204" pitchFamily="34" charset="0"/>
                      </a:endParaRPr>
                    </a:p>
                  </a:txBody>
                  <a:tcPr marL="28266" marR="28266" marT="0" marB="0" anchor="b"/>
                </a:tc>
                <a:extLst>
                  <a:ext uri="{0D108BD9-81ED-4DB2-BD59-A6C34878D82A}">
                    <a16:rowId xmlns:a16="http://schemas.microsoft.com/office/drawing/2014/main" val="2719867549"/>
                  </a:ext>
                </a:extLst>
              </a:tr>
              <a:tr h="227210">
                <a:tc>
                  <a:txBody>
                    <a:bodyPr/>
                    <a:lstStyle/>
                    <a:p>
                      <a:pPr marL="0" marR="0" algn="ctr">
                        <a:lnSpc>
                          <a:spcPct val="107000"/>
                        </a:lnSpc>
                        <a:spcBef>
                          <a:spcPts val="0"/>
                        </a:spcBef>
                        <a:spcAft>
                          <a:spcPts val="0"/>
                        </a:spcAft>
                      </a:pPr>
                      <a:r>
                        <a:rPr lang="en-US" sz="1600" dirty="0" smtClean="0">
                          <a:effectLst/>
                          <a:latin typeface="Times New Roman" panose="02020603050405020304" pitchFamily="18" charset="0"/>
                          <a:ea typeface="Calibri" panose="020F0502020204030204" pitchFamily="34" charset="0"/>
                        </a:rPr>
                        <a:t>names</a:t>
                      </a:r>
                      <a:endParaRPr lang="en-US" sz="1600" dirty="0">
                        <a:effectLst/>
                        <a:latin typeface="Times New Roman" panose="02020603050405020304" pitchFamily="18" charset="0"/>
                        <a:ea typeface="Calibri" panose="020F0502020204030204" pitchFamily="34" charset="0"/>
                      </a:endParaRPr>
                    </a:p>
                  </a:txBody>
                  <a:tcPr marL="28266" marR="28266" marT="0" marB="0" anchor="ctr"/>
                </a:tc>
                <a:tc>
                  <a:txBody>
                    <a:bodyPr/>
                    <a:lstStyle/>
                    <a:p>
                      <a:pPr marL="0" marR="0" algn="ctr">
                        <a:lnSpc>
                          <a:spcPct val="107000"/>
                        </a:lnSpc>
                        <a:spcBef>
                          <a:spcPts val="0"/>
                        </a:spcBef>
                        <a:spcAft>
                          <a:spcPts val="0"/>
                        </a:spcAft>
                      </a:pPr>
                      <a:r>
                        <a:rPr lang="en-US" sz="1600" dirty="0" smtClean="0">
                          <a:effectLst/>
                          <a:latin typeface="Times New Roman" panose="02020603050405020304" pitchFamily="18" charset="0"/>
                          <a:ea typeface="Calibri" panose="020F0502020204030204" pitchFamily="34" charset="0"/>
                        </a:rPr>
                        <a:t>List</a:t>
                      </a:r>
                      <a:endParaRPr lang="en-US" sz="1600" dirty="0">
                        <a:effectLst/>
                        <a:latin typeface="Times New Roman" panose="02020603050405020304" pitchFamily="18" charset="0"/>
                        <a:ea typeface="Calibri" panose="020F0502020204030204" pitchFamily="34" charset="0"/>
                      </a:endParaRPr>
                    </a:p>
                  </a:txBody>
                  <a:tcPr marL="28266" marR="28266" marT="0" marB="0" anchor="ctr"/>
                </a:tc>
                <a:tc>
                  <a:txBody>
                    <a:bodyPr/>
                    <a:lstStyle/>
                    <a:p>
                      <a:pPr marL="0" marR="0">
                        <a:lnSpc>
                          <a:spcPct val="107000"/>
                        </a:lnSpc>
                        <a:spcBef>
                          <a:spcPts val="0"/>
                        </a:spcBef>
                        <a:spcAft>
                          <a:spcPts val="0"/>
                        </a:spcAft>
                      </a:pPr>
                      <a:r>
                        <a:rPr lang="en-US" sz="1600" dirty="0" smtClean="0">
                          <a:effectLst/>
                          <a:latin typeface="Times New Roman" panose="02020603050405020304" pitchFamily="18" charset="0"/>
                          <a:ea typeface="Calibri" panose="020F0502020204030204" pitchFamily="34" charset="0"/>
                        </a:rPr>
                        <a:t>Create a list of all student</a:t>
                      </a:r>
                      <a:r>
                        <a:rPr lang="en-US" sz="1600" baseline="0" dirty="0" smtClean="0">
                          <a:effectLst/>
                          <a:latin typeface="Times New Roman" panose="02020603050405020304" pitchFamily="18" charset="0"/>
                          <a:ea typeface="Calibri" panose="020F0502020204030204" pitchFamily="34" charset="0"/>
                        </a:rPr>
                        <a:t> names.</a:t>
                      </a:r>
                      <a:endParaRPr lang="en-US" sz="1600" dirty="0">
                        <a:effectLst/>
                        <a:latin typeface="Times New Roman" panose="02020603050405020304" pitchFamily="18" charset="0"/>
                        <a:ea typeface="Calibri" panose="020F0502020204030204" pitchFamily="34" charset="0"/>
                      </a:endParaRPr>
                    </a:p>
                  </a:txBody>
                  <a:tcPr marL="28266" marR="28266" marT="0" marB="0" anchor="ctr"/>
                </a:tc>
                <a:extLst>
                  <a:ext uri="{0D108BD9-81ED-4DB2-BD59-A6C34878D82A}">
                    <a16:rowId xmlns:a16="http://schemas.microsoft.com/office/drawing/2014/main" val="560670394"/>
                  </a:ext>
                </a:extLst>
              </a:tr>
              <a:tr h="470844">
                <a:tc>
                  <a:txBody>
                    <a:bodyPr/>
                    <a:lstStyle/>
                    <a:p>
                      <a:pPr marL="0" marR="0" algn="ctr">
                        <a:lnSpc>
                          <a:spcPct val="107000"/>
                        </a:lnSpc>
                        <a:spcBef>
                          <a:spcPts val="0"/>
                        </a:spcBef>
                        <a:spcAft>
                          <a:spcPts val="0"/>
                        </a:spcAft>
                      </a:pPr>
                      <a:r>
                        <a:rPr lang="en-US" sz="1600" dirty="0">
                          <a:effectLst/>
                        </a:rPr>
                        <a:t>sophNames</a:t>
                      </a:r>
                      <a:endParaRPr lang="en-US" sz="1600" dirty="0">
                        <a:effectLst/>
                        <a:latin typeface="Times New Roman" panose="02020603050405020304" pitchFamily="18" charset="0"/>
                        <a:ea typeface="Calibri" panose="020F0502020204030204" pitchFamily="34" charset="0"/>
                      </a:endParaRPr>
                    </a:p>
                  </a:txBody>
                  <a:tcPr marL="28266" marR="28266" marT="0" marB="0" anchor="ctr"/>
                </a:tc>
                <a:tc>
                  <a:txBody>
                    <a:bodyPr/>
                    <a:lstStyle/>
                    <a:p>
                      <a:pPr marL="0" marR="0" algn="ctr">
                        <a:lnSpc>
                          <a:spcPct val="107000"/>
                        </a:lnSpc>
                        <a:spcBef>
                          <a:spcPts val="0"/>
                        </a:spcBef>
                        <a:spcAft>
                          <a:spcPts val="0"/>
                        </a:spcAft>
                      </a:pPr>
                      <a:r>
                        <a:rPr lang="en-US" sz="1600" dirty="0">
                          <a:effectLst/>
                        </a:rPr>
                        <a:t>List</a:t>
                      </a:r>
                      <a:endParaRPr lang="en-US" sz="1600" dirty="0">
                        <a:effectLst/>
                        <a:latin typeface="Times New Roman" panose="02020603050405020304" pitchFamily="18" charset="0"/>
                        <a:ea typeface="Calibri" panose="020F0502020204030204" pitchFamily="34" charset="0"/>
                      </a:endParaRPr>
                    </a:p>
                  </a:txBody>
                  <a:tcPr marL="28266" marR="28266" marT="0" marB="0" anchor="ctr"/>
                </a:tc>
                <a:tc>
                  <a:txBody>
                    <a:bodyPr/>
                    <a:lstStyle/>
                    <a:p>
                      <a:pPr marL="0" marR="0">
                        <a:lnSpc>
                          <a:spcPct val="107000"/>
                        </a:lnSpc>
                        <a:spcBef>
                          <a:spcPts val="0"/>
                        </a:spcBef>
                        <a:spcAft>
                          <a:spcPts val="0"/>
                        </a:spcAft>
                      </a:pPr>
                      <a:r>
                        <a:rPr lang="en-US" sz="1600" dirty="0">
                          <a:effectLst/>
                        </a:rPr>
                        <a:t>Create a list of all the first names of the students who are sophomores.</a:t>
                      </a:r>
                      <a:endParaRPr lang="en-US" sz="1600" dirty="0">
                        <a:effectLst/>
                        <a:latin typeface="Times New Roman" panose="02020603050405020304" pitchFamily="18" charset="0"/>
                        <a:ea typeface="Calibri" panose="020F0502020204030204" pitchFamily="34" charset="0"/>
                      </a:endParaRPr>
                    </a:p>
                  </a:txBody>
                  <a:tcPr marL="28266" marR="28266" marT="0" marB="0" anchor="ctr"/>
                </a:tc>
                <a:extLst>
                  <a:ext uri="{0D108BD9-81ED-4DB2-BD59-A6C34878D82A}">
                    <a16:rowId xmlns:a16="http://schemas.microsoft.com/office/drawing/2014/main" val="3419508874"/>
                  </a:ext>
                </a:extLst>
              </a:tr>
              <a:tr h="714479">
                <a:tc>
                  <a:txBody>
                    <a:bodyPr/>
                    <a:lstStyle/>
                    <a:p>
                      <a:pPr marL="0" marR="0" algn="ctr">
                        <a:lnSpc>
                          <a:spcPct val="107000"/>
                        </a:lnSpc>
                        <a:spcBef>
                          <a:spcPts val="0"/>
                        </a:spcBef>
                        <a:spcAft>
                          <a:spcPts val="0"/>
                        </a:spcAft>
                      </a:pPr>
                      <a:r>
                        <a:rPr lang="en-US" sz="1600" dirty="0">
                          <a:effectLst/>
                        </a:rPr>
                        <a:t>dictAvgGrade</a:t>
                      </a:r>
                      <a:endParaRPr lang="en-US" sz="1600" dirty="0">
                        <a:effectLst/>
                        <a:latin typeface="Times New Roman" panose="02020603050405020304" pitchFamily="18" charset="0"/>
                        <a:ea typeface="Calibri" panose="020F0502020204030204" pitchFamily="34" charset="0"/>
                      </a:endParaRPr>
                    </a:p>
                  </a:txBody>
                  <a:tcPr marL="28266" marR="28266" marT="0" marB="0" anchor="ctr"/>
                </a:tc>
                <a:tc>
                  <a:txBody>
                    <a:bodyPr/>
                    <a:lstStyle/>
                    <a:p>
                      <a:pPr marL="0" marR="0" algn="ctr">
                        <a:lnSpc>
                          <a:spcPct val="107000"/>
                        </a:lnSpc>
                        <a:spcBef>
                          <a:spcPts val="0"/>
                        </a:spcBef>
                        <a:spcAft>
                          <a:spcPts val="0"/>
                        </a:spcAft>
                      </a:pPr>
                      <a:r>
                        <a:rPr lang="en-US" sz="1600" dirty="0">
                          <a:effectLst/>
                        </a:rPr>
                        <a:t>Dictionary</a:t>
                      </a:r>
                      <a:endParaRPr lang="en-US" sz="1600" dirty="0">
                        <a:effectLst/>
                        <a:latin typeface="Times New Roman" panose="02020603050405020304" pitchFamily="18" charset="0"/>
                        <a:ea typeface="Calibri" panose="020F0502020204030204" pitchFamily="34" charset="0"/>
                      </a:endParaRPr>
                    </a:p>
                  </a:txBody>
                  <a:tcPr marL="28266" marR="28266" marT="0" marB="0" anchor="ctr"/>
                </a:tc>
                <a:tc>
                  <a:txBody>
                    <a:bodyPr/>
                    <a:lstStyle/>
                    <a:p>
                      <a:pPr marL="0" marR="0">
                        <a:lnSpc>
                          <a:spcPct val="107000"/>
                        </a:lnSpc>
                        <a:spcBef>
                          <a:spcPts val="0"/>
                        </a:spcBef>
                        <a:spcAft>
                          <a:spcPts val="0"/>
                        </a:spcAft>
                      </a:pPr>
                      <a:r>
                        <a:rPr lang="en-US" sz="1600" dirty="0">
                          <a:effectLst/>
                        </a:rPr>
                        <a:t>Create a new dictionary with the same keys as in </a:t>
                      </a:r>
                      <a:r>
                        <a:rPr lang="en-US" sz="1600" dirty="0">
                          <a:effectLst/>
                          <a:latin typeface="Courier"/>
                        </a:rPr>
                        <a:t>studentPerf</a:t>
                      </a:r>
                      <a:r>
                        <a:rPr lang="en-US" sz="1600" dirty="0">
                          <a:effectLst/>
                        </a:rPr>
                        <a:t> and values that represent the average of each student’s four test grades.  </a:t>
                      </a:r>
                      <a:endParaRPr lang="en-US" sz="1600" dirty="0">
                        <a:effectLst/>
                        <a:latin typeface="Times New Roman" panose="02020603050405020304" pitchFamily="18" charset="0"/>
                        <a:ea typeface="Calibri" panose="020F0502020204030204" pitchFamily="34" charset="0"/>
                      </a:endParaRPr>
                    </a:p>
                  </a:txBody>
                  <a:tcPr marL="28266" marR="28266" marT="0" marB="0" anchor="ctr"/>
                </a:tc>
                <a:extLst>
                  <a:ext uri="{0D108BD9-81ED-4DB2-BD59-A6C34878D82A}">
                    <a16:rowId xmlns:a16="http://schemas.microsoft.com/office/drawing/2014/main" val="696367665"/>
                  </a:ext>
                </a:extLst>
              </a:tr>
              <a:tr h="714479">
                <a:tc>
                  <a:txBody>
                    <a:bodyPr/>
                    <a:lstStyle/>
                    <a:p>
                      <a:pPr marL="0" marR="0" algn="ctr">
                        <a:lnSpc>
                          <a:spcPct val="107000"/>
                        </a:lnSpc>
                        <a:spcBef>
                          <a:spcPts val="0"/>
                        </a:spcBef>
                        <a:spcAft>
                          <a:spcPts val="0"/>
                        </a:spcAft>
                      </a:pPr>
                      <a:r>
                        <a:rPr lang="en-US" sz="1600" dirty="0">
                          <a:effectLst/>
                        </a:rPr>
                        <a:t>dictDemClass</a:t>
                      </a:r>
                      <a:endParaRPr lang="en-US" sz="1600" dirty="0">
                        <a:effectLst/>
                        <a:latin typeface="Times New Roman" panose="02020603050405020304" pitchFamily="18" charset="0"/>
                        <a:ea typeface="Calibri" panose="020F0502020204030204" pitchFamily="34" charset="0"/>
                      </a:endParaRPr>
                    </a:p>
                  </a:txBody>
                  <a:tcPr marL="28266" marR="28266" marT="0" marB="0" anchor="ctr"/>
                </a:tc>
                <a:tc>
                  <a:txBody>
                    <a:bodyPr/>
                    <a:lstStyle/>
                    <a:p>
                      <a:pPr marL="0" marR="0" algn="ctr">
                        <a:lnSpc>
                          <a:spcPct val="107000"/>
                        </a:lnSpc>
                        <a:spcBef>
                          <a:spcPts val="0"/>
                        </a:spcBef>
                        <a:spcAft>
                          <a:spcPts val="0"/>
                        </a:spcAft>
                      </a:pPr>
                      <a:r>
                        <a:rPr lang="en-US" sz="1600" dirty="0">
                          <a:effectLst/>
                        </a:rPr>
                        <a:t>Dictionary</a:t>
                      </a:r>
                      <a:endParaRPr lang="en-US" sz="1600" dirty="0">
                        <a:effectLst/>
                        <a:latin typeface="Times New Roman" panose="02020603050405020304" pitchFamily="18" charset="0"/>
                        <a:ea typeface="Calibri" panose="020F0502020204030204" pitchFamily="34" charset="0"/>
                      </a:endParaRPr>
                    </a:p>
                  </a:txBody>
                  <a:tcPr marL="28266" marR="28266" marT="0" marB="0" anchor="ctr"/>
                </a:tc>
                <a:tc>
                  <a:txBody>
                    <a:bodyPr/>
                    <a:lstStyle/>
                    <a:p>
                      <a:pPr marL="0" marR="0">
                        <a:lnSpc>
                          <a:spcPct val="107000"/>
                        </a:lnSpc>
                        <a:spcBef>
                          <a:spcPts val="0"/>
                        </a:spcBef>
                        <a:spcAft>
                          <a:spcPts val="0"/>
                        </a:spcAft>
                      </a:pPr>
                      <a:r>
                        <a:rPr lang="en-US" sz="1600" dirty="0" smtClean="0">
                          <a:effectLst/>
                        </a:rPr>
                        <a:t>Create a </a:t>
                      </a:r>
                      <a:r>
                        <a:rPr lang="en-US" sz="1600" dirty="0">
                          <a:effectLst/>
                        </a:rPr>
                        <a:t>dictionary, </a:t>
                      </a:r>
                      <a:r>
                        <a:rPr lang="en-US" sz="1600" dirty="0" smtClean="0">
                          <a:effectLst/>
                        </a:rPr>
                        <a:t>in</a:t>
                      </a:r>
                      <a:r>
                        <a:rPr lang="en-US" sz="1600" baseline="0" dirty="0" smtClean="0">
                          <a:effectLst/>
                        </a:rPr>
                        <a:t> which the keys are the class,</a:t>
                      </a:r>
                      <a:r>
                        <a:rPr lang="en-US" sz="1600" dirty="0" smtClean="0">
                          <a:effectLst/>
                        </a:rPr>
                        <a:t> </a:t>
                      </a:r>
                      <a:r>
                        <a:rPr lang="en-US" sz="1600" dirty="0">
                          <a:effectLst/>
                        </a:rPr>
                        <a:t>'sophomore', 'junior', and </a:t>
                      </a:r>
                      <a:r>
                        <a:rPr lang="en-US" sz="1600" dirty="0" smtClean="0">
                          <a:effectLst/>
                        </a:rPr>
                        <a:t>'senior‘, and the values are the count</a:t>
                      </a:r>
                      <a:r>
                        <a:rPr lang="en-US" sz="1600" baseline="0" dirty="0" smtClean="0">
                          <a:effectLst/>
                        </a:rPr>
                        <a:t> of how many students fall into each class.</a:t>
                      </a:r>
                      <a:r>
                        <a:rPr lang="en-US" sz="1600" dirty="0" smtClean="0">
                          <a:effectLst/>
                        </a:rPr>
                        <a:t>  </a:t>
                      </a:r>
                      <a:endParaRPr lang="en-US" sz="1600" dirty="0">
                        <a:effectLst/>
                        <a:latin typeface="Times New Roman" panose="02020603050405020304" pitchFamily="18" charset="0"/>
                        <a:ea typeface="Calibri" panose="020F0502020204030204" pitchFamily="34" charset="0"/>
                      </a:endParaRPr>
                    </a:p>
                  </a:txBody>
                  <a:tcPr marL="28266" marR="28266" marT="0" marB="0" anchor="ctr"/>
                </a:tc>
                <a:extLst>
                  <a:ext uri="{0D108BD9-81ED-4DB2-BD59-A6C34878D82A}">
                    <a16:rowId xmlns:a16="http://schemas.microsoft.com/office/drawing/2014/main" val="3387605306"/>
                  </a:ext>
                </a:extLst>
              </a:tr>
              <a:tr h="1280160">
                <a:tc>
                  <a:txBody>
                    <a:bodyPr/>
                    <a:lstStyle/>
                    <a:p>
                      <a:pPr marL="0" marR="0" algn="ctr">
                        <a:lnSpc>
                          <a:spcPct val="107000"/>
                        </a:lnSpc>
                        <a:spcBef>
                          <a:spcPts val="0"/>
                        </a:spcBef>
                        <a:spcAft>
                          <a:spcPts val="0"/>
                        </a:spcAft>
                      </a:pPr>
                      <a:r>
                        <a:rPr lang="en-US" sz="1600" dirty="0">
                          <a:effectLst/>
                        </a:rPr>
                        <a:t>dictGradeClass</a:t>
                      </a:r>
                      <a:endParaRPr lang="en-US" sz="1600" dirty="0">
                        <a:effectLst/>
                        <a:latin typeface="Times New Roman" panose="02020603050405020304" pitchFamily="18" charset="0"/>
                        <a:ea typeface="Calibri" panose="020F0502020204030204" pitchFamily="34" charset="0"/>
                      </a:endParaRPr>
                    </a:p>
                  </a:txBody>
                  <a:tcPr marL="28266" marR="28266" marT="0" marB="0" anchor="ctr"/>
                </a:tc>
                <a:tc>
                  <a:txBody>
                    <a:bodyPr/>
                    <a:lstStyle/>
                    <a:p>
                      <a:pPr marL="0" marR="0" algn="ctr">
                        <a:lnSpc>
                          <a:spcPct val="107000"/>
                        </a:lnSpc>
                        <a:spcBef>
                          <a:spcPts val="0"/>
                        </a:spcBef>
                        <a:spcAft>
                          <a:spcPts val="0"/>
                        </a:spcAft>
                      </a:pPr>
                      <a:r>
                        <a:rPr lang="en-US" sz="1600" dirty="0">
                          <a:effectLst/>
                        </a:rPr>
                        <a:t>Dictionary</a:t>
                      </a:r>
                      <a:endParaRPr lang="en-US" sz="1600" dirty="0">
                        <a:effectLst/>
                        <a:latin typeface="Times New Roman" panose="02020603050405020304" pitchFamily="18" charset="0"/>
                        <a:ea typeface="Calibri" panose="020F0502020204030204" pitchFamily="34" charset="0"/>
                      </a:endParaRPr>
                    </a:p>
                  </a:txBody>
                  <a:tcPr marL="28266" marR="28266" marT="0" marB="0" anchor="ctr"/>
                </a:tc>
                <a:tc>
                  <a:txBody>
                    <a:bodyPr/>
                    <a:lstStyle/>
                    <a:p>
                      <a:pPr marL="0" marR="0">
                        <a:lnSpc>
                          <a:spcPct val="107000"/>
                        </a:lnSpc>
                        <a:spcBef>
                          <a:spcPts val="0"/>
                        </a:spcBef>
                        <a:spcAft>
                          <a:spcPts val="0"/>
                        </a:spcAft>
                      </a:pPr>
                      <a:r>
                        <a:rPr lang="en-US" sz="1600" dirty="0">
                          <a:effectLst/>
                        </a:rPr>
                        <a:t>Create a dictionary with three elements.  The keys for those elements are: 'sophomore', 'junior', and </a:t>
                      </a:r>
                      <a:r>
                        <a:rPr lang="en-US" sz="1600" dirty="0" smtClean="0">
                          <a:effectLst/>
                        </a:rPr>
                        <a:t>'senior'.  </a:t>
                      </a:r>
                      <a:r>
                        <a:rPr lang="en-US" sz="1600" dirty="0">
                          <a:effectLst/>
                        </a:rPr>
                        <a:t>The values are to be the average grade of all students in the respective class.</a:t>
                      </a:r>
                      <a:endParaRPr lang="en-US" sz="1600" dirty="0">
                        <a:effectLst/>
                        <a:latin typeface="Times New Roman" panose="02020603050405020304" pitchFamily="18" charset="0"/>
                        <a:ea typeface="Calibri" panose="020F0502020204030204" pitchFamily="34" charset="0"/>
                      </a:endParaRPr>
                    </a:p>
                  </a:txBody>
                  <a:tcPr marL="28266" marR="28266" marT="0" marB="0" anchor="ctr"/>
                </a:tc>
                <a:extLst>
                  <a:ext uri="{0D108BD9-81ED-4DB2-BD59-A6C34878D82A}">
                    <a16:rowId xmlns:a16="http://schemas.microsoft.com/office/drawing/2014/main" val="3498764425"/>
                  </a:ext>
                </a:extLst>
              </a:tr>
            </a:tbl>
          </a:graphicData>
        </a:graphic>
      </p:graphicFrame>
    </p:spTree>
    <p:extLst>
      <p:ext uri="{BB962C8B-B14F-4D97-AF65-F5344CB8AC3E}">
        <p14:creationId xmlns:p14="http://schemas.microsoft.com/office/powerpoint/2010/main" val="992487577"/>
      </p:ext>
    </p:extLst>
  </p:cSld>
  <p:clrMapOvr>
    <a:masterClrMapping/>
  </p:clrMapOvr>
  <p:timing>
    <p:tnLst>
      <p:par>
        <p:cTn id="1" dur="indefinite" restart="never" nodeType="tmRoot"/>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File Input and Output</a:t>
            </a:r>
            <a:endParaRPr lang="en-US" dirty="0"/>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3780944129"/>
      </p:ext>
    </p:extLst>
  </p:cSld>
  <p:clrMapOvr>
    <a:masterClrMapping/>
  </p:clrMapOvr>
  <p:timing>
    <p:tnLst>
      <p:par>
        <p:cTn id="1" dur="indefinite" restart="never" nodeType="tmRoot"/>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3" name="Content Placeholder 2"/>
          <p:cNvSpPr>
            <a:spLocks noGrp="1"/>
          </p:cNvSpPr>
          <p:nvPr>
            <p:ph idx="1"/>
          </p:nvPr>
        </p:nvSpPr>
        <p:spPr/>
        <p:txBody>
          <a:bodyPr/>
          <a:lstStyle/>
          <a:p>
            <a:r>
              <a:rPr lang="en-US" dirty="0"/>
              <a:t>Textbook </a:t>
            </a:r>
            <a:endParaRPr lang="en-US" dirty="0" smtClean="0"/>
          </a:p>
          <a:p>
            <a:pPr lvl="1"/>
            <a:r>
              <a:rPr lang="en-US" dirty="0" smtClean="0"/>
              <a:t>Severance, Chapter 7</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237</a:t>
            </a:fld>
            <a:endParaRPr lang="en-US" dirty="0"/>
          </a:p>
        </p:txBody>
      </p:sp>
    </p:spTree>
    <p:extLst>
      <p:ext uri="{BB962C8B-B14F-4D97-AF65-F5344CB8AC3E}">
        <p14:creationId xmlns:p14="http://schemas.microsoft.com/office/powerpoint/2010/main" val="2367482007"/>
      </p:ext>
    </p:extLst>
  </p:cSld>
  <p:clrMapOvr>
    <a:masterClrMapping/>
  </p:clrMapOvr>
  <p:timing>
    <p:tnLst>
      <p:par>
        <p:cTn id="1" dur="indefinite" restart="never" nodeType="tmRoot"/>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File I/O</a:t>
            </a:r>
            <a:endParaRPr lang="en-US"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163055455"/>
              </p:ext>
            </p:extLst>
          </p:nvPr>
        </p:nvGraphicFramePr>
        <p:xfrm>
          <a:off x="914400" y="2742399"/>
          <a:ext cx="7772400" cy="3566160"/>
        </p:xfrm>
        <a:graphic>
          <a:graphicData uri="http://schemas.openxmlformats.org/drawingml/2006/table">
            <a:tbl>
              <a:tblPr firstRow="1" bandRow="1">
                <a:tableStyleId>{616DA210-FB5B-4158-B5E0-FEB733F419BA}</a:tableStyleId>
              </a:tblPr>
              <a:tblGrid>
                <a:gridCol w="2133600">
                  <a:extLst>
                    <a:ext uri="{9D8B030D-6E8A-4147-A177-3AD203B41FA5}">
                      <a16:colId xmlns:a16="http://schemas.microsoft.com/office/drawing/2014/main" val="1947548675"/>
                    </a:ext>
                  </a:extLst>
                </a:gridCol>
                <a:gridCol w="5638800">
                  <a:extLst>
                    <a:ext uri="{9D8B030D-6E8A-4147-A177-3AD203B41FA5}">
                      <a16:colId xmlns:a16="http://schemas.microsoft.com/office/drawing/2014/main" val="1608110107"/>
                    </a:ext>
                  </a:extLst>
                </a:gridCol>
              </a:tblGrid>
              <a:tr h="370840">
                <a:tc>
                  <a:txBody>
                    <a:bodyPr/>
                    <a:lstStyle/>
                    <a:p>
                      <a:pPr algn="ctr"/>
                      <a:r>
                        <a:rPr lang="en-US" sz="1800" b="0" dirty="0" smtClean="0">
                          <a:latin typeface="Courier New" panose="02070309020205020404" pitchFamily="49" charset="0"/>
                          <a:cs typeface="Courier New" panose="02070309020205020404" pitchFamily="49" charset="0"/>
                        </a:rPr>
                        <a:t>file_ref</a:t>
                      </a:r>
                      <a:endParaRPr lang="en-US" b="0" dirty="0">
                        <a:latin typeface="Courier New" panose="02070309020205020404" pitchFamily="49" charset="0"/>
                        <a:cs typeface="Courier New" panose="02070309020205020404" pitchFamily="49" charset="0"/>
                      </a:endParaRPr>
                    </a:p>
                  </a:txBody>
                  <a:tcPr/>
                </a:tc>
                <a:tc>
                  <a:txBody>
                    <a:bodyPr/>
                    <a:lstStyle/>
                    <a:p>
                      <a:r>
                        <a:rPr lang="en-US" b="0" dirty="0" smtClean="0"/>
                        <a:t>Reference to file use in Python</a:t>
                      </a:r>
                      <a:r>
                        <a:rPr lang="en-US" b="0" baseline="0" dirty="0" smtClean="0"/>
                        <a:t> program.  Use this later for reading &amp; writing</a:t>
                      </a:r>
                      <a:endParaRPr lang="en-US" b="0" dirty="0"/>
                    </a:p>
                  </a:txBody>
                  <a:tcPr/>
                </a:tc>
                <a:extLst>
                  <a:ext uri="{0D108BD9-81ED-4DB2-BD59-A6C34878D82A}">
                    <a16:rowId xmlns:a16="http://schemas.microsoft.com/office/drawing/2014/main" val="3189105418"/>
                  </a:ext>
                </a:extLst>
              </a:tr>
              <a:tr h="370840">
                <a:tc>
                  <a:txBody>
                    <a:bodyPr/>
                    <a:lstStyle/>
                    <a:p>
                      <a:pPr algn="ctr"/>
                      <a:r>
                        <a:rPr lang="en-US" sz="1800" dirty="0" smtClean="0">
                          <a:latin typeface="Courier New" panose="02070309020205020404" pitchFamily="49" charset="0"/>
                          <a:cs typeface="Courier New" panose="02070309020205020404" pitchFamily="49" charset="0"/>
                        </a:rPr>
                        <a:t>file_with_path</a:t>
                      </a:r>
                      <a:endParaRPr lang="en-US" dirty="0">
                        <a:latin typeface="Courier New" panose="02070309020205020404" pitchFamily="49" charset="0"/>
                        <a:cs typeface="Courier New" panose="02070309020205020404" pitchFamily="49" charset="0"/>
                      </a:endParaRPr>
                    </a:p>
                  </a:txBody>
                  <a:tcPr/>
                </a:tc>
                <a:tc>
                  <a:txBody>
                    <a:bodyPr/>
                    <a:lstStyle/>
                    <a:p>
                      <a:r>
                        <a:rPr lang="en-US" dirty="0" smtClean="0"/>
                        <a:t>String</a:t>
                      </a:r>
                      <a:r>
                        <a:rPr lang="en-US" baseline="0" dirty="0" smtClean="0"/>
                        <a:t> that describes path and file name.  If path omitted, then Python will look in same folder as where program is stored</a:t>
                      </a:r>
                      <a:endParaRPr lang="en-US" dirty="0"/>
                    </a:p>
                  </a:txBody>
                  <a:tcPr/>
                </a:tc>
                <a:extLst>
                  <a:ext uri="{0D108BD9-81ED-4DB2-BD59-A6C34878D82A}">
                    <a16:rowId xmlns:a16="http://schemas.microsoft.com/office/drawing/2014/main" val="4234922522"/>
                  </a:ext>
                </a:extLst>
              </a:tr>
              <a:tr h="370840">
                <a:tc>
                  <a:txBody>
                    <a:bodyPr/>
                    <a:lstStyle/>
                    <a:p>
                      <a:pPr algn="ctr"/>
                      <a:r>
                        <a:rPr lang="en-US" sz="1800" dirty="0" smtClean="0">
                          <a:latin typeface="Courier New" panose="02070309020205020404" pitchFamily="49" charset="0"/>
                          <a:cs typeface="Courier New" panose="02070309020205020404" pitchFamily="49" charset="0"/>
                        </a:rPr>
                        <a:t>'r'</a:t>
                      </a:r>
                      <a:endParaRPr lang="en-US" dirty="0">
                        <a:latin typeface="Courier New" panose="02070309020205020404" pitchFamily="49" charset="0"/>
                        <a:cs typeface="Courier New" panose="02070309020205020404" pitchFamily="49" charset="0"/>
                      </a:endParaRPr>
                    </a:p>
                  </a:txBody>
                  <a:tcPr/>
                </a:tc>
                <a:tc>
                  <a:txBody>
                    <a:bodyPr/>
                    <a:lstStyle/>
                    <a:p>
                      <a:r>
                        <a:rPr lang="en-US" dirty="0" smtClean="0"/>
                        <a:t>'r' ‘ = read from file</a:t>
                      </a:r>
                    </a:p>
                    <a:p>
                      <a:r>
                        <a:rPr lang="en-US" dirty="0" smtClean="0"/>
                        <a:t>'w'  = write to file.</a:t>
                      </a:r>
                      <a:r>
                        <a:rPr lang="en-US" baseline="0" dirty="0" smtClean="0"/>
                        <a:t>  If filename exists it is erased before writing commences</a:t>
                      </a:r>
                    </a:p>
                    <a:p>
                      <a:r>
                        <a:rPr lang="en-US" dirty="0" smtClean="0"/>
                        <a:t>'</a:t>
                      </a:r>
                      <a:r>
                        <a:rPr lang="en-US" baseline="0" dirty="0" smtClean="0"/>
                        <a:t>a</a:t>
                      </a:r>
                      <a:r>
                        <a:rPr lang="en-US" dirty="0" smtClean="0"/>
                        <a:t>'</a:t>
                      </a:r>
                      <a:r>
                        <a:rPr lang="en-US" baseline="0" dirty="0" smtClean="0"/>
                        <a:t>   = append</a:t>
                      </a:r>
                    </a:p>
                    <a:p>
                      <a:r>
                        <a:rPr lang="en-US" dirty="0" smtClean="0"/>
                        <a:t>'r</a:t>
                      </a:r>
                      <a:r>
                        <a:rPr lang="en-US" baseline="0" dirty="0" smtClean="0"/>
                        <a:t>+</a:t>
                      </a:r>
                      <a:r>
                        <a:rPr lang="en-US" dirty="0" smtClean="0"/>
                        <a:t>' </a:t>
                      </a:r>
                      <a:r>
                        <a:rPr lang="en-US" baseline="0" dirty="0" smtClean="0"/>
                        <a:t>= reading and writing</a:t>
                      </a:r>
                    </a:p>
                    <a:p>
                      <a:r>
                        <a:rPr lang="en-US" baseline="0" dirty="0" smtClean="0"/>
                        <a:t>If omitted, </a:t>
                      </a:r>
                      <a:r>
                        <a:rPr lang="en-US" dirty="0" smtClean="0"/>
                        <a:t>'</a:t>
                      </a:r>
                      <a:r>
                        <a:rPr lang="en-US" baseline="0" dirty="0" smtClean="0"/>
                        <a:t>r</a:t>
                      </a:r>
                      <a:r>
                        <a:rPr lang="en-US" dirty="0" smtClean="0"/>
                        <a:t>'</a:t>
                      </a:r>
                      <a:r>
                        <a:rPr lang="en-US" baseline="0" dirty="0" smtClean="0"/>
                        <a:t> is assumed</a:t>
                      </a:r>
                    </a:p>
                    <a:p>
                      <a:endParaRPr lang="en-US" dirty="0"/>
                    </a:p>
                  </a:txBody>
                  <a:tcPr/>
                </a:tc>
                <a:extLst>
                  <a:ext uri="{0D108BD9-81ED-4DB2-BD59-A6C34878D82A}">
                    <a16:rowId xmlns:a16="http://schemas.microsoft.com/office/drawing/2014/main" val="1991776993"/>
                  </a:ext>
                </a:extLst>
              </a:tr>
            </a:tbl>
          </a:graphicData>
        </a:graphic>
      </p:graphicFrame>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238</a:t>
            </a:fld>
            <a:endParaRPr lang="en-US" dirty="0"/>
          </a:p>
        </p:txBody>
      </p:sp>
      <p:sp>
        <p:nvSpPr>
          <p:cNvPr id="5" name="TextBox 4"/>
          <p:cNvSpPr txBox="1"/>
          <p:nvPr/>
        </p:nvSpPr>
        <p:spPr>
          <a:xfrm>
            <a:off x="914400" y="2059709"/>
            <a:ext cx="6628738" cy="523220"/>
          </a:xfrm>
          <a:prstGeom prst="rect">
            <a:avLst/>
          </a:prstGeom>
          <a:noFill/>
        </p:spPr>
        <p:txBody>
          <a:bodyPr wrap="none" rtlCol="0">
            <a:spAutoFit/>
          </a:bodyPr>
          <a:lstStyle/>
          <a:p>
            <a:r>
              <a:rPr lang="en-US" sz="2800" dirty="0" smtClean="0">
                <a:latin typeface="Courier New" panose="02070309020205020404" pitchFamily="49" charset="0"/>
                <a:cs typeface="Courier New" panose="02070309020205020404" pitchFamily="49" charset="0"/>
              </a:rPr>
              <a:t>f </a:t>
            </a:r>
            <a:r>
              <a:rPr lang="en-US" sz="2800" dirty="0">
                <a:latin typeface="Courier New" panose="02070309020205020404" pitchFamily="49" charset="0"/>
                <a:cs typeface="Courier New" panose="02070309020205020404" pitchFamily="49" charset="0"/>
              </a:rPr>
              <a:t>= open('file_with_path','r')</a:t>
            </a:r>
            <a:endParaRPr lang="en-US" sz="2800" dirty="0" smtClean="0">
              <a:latin typeface="Courier New" panose="02070309020205020404" pitchFamily="49" charset="0"/>
              <a:cs typeface="Courier New" panose="02070309020205020404" pitchFamily="49" charset="0"/>
            </a:endParaRPr>
          </a:p>
        </p:txBody>
      </p:sp>
      <p:sp>
        <p:nvSpPr>
          <p:cNvPr id="3" name="Text Placeholder 2"/>
          <p:cNvSpPr>
            <a:spLocks noGrp="1"/>
          </p:cNvSpPr>
          <p:nvPr>
            <p:ph type="body" idx="4294967295"/>
          </p:nvPr>
        </p:nvSpPr>
        <p:spPr>
          <a:xfrm>
            <a:off x="914400" y="1364675"/>
            <a:ext cx="7772400" cy="4678363"/>
          </a:xfrm>
        </p:spPr>
        <p:txBody>
          <a:bodyPr/>
          <a:lstStyle/>
          <a:p>
            <a:r>
              <a:rPr lang="en-US" dirty="0" smtClean="0"/>
              <a:t>Accessing files</a:t>
            </a:r>
            <a:endParaRPr lang="en-US" dirty="0"/>
          </a:p>
        </p:txBody>
      </p:sp>
    </p:spTree>
    <p:extLst>
      <p:ext uri="{BB962C8B-B14F-4D97-AF65-F5344CB8AC3E}">
        <p14:creationId xmlns:p14="http://schemas.microsoft.com/office/powerpoint/2010/main" val="2522488424"/>
      </p:ext>
    </p:extLst>
  </p:cSld>
  <p:clrMapOvr>
    <a:masterClrMapping/>
  </p:clrMapOvr>
  <p:timing>
    <p:tnLst>
      <p:par>
        <p:cTn id="1" dur="indefinite" restart="never" nodeType="tmRoot"/>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File I/O</a:t>
            </a:r>
          </a:p>
        </p:txBody>
      </p:sp>
      <p:sp>
        <p:nvSpPr>
          <p:cNvPr id="3" name="Content Placeholder 2"/>
          <p:cNvSpPr>
            <a:spLocks noGrp="1"/>
          </p:cNvSpPr>
          <p:nvPr>
            <p:ph idx="1"/>
          </p:nvPr>
        </p:nvSpPr>
        <p:spPr>
          <a:xfrm>
            <a:off x="914400" y="1041414"/>
            <a:ext cx="7772400" cy="4678363"/>
          </a:xfrm>
        </p:spPr>
        <p:txBody>
          <a:bodyPr/>
          <a:lstStyle/>
          <a:p>
            <a:pPr>
              <a:spcBef>
                <a:spcPts val="0"/>
              </a:spcBef>
            </a:pPr>
            <a:r>
              <a:rPr lang="en-US" dirty="0" smtClean="0">
                <a:cs typeface="Courier New" panose="02070309020205020404" pitchFamily="49" charset="0"/>
              </a:rPr>
              <a:t>Frequently used file functions</a:t>
            </a:r>
          </a:p>
          <a:p>
            <a:pPr lvl="1">
              <a:spcBef>
                <a:spcPts val="0"/>
              </a:spcBef>
            </a:pPr>
            <a:r>
              <a:rPr lang="en-US" dirty="0" smtClean="0">
                <a:latin typeface="Courier New" panose="02070309020205020404" pitchFamily="49" charset="0"/>
                <a:cs typeface="Courier New" panose="02070309020205020404" pitchFamily="49" charset="0"/>
              </a:rPr>
              <a:t>f.read()</a:t>
            </a:r>
          </a:p>
          <a:p>
            <a:pPr lvl="2">
              <a:spcBef>
                <a:spcPts val="0"/>
              </a:spcBef>
            </a:pPr>
            <a:r>
              <a:rPr lang="en-US" dirty="0" smtClean="0">
                <a:cs typeface="Courier New" panose="02070309020205020404" pitchFamily="49" charset="0"/>
              </a:rPr>
              <a:t>Reads entire file</a:t>
            </a:r>
          </a:p>
          <a:p>
            <a:pPr lvl="1">
              <a:spcBef>
                <a:spcPts val="0"/>
              </a:spcBef>
            </a:pPr>
            <a:r>
              <a:rPr lang="en-US" dirty="0" smtClean="0">
                <a:latin typeface="Courier New" panose="02070309020205020404" pitchFamily="49" charset="0"/>
                <a:cs typeface="Courier New" panose="02070309020205020404" pitchFamily="49" charset="0"/>
              </a:rPr>
              <a:t>f.readlines()</a:t>
            </a:r>
          </a:p>
          <a:p>
            <a:pPr lvl="2">
              <a:spcBef>
                <a:spcPts val="0"/>
              </a:spcBef>
            </a:pPr>
            <a:r>
              <a:rPr lang="en-US" dirty="0" smtClean="0">
                <a:cs typeface="Courier New" panose="02070309020205020404" pitchFamily="49" charset="0"/>
              </a:rPr>
              <a:t>Reads message in lines into list of string (</a:t>
            </a:r>
            <a:r>
              <a:rPr lang="en-US" dirty="0" smtClean="0">
                <a:latin typeface="Courier New" panose="02070309020205020404" pitchFamily="49" charset="0"/>
                <a:cs typeface="Courier New" panose="02070309020205020404" pitchFamily="49" charset="0"/>
              </a:rPr>
              <a:t>str</a:t>
            </a:r>
            <a:r>
              <a:rPr lang="en-US" dirty="0" smtClean="0">
                <a:cs typeface="Courier New" panose="02070309020205020404" pitchFamily="49" charset="0"/>
              </a:rPr>
              <a:t>) data</a:t>
            </a:r>
          </a:p>
          <a:p>
            <a:pPr lvl="1">
              <a:spcBef>
                <a:spcPts val="0"/>
              </a:spcBef>
            </a:pPr>
            <a:r>
              <a:rPr lang="en-US" dirty="0" smtClean="0">
                <a:latin typeface="Courier New" panose="02070309020205020404" pitchFamily="49" charset="0"/>
                <a:cs typeface="Courier New" panose="02070309020205020404" pitchFamily="49" charset="0"/>
              </a:rPr>
              <a:t>for thisLine in f:</a:t>
            </a:r>
          </a:p>
          <a:p>
            <a:pPr lvl="2">
              <a:spcBef>
                <a:spcPts val="0"/>
              </a:spcBef>
            </a:pPr>
            <a:r>
              <a:rPr lang="en-US" dirty="0" smtClean="0">
                <a:latin typeface="Courier New" panose="02070309020205020404" pitchFamily="49" charset="0"/>
                <a:cs typeface="Courier New" panose="02070309020205020404" pitchFamily="49" charset="0"/>
              </a:rPr>
              <a:t>for</a:t>
            </a:r>
            <a:r>
              <a:rPr lang="en-US" dirty="0" smtClean="0">
                <a:cs typeface="Courier New" panose="02070309020205020404" pitchFamily="49" charset="0"/>
              </a:rPr>
              <a:t>-loop to iterate through the lines in the file</a:t>
            </a:r>
          </a:p>
          <a:p>
            <a:pPr lvl="1">
              <a:spcBef>
                <a:spcPts val="0"/>
              </a:spcBef>
            </a:pPr>
            <a:r>
              <a:rPr lang="en-US" dirty="0" smtClean="0">
                <a:latin typeface="Courier New" panose="02070309020205020404" pitchFamily="49" charset="0"/>
                <a:cs typeface="Courier New" panose="02070309020205020404" pitchFamily="49" charset="0"/>
              </a:rPr>
              <a:t>f.write()</a:t>
            </a:r>
          </a:p>
          <a:p>
            <a:pPr lvl="2">
              <a:spcBef>
                <a:spcPts val="0"/>
              </a:spcBef>
            </a:pPr>
            <a:r>
              <a:rPr lang="en-US" dirty="0" smtClean="0">
                <a:cs typeface="Courier New" panose="02070309020205020404" pitchFamily="49" charset="0"/>
              </a:rPr>
              <a:t>Writes to a file</a:t>
            </a:r>
          </a:p>
          <a:p>
            <a:pPr lvl="1">
              <a:spcBef>
                <a:spcPts val="0"/>
              </a:spcBef>
            </a:pPr>
            <a:r>
              <a:rPr lang="en-US" dirty="0" smtClean="0">
                <a:latin typeface="Courier New" panose="02070309020205020404" pitchFamily="49" charset="0"/>
                <a:cs typeface="Courier New" panose="02070309020205020404" pitchFamily="49" charset="0"/>
              </a:rPr>
              <a:t>f.close()</a:t>
            </a:r>
          </a:p>
          <a:p>
            <a:pPr lvl="2">
              <a:spcBef>
                <a:spcPts val="0"/>
              </a:spcBef>
            </a:pPr>
            <a:r>
              <a:rPr lang="en-US" dirty="0" smtClean="0">
                <a:cs typeface="Courier New" panose="02070309020205020404" pitchFamily="49" charset="0"/>
              </a:rPr>
              <a:t>Always close the file after use to ensure output to file and conserve memory</a:t>
            </a:r>
            <a:endParaRPr lang="en-US" dirty="0">
              <a:cs typeface="Courier New" panose="02070309020205020404" pitchFamily="49" charset="0"/>
            </a:endParaRP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239</a:t>
            </a:fld>
            <a:endParaRPr lang="en-US" dirty="0"/>
          </a:p>
        </p:txBody>
      </p:sp>
    </p:spTree>
    <p:extLst>
      <p:ext uri="{BB962C8B-B14F-4D97-AF65-F5344CB8AC3E}">
        <p14:creationId xmlns:p14="http://schemas.microsoft.com/office/powerpoint/2010/main" val="328725326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b="1" dirty="0"/>
          </a:p>
        </p:txBody>
      </p:sp>
      <p:sp>
        <p:nvSpPr>
          <p:cNvPr id="3" name="Content Placeholder 2"/>
          <p:cNvSpPr>
            <a:spLocks noGrp="1"/>
          </p:cNvSpPr>
          <p:nvPr>
            <p:ph idx="1"/>
          </p:nvPr>
        </p:nvSpPr>
        <p:spPr/>
        <p:txBody>
          <a:bodyPr/>
          <a:lstStyle/>
          <a:p>
            <a:r>
              <a:rPr lang="en-US" dirty="0" smtClean="0"/>
              <a:t>Textbook</a:t>
            </a:r>
          </a:p>
          <a:p>
            <a:pPr lvl="1"/>
            <a:r>
              <a:rPr lang="en-US" dirty="0" smtClean="0"/>
              <a:t>Severance, Chapter 2</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24</a:t>
            </a:fld>
            <a:endParaRPr lang="en-US" dirty="0"/>
          </a:p>
        </p:txBody>
      </p:sp>
    </p:spTree>
    <p:extLst>
      <p:ext uri="{BB962C8B-B14F-4D97-AF65-F5344CB8AC3E}">
        <p14:creationId xmlns:p14="http://schemas.microsoft.com/office/powerpoint/2010/main" val="1971713686"/>
      </p:ext>
    </p:extLst>
  </p:cSld>
  <p:clrMapOvr>
    <a:masterClrMapping/>
  </p:clrMapOvr>
  <p:timing>
    <p:tnLst>
      <p:par>
        <p:cTn id="1" dur="indefinite" restart="never" nodeType="tmRoot"/>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File I/O</a:t>
            </a:r>
          </a:p>
        </p:txBody>
      </p:sp>
      <p:sp>
        <p:nvSpPr>
          <p:cNvPr id="3" name="Content Placeholder 2"/>
          <p:cNvSpPr>
            <a:spLocks noGrp="1"/>
          </p:cNvSpPr>
          <p:nvPr>
            <p:ph idx="1"/>
          </p:nvPr>
        </p:nvSpPr>
        <p:spPr/>
        <p:txBody>
          <a:bodyPr/>
          <a:lstStyle/>
          <a:p>
            <a:r>
              <a:rPr lang="en-US" dirty="0" smtClean="0"/>
              <a:t>See </a:t>
            </a:r>
            <a:r>
              <a:rPr lang="en-US" dirty="0" smtClean="0">
                <a:latin typeface="Courier"/>
              </a:rPr>
              <a:t>FileIO.ipynb</a:t>
            </a:r>
            <a:r>
              <a:rPr lang="en-US" dirty="0" smtClean="0"/>
              <a:t> for file input and file output example</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240</a:t>
            </a:fld>
            <a:endParaRPr lang="en-US" dirty="0"/>
          </a:p>
        </p:txBody>
      </p:sp>
    </p:spTree>
    <p:extLst>
      <p:ext uri="{BB962C8B-B14F-4D97-AF65-F5344CB8AC3E}">
        <p14:creationId xmlns:p14="http://schemas.microsoft.com/office/powerpoint/2010/main" val="428901174"/>
      </p:ext>
    </p:extLst>
  </p:cSld>
  <p:clrMapOvr>
    <a:masterClrMapping/>
  </p:clrMapOvr>
  <p:timing>
    <p:tnLst>
      <p:par>
        <p:cTn id="1" dur="indefinite" restart="never" nodeType="tmRoot"/>
      </p:par>
    </p:tn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File I/O</a:t>
            </a:r>
          </a:p>
        </p:txBody>
      </p:sp>
      <p:sp>
        <p:nvSpPr>
          <p:cNvPr id="3" name="Content Placeholder 2"/>
          <p:cNvSpPr>
            <a:spLocks noGrp="1"/>
          </p:cNvSpPr>
          <p:nvPr>
            <p:ph idx="1"/>
          </p:nvPr>
        </p:nvSpPr>
        <p:spPr>
          <a:xfrm>
            <a:off x="914400" y="1134534"/>
            <a:ext cx="7772400" cy="4991630"/>
          </a:xfrm>
        </p:spPr>
        <p:txBody>
          <a:bodyPr/>
          <a:lstStyle/>
          <a:p>
            <a:r>
              <a:rPr lang="en-US" dirty="0" smtClean="0"/>
              <a:t>Telling Python where to read and write</a:t>
            </a:r>
          </a:p>
          <a:p>
            <a:pPr lvl="1"/>
            <a:r>
              <a:rPr lang="en-US" dirty="0"/>
              <a:t>N</a:t>
            </a:r>
            <a:r>
              <a:rPr lang="en-US" dirty="0" smtClean="0"/>
              <a:t>o path specification needed if file is in the same folder as the code being executed</a:t>
            </a:r>
          </a:p>
          <a:p>
            <a:pPr lvl="1"/>
            <a:r>
              <a:rPr lang="en-US" dirty="0"/>
              <a:t>F</a:t>
            </a:r>
            <a:r>
              <a:rPr lang="en-US" dirty="0" smtClean="0"/>
              <a:t>older path for file is needed otherwise</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241</a:t>
            </a:fld>
            <a:endParaRPr lang="en-US" dirty="0"/>
          </a:p>
        </p:txBody>
      </p:sp>
    </p:spTree>
    <p:extLst>
      <p:ext uri="{BB962C8B-B14F-4D97-AF65-F5344CB8AC3E}">
        <p14:creationId xmlns:p14="http://schemas.microsoft.com/office/powerpoint/2010/main" val="1599934814"/>
      </p:ext>
    </p:extLst>
  </p:cSld>
  <p:clrMapOvr>
    <a:masterClrMapping/>
  </p:clrMapOvr>
  <p:timing>
    <p:tnLst>
      <p:par>
        <p:cTn id="1" dur="indefinite" restart="never" nodeType="tmRoot"/>
      </p:par>
    </p:tn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File I/O</a:t>
            </a:r>
          </a:p>
        </p:txBody>
      </p:sp>
      <p:sp>
        <p:nvSpPr>
          <p:cNvPr id="3" name="Content Placeholder 2"/>
          <p:cNvSpPr>
            <a:spLocks noGrp="1"/>
          </p:cNvSpPr>
          <p:nvPr>
            <p:ph idx="1"/>
          </p:nvPr>
        </p:nvSpPr>
        <p:spPr>
          <a:xfrm>
            <a:off x="914400" y="982128"/>
            <a:ext cx="7772400" cy="4991630"/>
          </a:xfrm>
        </p:spPr>
        <p:txBody>
          <a:bodyPr/>
          <a:lstStyle/>
          <a:p>
            <a:pPr>
              <a:spcBef>
                <a:spcPts val="0"/>
              </a:spcBef>
            </a:pPr>
            <a:r>
              <a:rPr lang="en-US" dirty="0" smtClean="0"/>
              <a:t>Get path with Windows File Explorer</a:t>
            </a:r>
          </a:p>
          <a:p>
            <a:pPr lvl="1">
              <a:spcBef>
                <a:spcPts val="0"/>
              </a:spcBef>
            </a:pPr>
            <a:r>
              <a:rPr lang="en-US" dirty="0" smtClean="0"/>
              <a:t>Left-click on address bar</a:t>
            </a:r>
          </a:p>
          <a:p>
            <a:pPr lvl="1">
              <a:spcBef>
                <a:spcPts val="0"/>
              </a:spcBef>
            </a:pPr>
            <a:r>
              <a:rPr lang="en-US" dirty="0" smtClean="0">
                <a:latin typeface="Courier New" panose="02070309020205020404" pitchFamily="49" charset="0"/>
                <a:cs typeface="Courier New" panose="02070309020205020404" pitchFamily="49" charset="0"/>
              </a:rPr>
              <a:t>Ctrl+c</a:t>
            </a:r>
            <a:r>
              <a:rPr lang="en-US" dirty="0" smtClean="0"/>
              <a:t> to copy </a:t>
            </a:r>
          </a:p>
          <a:p>
            <a:pPr lvl="1">
              <a:spcBef>
                <a:spcPts val="0"/>
              </a:spcBef>
            </a:pPr>
            <a:r>
              <a:rPr lang="en-US" dirty="0">
                <a:latin typeface="Courier New" panose="02070309020205020404" pitchFamily="49" charset="0"/>
                <a:cs typeface="Courier New" panose="02070309020205020404" pitchFamily="49" charset="0"/>
              </a:rPr>
              <a:t>C</a:t>
            </a:r>
            <a:r>
              <a:rPr lang="en-US" dirty="0" smtClean="0">
                <a:latin typeface="Courier New" panose="02070309020205020404" pitchFamily="49" charset="0"/>
                <a:cs typeface="Courier New" panose="02070309020205020404" pitchFamily="49" charset="0"/>
              </a:rPr>
              <a:t>trl+v</a:t>
            </a:r>
            <a:r>
              <a:rPr lang="en-US" dirty="0" smtClean="0"/>
              <a:t> to paste in Python code</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242</a:t>
            </a:fld>
            <a:endParaRPr lang="en-US" dirty="0"/>
          </a:p>
        </p:txBody>
      </p:sp>
      <p:pic>
        <p:nvPicPr>
          <p:cNvPr id="7" name="Picture 6"/>
          <p:cNvPicPr>
            <a:picLocks noChangeAspect="1"/>
          </p:cNvPicPr>
          <p:nvPr/>
        </p:nvPicPr>
        <p:blipFill>
          <a:blip r:embed="rId2"/>
          <a:stretch>
            <a:fillRect/>
          </a:stretch>
        </p:blipFill>
        <p:spPr>
          <a:xfrm>
            <a:off x="1328548" y="2802835"/>
            <a:ext cx="7503966" cy="3442390"/>
          </a:xfrm>
          <a:prstGeom prst="rect">
            <a:avLst/>
          </a:prstGeom>
        </p:spPr>
      </p:pic>
      <p:sp>
        <p:nvSpPr>
          <p:cNvPr id="8" name="Rectangle 7"/>
          <p:cNvSpPr/>
          <p:nvPr/>
        </p:nvSpPr>
        <p:spPr>
          <a:xfrm>
            <a:off x="3825380" y="5016617"/>
            <a:ext cx="411060" cy="17616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2073479" y="3452776"/>
            <a:ext cx="1020878" cy="17616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678986883"/>
      </p:ext>
    </p:extLst>
  </p:cSld>
  <p:clrMapOvr>
    <a:masterClrMapping/>
  </p:clrMapOvr>
  <p:timing>
    <p:tnLst>
      <p:par>
        <p:cTn id="1" dur="indefinite" restart="never" nodeType="tmRoot"/>
      </p:par>
    </p:tn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File I/O</a:t>
            </a:r>
          </a:p>
        </p:txBody>
      </p:sp>
      <p:sp>
        <p:nvSpPr>
          <p:cNvPr id="3" name="Content Placeholder 2"/>
          <p:cNvSpPr>
            <a:spLocks noGrp="1"/>
          </p:cNvSpPr>
          <p:nvPr>
            <p:ph idx="1"/>
          </p:nvPr>
        </p:nvSpPr>
        <p:spPr/>
        <p:txBody>
          <a:bodyPr/>
          <a:lstStyle/>
          <a:p>
            <a:r>
              <a:rPr lang="en-US" dirty="0" smtClean="0"/>
              <a:t>Single backslashes, “\”, are interpreted as escape characters</a:t>
            </a:r>
          </a:p>
          <a:p>
            <a:pPr lvl="2"/>
            <a:r>
              <a:rPr lang="en-US" dirty="0" smtClean="0"/>
              <a:t>For example, “\n” or “\r\n” means carriage return, newline</a:t>
            </a:r>
          </a:p>
          <a:p>
            <a:pPr lvl="2"/>
            <a:r>
              <a:rPr lang="en-US" dirty="0" smtClean="0"/>
              <a:t>For our text encoding, usually “\n”</a:t>
            </a:r>
          </a:p>
          <a:p>
            <a:r>
              <a:rPr lang="en-US" dirty="0" smtClean="0"/>
              <a:t>Replace backslashes with either:</a:t>
            </a:r>
          </a:p>
          <a:p>
            <a:pPr lvl="1"/>
            <a:r>
              <a:rPr lang="en-US" dirty="0" smtClean="0"/>
              <a:t>Double backslashes (\\)</a:t>
            </a:r>
          </a:p>
          <a:p>
            <a:pPr lvl="1"/>
            <a:r>
              <a:rPr lang="en-US" dirty="0" smtClean="0"/>
              <a:t>Forward slash (/)</a:t>
            </a:r>
            <a:endParaRPr lang="en-US" dirty="0"/>
          </a:p>
        </p:txBody>
      </p:sp>
      <p:sp>
        <p:nvSpPr>
          <p:cNvPr id="4" name="Slide Number Placeholder 3"/>
          <p:cNvSpPr>
            <a:spLocks noGrp="1"/>
          </p:cNvSpPr>
          <p:nvPr>
            <p:ph type="sldNum" sz="quarter" idx="12"/>
          </p:nvPr>
        </p:nvSpPr>
        <p:spPr/>
        <p:txBody>
          <a:bodyPr/>
          <a:lstStyle/>
          <a:p>
            <a:fld id="{55F4410E-0862-437D-8529-1EDBC387A0F9}" type="slidenum">
              <a:rPr lang="en-US" smtClean="0"/>
              <a:pPr/>
              <a:t>243</a:t>
            </a:fld>
            <a:endParaRPr lang="en-US" dirty="0"/>
          </a:p>
        </p:txBody>
      </p:sp>
    </p:spTree>
    <p:extLst>
      <p:ext uri="{BB962C8B-B14F-4D97-AF65-F5344CB8AC3E}">
        <p14:creationId xmlns:p14="http://schemas.microsoft.com/office/powerpoint/2010/main" val="1172934753"/>
      </p:ext>
    </p:extLst>
  </p:cSld>
  <p:clrMapOvr>
    <a:masterClrMapping/>
  </p:clrMapOvr>
  <p:timing>
    <p:tnLst>
      <p:par>
        <p:cTn id="1" dur="indefinite" restart="never" nodeType="tmRoot"/>
      </p:par>
    </p:tn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In-Class Exercises</a:t>
            </a:r>
            <a:endParaRPr lang="en-US" dirty="0"/>
          </a:p>
        </p:txBody>
      </p:sp>
      <p:sp>
        <p:nvSpPr>
          <p:cNvPr id="3" name="Content Placeholder 2"/>
          <p:cNvSpPr>
            <a:spLocks noGrp="1"/>
          </p:cNvSpPr>
          <p:nvPr>
            <p:ph idx="1"/>
          </p:nvPr>
        </p:nvSpPr>
        <p:spPr>
          <a:xfrm>
            <a:off x="914399" y="1219200"/>
            <a:ext cx="8009467" cy="4906963"/>
          </a:xfrm>
        </p:spPr>
        <p:txBody>
          <a:bodyPr/>
          <a:lstStyle/>
          <a:p>
            <a:r>
              <a:rPr lang="en-US" dirty="0" smtClean="0"/>
              <a:t>Input the data from </a:t>
            </a:r>
            <a:r>
              <a:rPr lang="en-US" dirty="0" smtClean="0">
                <a:latin typeface="Courier New" panose="02070309020205020404" pitchFamily="49" charset="0"/>
                <a:cs typeface="Courier New" panose="02070309020205020404" pitchFamily="49" charset="0"/>
              </a:rPr>
              <a:t>tuples.txt</a:t>
            </a:r>
            <a:r>
              <a:rPr lang="en-US" dirty="0" smtClean="0">
                <a:cs typeface="Courier New" panose="02070309020205020404" pitchFamily="49" charset="0"/>
              </a:rPr>
              <a:t> </a:t>
            </a:r>
          </a:p>
          <a:p>
            <a:pPr lvl="1"/>
            <a:r>
              <a:rPr lang="en-US" dirty="0" smtClean="0"/>
              <a:t>Take a look at the data first</a:t>
            </a:r>
          </a:p>
          <a:p>
            <a:pPr lvl="1"/>
            <a:r>
              <a:rPr lang="en-US" dirty="0" smtClean="0"/>
              <a:t>Put all the data in each line in its own tuple</a:t>
            </a:r>
          </a:p>
          <a:p>
            <a:pPr lvl="1"/>
            <a:r>
              <a:rPr lang="en-US" dirty="0" smtClean="0"/>
              <a:t>Create a list that contains all of the tuples</a:t>
            </a:r>
          </a:p>
          <a:p>
            <a:pPr lvl="1"/>
            <a:r>
              <a:rPr lang="en-US" dirty="0" smtClean="0"/>
              <a:t>Print </a:t>
            </a:r>
            <a:r>
              <a:rPr lang="en-US" dirty="0"/>
              <a:t>out </a:t>
            </a:r>
            <a:r>
              <a:rPr lang="en-US" dirty="0" smtClean="0"/>
              <a:t>the list of tuples</a:t>
            </a:r>
          </a:p>
          <a:p>
            <a:r>
              <a:rPr lang="en-US" dirty="0" smtClean="0"/>
              <a:t>Write a file, named </a:t>
            </a:r>
            <a:r>
              <a:rPr lang="en-US" dirty="0" smtClean="0">
                <a:latin typeface="Courier"/>
              </a:rPr>
              <a:t>odds.txt</a:t>
            </a:r>
            <a:r>
              <a:rPr lang="en-US" dirty="0" smtClean="0"/>
              <a:t>, that contains all the odd integers less than 20</a:t>
            </a:r>
            <a:endParaRPr lang="en-US" dirty="0"/>
          </a:p>
          <a:p>
            <a:pPr lvl="1"/>
            <a:endParaRPr lang="en-US" dirty="0" smtClean="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244</a:t>
            </a:fld>
            <a:endParaRPr lang="en-US" dirty="0"/>
          </a:p>
        </p:txBody>
      </p:sp>
    </p:spTree>
    <p:extLst>
      <p:ext uri="{BB962C8B-B14F-4D97-AF65-F5344CB8AC3E}">
        <p14:creationId xmlns:p14="http://schemas.microsoft.com/office/powerpoint/2010/main" val="3661052335"/>
      </p:ext>
    </p:extLst>
  </p:cSld>
  <p:clrMapOvr>
    <a:masterClrMapping/>
  </p:clrMapOvr>
  <p:timing>
    <p:tnLst>
      <p:par>
        <p:cTn id="1" dur="indefinite" restart="never" nodeType="tmRoot"/>
      </p:par>
    </p:tn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The </a:t>
            </a:r>
            <a:r>
              <a:rPr lang="en-US" dirty="0" smtClean="0">
                <a:latin typeface="Courier"/>
              </a:rPr>
              <a:t>numpy</a:t>
            </a:r>
            <a:r>
              <a:rPr lang="en-US" dirty="0" smtClean="0"/>
              <a:t> Package</a:t>
            </a:r>
            <a:endParaRPr lang="en-US" dirty="0"/>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1979811533"/>
      </p:ext>
    </p:extLst>
  </p:cSld>
  <p:clrMapOvr>
    <a:masterClrMapping/>
  </p:clrMapOvr>
  <p:timing>
    <p:tnLst>
      <p:par>
        <p:cTn id="1" dur="indefinite" restart="never" nodeType="tmRoot"/>
      </p:par>
    </p:tn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ourier New" panose="02070309020205020404" pitchFamily="49" charset="0"/>
                <a:cs typeface="Courier New" panose="02070309020205020404" pitchFamily="49" charset="0"/>
              </a:rPr>
              <a:t>numpy</a:t>
            </a:r>
            <a:endParaRPr lang="en-US" dirty="0"/>
          </a:p>
        </p:txBody>
      </p:sp>
      <p:sp>
        <p:nvSpPr>
          <p:cNvPr id="3" name="Content Placeholder 2"/>
          <p:cNvSpPr>
            <a:spLocks noGrp="1"/>
          </p:cNvSpPr>
          <p:nvPr>
            <p:ph idx="1"/>
          </p:nvPr>
        </p:nvSpPr>
        <p:spPr>
          <a:xfrm>
            <a:off x="914400" y="1283516"/>
            <a:ext cx="7772400" cy="4842647"/>
          </a:xfrm>
        </p:spPr>
        <p:txBody>
          <a:bodyPr/>
          <a:lstStyle/>
          <a:p>
            <a:r>
              <a:rPr lang="en-US" dirty="0" smtClean="0">
                <a:cs typeface="Courier New" panose="02070309020205020404" pitchFamily="49" charset="0"/>
              </a:rPr>
              <a:t>The </a:t>
            </a:r>
            <a:r>
              <a:rPr lang="en-US" dirty="0" smtClean="0">
                <a:latin typeface="Courier New" panose="02070309020205020404" pitchFamily="49" charset="0"/>
                <a:cs typeface="Courier New" panose="02070309020205020404" pitchFamily="49" charset="0"/>
              </a:rPr>
              <a:t>numpy</a:t>
            </a:r>
            <a:r>
              <a:rPr lang="en-US" dirty="0" smtClean="0"/>
              <a:t> package (and </a:t>
            </a:r>
            <a:r>
              <a:rPr lang="en-US" dirty="0" smtClean="0">
                <a:latin typeface="Courier New" panose="02070309020205020404" pitchFamily="49" charset="0"/>
                <a:cs typeface="Courier New" panose="02070309020205020404" pitchFamily="49" charset="0"/>
              </a:rPr>
              <a:t>pandas</a:t>
            </a:r>
            <a:r>
              <a:rPr lang="en-US" dirty="0" smtClean="0"/>
              <a:t>) are widely used</a:t>
            </a:r>
          </a:p>
          <a:p>
            <a:pPr lvl="1"/>
            <a:r>
              <a:rPr lang="en-US" dirty="0">
                <a:hlinkClick r:id="rId2"/>
              </a:rPr>
              <a:t>https://</a:t>
            </a:r>
            <a:r>
              <a:rPr lang="en-US" dirty="0" smtClean="0">
                <a:hlinkClick r:id="rId2"/>
              </a:rPr>
              <a:t>www.quora.com/What-are-the-best-Python-libraries-and-packages-for-data-science</a:t>
            </a:r>
            <a:endParaRPr lang="en-US" dirty="0" smtClean="0"/>
          </a:p>
          <a:p>
            <a:r>
              <a:rPr lang="en-US" dirty="0" smtClean="0"/>
              <a:t>Top Five Python Data Science packages </a:t>
            </a:r>
          </a:p>
          <a:p>
            <a:pPr lvl="1"/>
            <a:r>
              <a:rPr lang="en-US" dirty="0"/>
              <a:t> </a:t>
            </a:r>
            <a:r>
              <a:rPr lang="en-US" b="1" dirty="0"/>
              <a:t>numpy</a:t>
            </a:r>
          </a:p>
          <a:p>
            <a:pPr lvl="1"/>
            <a:r>
              <a:rPr lang="en-US" dirty="0"/>
              <a:t> scipy</a:t>
            </a:r>
          </a:p>
          <a:p>
            <a:pPr lvl="1"/>
            <a:r>
              <a:rPr lang="en-US" dirty="0"/>
              <a:t> </a:t>
            </a:r>
            <a:r>
              <a:rPr lang="en-US" b="1" dirty="0"/>
              <a:t>pandas</a:t>
            </a:r>
          </a:p>
          <a:p>
            <a:pPr lvl="1"/>
            <a:r>
              <a:rPr lang="en-US" dirty="0"/>
              <a:t> </a:t>
            </a:r>
            <a:r>
              <a:rPr lang="en-US" b="1" dirty="0"/>
              <a:t>IPython (Jupyter)</a:t>
            </a:r>
          </a:p>
          <a:p>
            <a:pPr lvl="1"/>
            <a:r>
              <a:rPr lang="en-US" dirty="0"/>
              <a:t> </a:t>
            </a:r>
            <a:r>
              <a:rPr lang="en-US" b="1" dirty="0" smtClean="0"/>
              <a:t>matplotlib</a:t>
            </a:r>
            <a:endParaRPr lang="en-US" b="1"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246</a:t>
            </a:fld>
            <a:endParaRPr lang="en-US" dirty="0"/>
          </a:p>
        </p:txBody>
      </p:sp>
    </p:spTree>
    <p:extLst>
      <p:ext uri="{BB962C8B-B14F-4D97-AF65-F5344CB8AC3E}">
        <p14:creationId xmlns:p14="http://schemas.microsoft.com/office/powerpoint/2010/main" val="2598330679"/>
      </p:ext>
    </p:extLst>
  </p:cSld>
  <p:clrMapOvr>
    <a:masterClrMapping/>
  </p:clrMapOvr>
  <p:timing>
    <p:tnLst>
      <p:par>
        <p:cTn id="1" dur="indefinite" restart="never" nodeType="tmRoot"/>
      </p:par>
    </p:tn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ourier New" panose="02070309020205020404" pitchFamily="49" charset="0"/>
                <a:cs typeface="Courier New" panose="02070309020205020404" pitchFamily="49" charset="0"/>
              </a:rPr>
              <a:t>numpy</a:t>
            </a:r>
            <a:endParaRPr lang="en-US" dirty="0">
              <a:latin typeface="Courier New" panose="02070309020205020404" pitchFamily="49" charset="0"/>
              <a:cs typeface="Courier New" panose="02070309020205020404" pitchFamily="49" charset="0"/>
            </a:endParaRPr>
          </a:p>
        </p:txBody>
      </p:sp>
      <p:sp>
        <p:nvSpPr>
          <p:cNvPr id="3" name="Content Placeholder 2"/>
          <p:cNvSpPr>
            <a:spLocks noGrp="1"/>
          </p:cNvSpPr>
          <p:nvPr>
            <p:ph idx="1"/>
          </p:nvPr>
        </p:nvSpPr>
        <p:spPr>
          <a:xfrm>
            <a:off x="914400" y="1447800"/>
            <a:ext cx="8112154" cy="4678363"/>
          </a:xfrm>
        </p:spPr>
        <p:txBody>
          <a:bodyPr/>
          <a:lstStyle/>
          <a:p>
            <a:r>
              <a:rPr lang="en-US" sz="3600" b="1" dirty="0" smtClean="0"/>
              <a:t>Num</a:t>
            </a:r>
            <a:r>
              <a:rPr lang="en-US" sz="3600" dirty="0" smtClean="0"/>
              <a:t>erical analysis for </a:t>
            </a:r>
            <a:r>
              <a:rPr lang="en-US" sz="3600" b="1" dirty="0" smtClean="0"/>
              <a:t>Py</a:t>
            </a:r>
            <a:r>
              <a:rPr lang="en-US" sz="3600" dirty="0" smtClean="0"/>
              <a:t>thon</a:t>
            </a:r>
          </a:p>
          <a:p>
            <a:r>
              <a:rPr lang="en-US" sz="3600" dirty="0" smtClean="0"/>
              <a:t>The </a:t>
            </a:r>
            <a:r>
              <a:rPr lang="en-US" sz="3600" dirty="0" smtClean="0">
                <a:latin typeface="Courier New" panose="02070309020205020404" pitchFamily="49" charset="0"/>
                <a:cs typeface="Courier New" panose="02070309020205020404" pitchFamily="49" charset="0"/>
              </a:rPr>
              <a:t>numpy</a:t>
            </a:r>
            <a:r>
              <a:rPr lang="en-US" sz="3600" dirty="0" smtClean="0">
                <a:cs typeface="Courier New" panose="02070309020205020404" pitchFamily="49" charset="0"/>
              </a:rPr>
              <a:t> package is vast</a:t>
            </a:r>
            <a:endParaRPr lang="en-US" sz="3600" dirty="0" smtClean="0">
              <a:latin typeface="Courier New" panose="02070309020205020404" pitchFamily="49" charset="0"/>
              <a:cs typeface="Courier New" panose="02070309020205020404" pitchFamily="49" charset="0"/>
            </a:endParaRPr>
          </a:p>
          <a:p>
            <a:pPr lvl="1"/>
            <a:r>
              <a:rPr lang="en-US" sz="3200" dirty="0" smtClean="0"/>
              <a:t>This is just an introduction </a:t>
            </a:r>
          </a:p>
          <a:p>
            <a:r>
              <a:rPr lang="en-US" sz="3600" dirty="0">
                <a:latin typeface="Courier New" panose="02070309020205020404" pitchFamily="49" charset="0"/>
                <a:cs typeface="Courier New" panose="02070309020205020404" pitchFamily="49" charset="0"/>
              </a:rPr>
              <a:t>numpy</a:t>
            </a:r>
            <a:r>
              <a:rPr lang="en-US" sz="3600" dirty="0" smtClean="0"/>
              <a:t> benefits include increased computation speed</a:t>
            </a:r>
          </a:p>
          <a:p>
            <a:r>
              <a:rPr lang="en-US" sz="3600" dirty="0" smtClean="0"/>
              <a:t>Reference </a:t>
            </a:r>
            <a:r>
              <a:rPr lang="en-US" sz="3600" dirty="0"/>
              <a:t>to numpy methods</a:t>
            </a:r>
            <a:endParaRPr lang="en-US" sz="3600" dirty="0">
              <a:hlinkClick r:id="rId2"/>
            </a:endParaRPr>
          </a:p>
          <a:p>
            <a:pPr lvl="1"/>
            <a:r>
              <a:rPr lang="en-US" sz="2400" dirty="0">
                <a:hlinkClick r:id="rId2"/>
              </a:rPr>
              <a:t>https://docs.scipy.org/doc/numpy/reference/routines.html</a:t>
            </a:r>
            <a:endParaRPr lang="en-US" sz="2400" dirty="0"/>
          </a:p>
          <a:p>
            <a:r>
              <a:rPr lang="en-US" sz="3600" dirty="0" smtClean="0">
                <a:cs typeface="Courier New" panose="02070309020205020404" pitchFamily="49" charset="0"/>
              </a:rPr>
              <a:t>We’ll use Jupyter to investigate </a:t>
            </a:r>
            <a:r>
              <a:rPr lang="en-US" sz="3600" dirty="0" smtClean="0">
                <a:latin typeface="Courier New" panose="02070309020205020404" pitchFamily="49" charset="0"/>
                <a:cs typeface="Courier New" panose="02070309020205020404" pitchFamily="49" charset="0"/>
              </a:rPr>
              <a:t>numpy</a:t>
            </a:r>
          </a:p>
          <a:p>
            <a:endParaRPr lang="en-US" sz="3600" dirty="0">
              <a:cs typeface="Courier New" panose="02070309020205020404" pitchFamily="49" charset="0"/>
            </a:endParaRP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247</a:t>
            </a:fld>
            <a:endParaRPr lang="en-US" dirty="0"/>
          </a:p>
        </p:txBody>
      </p:sp>
    </p:spTree>
    <p:extLst>
      <p:ext uri="{BB962C8B-B14F-4D97-AF65-F5344CB8AC3E}">
        <p14:creationId xmlns:p14="http://schemas.microsoft.com/office/powerpoint/2010/main" val="794193986"/>
      </p:ext>
    </p:extLst>
  </p:cSld>
  <p:clrMapOvr>
    <a:masterClrMapping/>
  </p:clrMapOvr>
  <p:timing>
    <p:tnLst>
      <p:par>
        <p:cTn id="1" dur="indefinite" restart="never" nodeType="tmRoot"/>
      </p:par>
    </p:tn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ourier New" panose="02070309020205020404" pitchFamily="49" charset="0"/>
                <a:cs typeface="Courier New" panose="02070309020205020404" pitchFamily="49" charset="0"/>
              </a:rPr>
              <a:t>numpy</a:t>
            </a:r>
            <a:r>
              <a:rPr lang="en-US" dirty="0" smtClean="0"/>
              <a:t> Methods Examples</a:t>
            </a:r>
            <a:endParaRPr lang="en-US" dirty="0"/>
          </a:p>
        </p:txBody>
      </p:sp>
      <p:sp>
        <p:nvSpPr>
          <p:cNvPr id="3" name="Content Placeholder 2"/>
          <p:cNvSpPr>
            <a:spLocks noGrp="1"/>
          </p:cNvSpPr>
          <p:nvPr>
            <p:ph idx="1"/>
          </p:nvPr>
        </p:nvSpPr>
        <p:spPr>
          <a:xfrm>
            <a:off x="914400" y="1300294"/>
            <a:ext cx="8061820" cy="4825870"/>
          </a:xfrm>
        </p:spPr>
        <p:txBody>
          <a:bodyPr/>
          <a:lstStyle/>
          <a:p>
            <a:pPr>
              <a:spcBef>
                <a:spcPts val="0"/>
              </a:spcBef>
            </a:pPr>
            <a:r>
              <a:rPr lang="en-US" dirty="0" smtClean="0"/>
              <a:t>Import </a:t>
            </a:r>
            <a:r>
              <a:rPr lang="en-US" dirty="0" smtClean="0">
                <a:latin typeface="Courier New" panose="02070309020205020404" pitchFamily="49" charset="0"/>
                <a:cs typeface="Courier New" panose="02070309020205020404" pitchFamily="49" charset="0"/>
              </a:rPr>
              <a:t>numpy</a:t>
            </a:r>
            <a:r>
              <a:rPr lang="en-US" dirty="0" smtClean="0"/>
              <a:t> </a:t>
            </a:r>
            <a:endParaRPr lang="en-US" dirty="0"/>
          </a:p>
          <a:p>
            <a:pPr lvl="1">
              <a:spcBef>
                <a:spcPts val="0"/>
              </a:spcBef>
            </a:pPr>
            <a:r>
              <a:rPr lang="en-US" dirty="0">
                <a:latin typeface="Courier New" panose="02070309020205020404" pitchFamily="49" charset="0"/>
                <a:cs typeface="Courier New" panose="02070309020205020404" pitchFamily="49" charset="0"/>
              </a:rPr>
              <a:t>import numpy as </a:t>
            </a:r>
            <a:r>
              <a:rPr lang="en-US" dirty="0" smtClean="0">
                <a:latin typeface="Courier New" panose="02070309020205020404" pitchFamily="49" charset="0"/>
                <a:cs typeface="Courier New" panose="02070309020205020404" pitchFamily="49" charset="0"/>
              </a:rPr>
              <a:t>np</a:t>
            </a:r>
          </a:p>
          <a:p>
            <a:pPr lvl="1">
              <a:spcBef>
                <a:spcPts val="0"/>
              </a:spcBef>
            </a:pPr>
            <a:r>
              <a:rPr lang="en-US" dirty="0" smtClean="0"/>
              <a:t>The </a:t>
            </a:r>
            <a:r>
              <a:rPr lang="en-US" dirty="0" smtClean="0">
                <a:latin typeface="Courier New" panose="02070309020205020404" pitchFamily="49" charset="0"/>
                <a:cs typeface="Courier New" panose="02070309020205020404" pitchFamily="49" charset="0"/>
              </a:rPr>
              <a:t>np</a:t>
            </a:r>
            <a:r>
              <a:rPr lang="en-US" dirty="0" smtClean="0"/>
              <a:t> </a:t>
            </a:r>
            <a:r>
              <a:rPr lang="en-US" dirty="0"/>
              <a:t>alias is </a:t>
            </a:r>
            <a:r>
              <a:rPr lang="en-US" dirty="0" smtClean="0"/>
              <a:t>typical</a:t>
            </a:r>
          </a:p>
          <a:p>
            <a:pPr>
              <a:spcBef>
                <a:spcPts val="0"/>
              </a:spcBef>
            </a:pPr>
            <a:r>
              <a:rPr lang="en-US" dirty="0" smtClean="0">
                <a:cs typeface="Courier New" panose="02070309020205020404" pitchFamily="49" charset="0"/>
              </a:rPr>
              <a:t>The basic </a:t>
            </a:r>
            <a:r>
              <a:rPr lang="en-US" dirty="0">
                <a:latin typeface="Courier New" panose="02070309020205020404" pitchFamily="49" charset="0"/>
                <a:cs typeface="Courier New" panose="02070309020205020404" pitchFamily="49" charset="0"/>
              </a:rPr>
              <a:t>numpy</a:t>
            </a:r>
            <a:r>
              <a:rPr lang="en-US" dirty="0" smtClean="0">
                <a:cs typeface="Courier New" panose="02070309020205020404" pitchFamily="49" charset="0"/>
              </a:rPr>
              <a:t> data type is an </a:t>
            </a:r>
            <a:r>
              <a:rPr lang="en-US" dirty="0" smtClean="0">
                <a:latin typeface="Courier New" panose="02070309020205020404" pitchFamily="49" charset="0"/>
                <a:cs typeface="Courier New" panose="02070309020205020404" pitchFamily="49" charset="0"/>
              </a:rPr>
              <a:t>ndarray</a:t>
            </a:r>
          </a:p>
          <a:p>
            <a:pPr lvl="1"/>
            <a:r>
              <a:rPr lang="en-US" dirty="0" smtClean="0">
                <a:latin typeface="Courier"/>
              </a:rPr>
              <a:t>x = np.array([3,2,1])</a:t>
            </a:r>
          </a:p>
          <a:p>
            <a:pPr lvl="1">
              <a:spcBef>
                <a:spcPts val="0"/>
              </a:spcBef>
            </a:pPr>
            <a:r>
              <a:rPr lang="en-US" dirty="0" smtClean="0">
                <a:cs typeface="Courier New" panose="02070309020205020404" pitchFamily="49" charset="0"/>
              </a:rPr>
              <a:t>Like a list, but must contain data of only one type</a:t>
            </a:r>
            <a:endParaRPr lang="en-US" dirty="0">
              <a:cs typeface="Courier New" panose="02070309020205020404" pitchFamily="49" charset="0"/>
            </a:endParaRPr>
          </a:p>
          <a:p>
            <a:r>
              <a:rPr lang="en-US" dirty="0" smtClean="0">
                <a:latin typeface="Courier New" panose="02070309020205020404" pitchFamily="49" charset="0"/>
                <a:cs typeface="Courier New" panose="02070309020205020404" pitchFamily="49" charset="0"/>
              </a:rPr>
              <a:t>numpy</a:t>
            </a:r>
            <a:r>
              <a:rPr lang="en-US" dirty="0" smtClean="0"/>
              <a:t> has it’s own sort method</a:t>
            </a:r>
          </a:p>
          <a:p>
            <a:pPr lvl="1"/>
            <a:r>
              <a:rPr lang="en-US" dirty="0" smtClean="0">
                <a:latin typeface="Courier"/>
              </a:rPr>
              <a:t>x.sort()</a:t>
            </a:r>
          </a:p>
          <a:p>
            <a:pPr lvl="1"/>
            <a:r>
              <a:rPr lang="en-US" dirty="0" smtClean="0"/>
              <a:t>In-place sort</a:t>
            </a:r>
          </a:p>
          <a:p>
            <a:pPr lvl="1"/>
            <a:r>
              <a:rPr lang="en-US" dirty="0" smtClean="0"/>
              <a:t>In general, faster than the built-in Python method</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248</a:t>
            </a:fld>
            <a:endParaRPr lang="en-US" dirty="0"/>
          </a:p>
        </p:txBody>
      </p:sp>
    </p:spTree>
    <p:extLst>
      <p:ext uri="{BB962C8B-B14F-4D97-AF65-F5344CB8AC3E}">
        <p14:creationId xmlns:p14="http://schemas.microsoft.com/office/powerpoint/2010/main" val="2712805122"/>
      </p:ext>
    </p:extLst>
  </p:cSld>
  <p:clrMapOvr>
    <a:masterClrMapping/>
  </p:clrMapOvr>
  <p:timing>
    <p:tnLst>
      <p:par>
        <p:cTn id="1" dur="indefinite" restart="never" nodeType="tmRoot"/>
      </p:par>
    </p:tn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ourier New" panose="02070309020205020404" pitchFamily="49" charset="0"/>
                <a:cs typeface="Courier New" panose="02070309020205020404" pitchFamily="49" charset="0"/>
              </a:rPr>
              <a:t>numpy</a:t>
            </a:r>
            <a:r>
              <a:rPr lang="en-US" dirty="0" smtClean="0"/>
              <a:t> Methods Examples</a:t>
            </a:r>
            <a:endParaRPr lang="en-US" dirty="0"/>
          </a:p>
        </p:txBody>
      </p:sp>
      <p:sp>
        <p:nvSpPr>
          <p:cNvPr id="3" name="Content Placeholder 2"/>
          <p:cNvSpPr>
            <a:spLocks noGrp="1"/>
          </p:cNvSpPr>
          <p:nvPr>
            <p:ph idx="1"/>
          </p:nvPr>
        </p:nvSpPr>
        <p:spPr>
          <a:xfrm>
            <a:off x="914400" y="1073792"/>
            <a:ext cx="8061820" cy="5052372"/>
          </a:xfrm>
        </p:spPr>
        <p:txBody>
          <a:bodyPr/>
          <a:lstStyle/>
          <a:p>
            <a:pPr>
              <a:spcBef>
                <a:spcPts val="0"/>
              </a:spcBef>
            </a:pPr>
            <a:r>
              <a:rPr lang="en-US" dirty="0" smtClean="0"/>
              <a:t>Array (matrix, vector) creation</a:t>
            </a:r>
          </a:p>
          <a:p>
            <a:pPr lvl="1">
              <a:spcBef>
                <a:spcPts val="0"/>
              </a:spcBef>
            </a:pPr>
            <a:r>
              <a:rPr lang="en-US" dirty="0" smtClean="0"/>
              <a:t>Matrix</a:t>
            </a:r>
            <a:r>
              <a:rPr lang="en-US" dirty="0"/>
              <a:t>: </a:t>
            </a:r>
            <a:r>
              <a:rPr lang="en-US" sz="2000" dirty="0">
                <a:latin typeface="Courier New" panose="02070309020205020404" pitchFamily="49" charset="0"/>
                <a:cs typeface="Courier New" panose="02070309020205020404" pitchFamily="49" charset="0"/>
              </a:rPr>
              <a:t>A = np.array([[1,2,3],[4,5,6],[7,8,9]])</a:t>
            </a:r>
            <a:endParaRPr lang="en-US" sz="1800" dirty="0" smtClean="0">
              <a:latin typeface="Courier New" panose="02070309020205020404" pitchFamily="49" charset="0"/>
              <a:cs typeface="Courier New" panose="02070309020205020404" pitchFamily="49" charset="0"/>
            </a:endParaRPr>
          </a:p>
          <a:p>
            <a:pPr lvl="1">
              <a:spcBef>
                <a:spcPts val="0"/>
              </a:spcBef>
            </a:pPr>
            <a:r>
              <a:rPr lang="en-US" dirty="0"/>
              <a:t>Vector: </a:t>
            </a:r>
            <a:r>
              <a:rPr lang="en-US" sz="2000" dirty="0">
                <a:latin typeface="Courier New" panose="02070309020205020404" pitchFamily="49" charset="0"/>
                <a:cs typeface="Courier New" panose="02070309020205020404" pitchFamily="49" charset="0"/>
              </a:rPr>
              <a:t>x = np.array([1,1,1])</a:t>
            </a:r>
            <a:endParaRPr lang="en-US" dirty="0" smtClean="0">
              <a:latin typeface="Courier New" panose="02070309020205020404" pitchFamily="49" charset="0"/>
              <a:cs typeface="Courier New" panose="02070309020205020404" pitchFamily="49" charset="0"/>
            </a:endParaRPr>
          </a:p>
          <a:p>
            <a:pPr lvl="2">
              <a:spcBef>
                <a:spcPts val="0"/>
              </a:spcBef>
            </a:pPr>
            <a:r>
              <a:rPr lang="en-US" dirty="0" smtClean="0">
                <a:latin typeface="Courier"/>
              </a:rPr>
              <a:t>x</a:t>
            </a:r>
            <a:r>
              <a:rPr lang="en-US" dirty="0" smtClean="0"/>
              <a:t> behaves like a column vector although it was entered in row vector form</a:t>
            </a:r>
          </a:p>
          <a:p>
            <a:pPr lvl="1">
              <a:spcBef>
                <a:spcPts val="0"/>
              </a:spcBef>
            </a:pPr>
            <a:r>
              <a:rPr lang="en-US" dirty="0" smtClean="0"/>
              <a:t>Get array dimensions: </a:t>
            </a:r>
            <a:r>
              <a:rPr lang="en-US" dirty="0" smtClean="0">
                <a:latin typeface="Courier New" panose="02070309020205020404" pitchFamily="49" charset="0"/>
                <a:cs typeface="Courier New" panose="02070309020205020404" pitchFamily="49" charset="0"/>
              </a:rPr>
              <a:t>A.shape</a:t>
            </a:r>
            <a:r>
              <a:rPr lang="en-US" dirty="0" smtClean="0"/>
              <a:t>, </a:t>
            </a:r>
            <a:r>
              <a:rPr lang="en-US" dirty="0" smtClean="0">
                <a:latin typeface="Courier New" panose="02070309020205020404" pitchFamily="49" charset="0"/>
                <a:cs typeface="Courier New" panose="02070309020205020404" pitchFamily="49" charset="0"/>
              </a:rPr>
              <a:t>x.shape</a:t>
            </a:r>
          </a:p>
          <a:p>
            <a:pPr>
              <a:spcBef>
                <a:spcPts val="0"/>
              </a:spcBef>
            </a:pPr>
            <a:r>
              <a:rPr lang="en-US" dirty="0" smtClean="0"/>
              <a:t>Accessing </a:t>
            </a:r>
            <a:r>
              <a:rPr lang="en-US" dirty="0" smtClean="0">
                <a:latin typeface="Courier New" panose="02070309020205020404" pitchFamily="49" charset="0"/>
                <a:cs typeface="Courier New" panose="02070309020205020404" pitchFamily="49" charset="0"/>
              </a:rPr>
              <a:t>numpy</a:t>
            </a:r>
            <a:r>
              <a:rPr lang="en-US" dirty="0" smtClean="0"/>
              <a:t> array elements</a:t>
            </a:r>
          </a:p>
          <a:p>
            <a:pPr lvl="1">
              <a:spcBef>
                <a:spcPts val="0"/>
              </a:spcBef>
            </a:pPr>
            <a:r>
              <a:rPr lang="en-US" dirty="0" smtClean="0">
                <a:latin typeface="Courier New" panose="02070309020205020404" pitchFamily="49" charset="0"/>
                <a:cs typeface="Courier New" panose="02070309020205020404" pitchFamily="49" charset="0"/>
              </a:rPr>
              <a:t>A[0,1] </a:t>
            </a:r>
            <a:r>
              <a:rPr lang="en-US" dirty="0">
                <a:cs typeface="Courier New" panose="02070309020205020404" pitchFamily="49" charset="0"/>
              </a:rPr>
              <a:t>or</a:t>
            </a:r>
            <a:r>
              <a:rPr lang="en-US" dirty="0">
                <a:latin typeface="Courier New" panose="02070309020205020404" pitchFamily="49" charset="0"/>
                <a:cs typeface="Courier New" panose="02070309020205020404" pitchFamily="49" charset="0"/>
              </a:rPr>
              <a:t> </a:t>
            </a:r>
            <a:r>
              <a:rPr lang="en-US" dirty="0" smtClean="0">
                <a:latin typeface="Courier New" panose="02070309020205020404" pitchFamily="49" charset="0"/>
                <a:cs typeface="Courier New" panose="02070309020205020404" pitchFamily="49" charset="0"/>
              </a:rPr>
              <a:t>A[0][1</a:t>
            </a:r>
            <a:r>
              <a:rPr lang="en-US" dirty="0">
                <a:latin typeface="Courier New" panose="02070309020205020404" pitchFamily="49" charset="0"/>
                <a:cs typeface="Courier New" panose="02070309020205020404" pitchFamily="49" charset="0"/>
              </a:rPr>
              <a:t>] </a:t>
            </a:r>
            <a:endParaRPr lang="en-US" dirty="0" smtClean="0">
              <a:latin typeface="Courier New" panose="02070309020205020404" pitchFamily="49" charset="0"/>
              <a:cs typeface="Courier New" panose="02070309020205020404" pitchFamily="49" charset="0"/>
            </a:endParaRPr>
          </a:p>
          <a:p>
            <a:pPr>
              <a:spcBef>
                <a:spcPts val="0"/>
              </a:spcBef>
            </a:pPr>
            <a:r>
              <a:rPr lang="en-US" dirty="0" smtClean="0"/>
              <a:t>Array manipulation</a:t>
            </a:r>
          </a:p>
          <a:p>
            <a:pPr lvl="1">
              <a:spcBef>
                <a:spcPts val="0"/>
              </a:spcBef>
            </a:pPr>
            <a:r>
              <a:rPr lang="en-US" dirty="0" smtClean="0">
                <a:latin typeface="Courier New" panose="02070309020205020404" pitchFamily="49" charset="0"/>
                <a:cs typeface="Courier New" panose="02070309020205020404" pitchFamily="49" charset="0"/>
              </a:rPr>
              <a:t>np.transpose(A)</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249</a:t>
            </a:fld>
            <a:endParaRPr lang="en-US" dirty="0"/>
          </a:p>
        </p:txBody>
      </p:sp>
    </p:spTree>
    <p:extLst>
      <p:ext uri="{BB962C8B-B14F-4D97-AF65-F5344CB8AC3E}">
        <p14:creationId xmlns:p14="http://schemas.microsoft.com/office/powerpoint/2010/main" val="26817462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Our First Python Statements</a:t>
            </a:r>
            <a:endParaRPr lang="en-US" dirty="0"/>
          </a:p>
        </p:txBody>
      </p:sp>
      <p:sp>
        <p:nvSpPr>
          <p:cNvPr id="3" name="Content Placeholder 2"/>
          <p:cNvSpPr>
            <a:spLocks noGrp="1"/>
          </p:cNvSpPr>
          <p:nvPr>
            <p:ph idx="1"/>
          </p:nvPr>
        </p:nvSpPr>
        <p:spPr>
          <a:xfrm>
            <a:off x="914400" y="1149292"/>
            <a:ext cx="7772400" cy="5495585"/>
          </a:xfrm>
        </p:spPr>
        <p:txBody>
          <a:bodyPr/>
          <a:lstStyle/>
          <a:p>
            <a:pPr>
              <a:spcBef>
                <a:spcPts val="0"/>
              </a:spcBef>
            </a:pPr>
            <a:r>
              <a:rPr lang="en-US" dirty="0" smtClean="0"/>
              <a:t>Create a new Jupyter notebook</a:t>
            </a:r>
          </a:p>
          <a:p>
            <a:pPr lvl="1">
              <a:spcBef>
                <a:spcPts val="0"/>
              </a:spcBef>
            </a:pPr>
            <a:r>
              <a:rPr lang="en-US" dirty="0" smtClean="0"/>
              <a:t>Name it: </a:t>
            </a:r>
            <a:r>
              <a:rPr lang="en-US" dirty="0" smtClean="0">
                <a:latin typeface="Courier"/>
              </a:rPr>
              <a:t>FirstProgram</a:t>
            </a:r>
          </a:p>
          <a:p>
            <a:pPr>
              <a:spcBef>
                <a:spcPts val="0"/>
              </a:spcBef>
            </a:pPr>
            <a:r>
              <a:rPr lang="en-US" dirty="0" smtClean="0"/>
              <a:t>Type these statements into a Jupyter cell and simultaneously click </a:t>
            </a:r>
            <a:r>
              <a:rPr lang="en-US" dirty="0" smtClean="0">
                <a:latin typeface="Courier" pitchFamily="49" charset="0"/>
              </a:rPr>
              <a:t>Shift+Enter</a:t>
            </a:r>
          </a:p>
          <a:p>
            <a:pPr lvl="1">
              <a:spcBef>
                <a:spcPts val="0"/>
              </a:spcBef>
            </a:pPr>
            <a:r>
              <a:rPr lang="en-US" dirty="0" smtClean="0">
                <a:latin typeface="Courier New" panose="02070309020205020404" pitchFamily="49" charset="0"/>
                <a:cs typeface="Courier New" panose="02070309020205020404" pitchFamily="49" charset="0"/>
              </a:rPr>
              <a:t>print("</a:t>
            </a:r>
            <a:r>
              <a:rPr lang="en-US" dirty="0">
                <a:latin typeface="Courier New" panose="02070309020205020404" pitchFamily="49" charset="0"/>
                <a:cs typeface="Courier New" panose="02070309020205020404" pitchFamily="49" charset="0"/>
              </a:rPr>
              <a:t>Hello World</a:t>
            </a:r>
            <a:r>
              <a:rPr lang="en-US" dirty="0" smtClean="0">
                <a:latin typeface="Courier New" panose="02070309020205020404" pitchFamily="49" charset="0"/>
                <a:cs typeface="Courier New" panose="02070309020205020404" pitchFamily="49" charset="0"/>
              </a:rPr>
              <a:t>!")</a:t>
            </a:r>
          </a:p>
          <a:p>
            <a:pPr lvl="1">
              <a:spcBef>
                <a:spcPts val="0"/>
              </a:spcBef>
            </a:pPr>
            <a:r>
              <a:rPr lang="en-US" dirty="0">
                <a:latin typeface="Courier New" panose="02070309020205020404" pitchFamily="49" charset="0"/>
                <a:cs typeface="Courier New" panose="02070309020205020404" pitchFamily="49" charset="0"/>
              </a:rPr>
              <a:t>print('Hello World</a:t>
            </a:r>
            <a:r>
              <a:rPr lang="en-US" dirty="0" smtClean="0">
                <a:latin typeface="Courier New" panose="02070309020205020404" pitchFamily="49" charset="0"/>
                <a:cs typeface="Courier New" panose="02070309020205020404" pitchFamily="49" charset="0"/>
              </a:rPr>
              <a:t>!')</a:t>
            </a:r>
          </a:p>
          <a:p>
            <a:pPr lvl="1">
              <a:spcBef>
                <a:spcPts val="0"/>
              </a:spcBef>
            </a:pPr>
            <a:r>
              <a:rPr lang="en-US" dirty="0" smtClean="0">
                <a:latin typeface="Courier New" panose="02070309020205020404" pitchFamily="49" charset="0"/>
                <a:cs typeface="Courier New" panose="02070309020205020404" pitchFamily="49" charset="0"/>
              </a:rPr>
              <a:t>Print('Hello </a:t>
            </a:r>
            <a:r>
              <a:rPr lang="en-US" dirty="0">
                <a:latin typeface="Courier New" panose="02070309020205020404" pitchFamily="49" charset="0"/>
                <a:cs typeface="Courier New" panose="02070309020205020404" pitchFamily="49" charset="0"/>
              </a:rPr>
              <a:t>World</a:t>
            </a:r>
            <a:r>
              <a:rPr lang="en-US" dirty="0" smtClean="0">
                <a:latin typeface="Courier New" panose="02070309020205020404" pitchFamily="49" charset="0"/>
                <a:cs typeface="Courier New" panose="02070309020205020404" pitchFamily="49" charset="0"/>
              </a:rPr>
              <a:t>!')</a:t>
            </a:r>
          </a:p>
          <a:p>
            <a:pPr lvl="1">
              <a:spcBef>
                <a:spcPts val="0"/>
              </a:spcBef>
            </a:pPr>
            <a:r>
              <a:rPr lang="en-US" dirty="0" smtClean="0">
                <a:latin typeface="Courier New" panose="02070309020205020404" pitchFamily="49" charset="0"/>
                <a:cs typeface="Courier New" panose="02070309020205020404" pitchFamily="49" charset="0"/>
              </a:rPr>
              <a:t>x = 3</a:t>
            </a:r>
          </a:p>
          <a:p>
            <a:pPr lvl="1">
              <a:spcBef>
                <a:spcPts val="0"/>
              </a:spcBef>
            </a:pPr>
            <a:r>
              <a:rPr lang="en-US" dirty="0" smtClean="0">
                <a:latin typeface="Courier New" panose="02070309020205020404" pitchFamily="49" charset="0"/>
                <a:cs typeface="Courier New" panose="02070309020205020404" pitchFamily="49" charset="0"/>
              </a:rPr>
              <a:t>print(x)</a:t>
            </a:r>
          </a:p>
          <a:p>
            <a:pPr lvl="1">
              <a:spcBef>
                <a:spcPts val="0"/>
              </a:spcBef>
            </a:pPr>
            <a:r>
              <a:rPr lang="en-US" dirty="0" smtClean="0">
                <a:latin typeface="Courier New" panose="02070309020205020404" pitchFamily="49" charset="0"/>
                <a:cs typeface="Courier New" panose="02070309020205020404" pitchFamily="49" charset="0"/>
              </a:rPr>
              <a:t>print(X)</a:t>
            </a:r>
          </a:p>
          <a:p>
            <a:pPr lvl="1">
              <a:spcBef>
                <a:spcPts val="0"/>
              </a:spcBef>
            </a:pPr>
            <a:r>
              <a:rPr lang="en-US" dirty="0" smtClean="0">
                <a:latin typeface="Courier New" panose="02070309020205020404" pitchFamily="49" charset="0"/>
                <a:cs typeface="Courier New" panose="02070309020205020404" pitchFamily="49" charset="0"/>
              </a:rPr>
              <a:t>y = "Hello World!"</a:t>
            </a:r>
          </a:p>
          <a:p>
            <a:pPr lvl="1">
              <a:spcBef>
                <a:spcPts val="0"/>
              </a:spcBef>
            </a:pPr>
            <a:r>
              <a:rPr lang="en-US" dirty="0" smtClean="0">
                <a:latin typeface="Courier New" panose="02070309020205020404" pitchFamily="49" charset="0"/>
                <a:cs typeface="Courier New" panose="02070309020205020404" pitchFamily="49" charset="0"/>
              </a:rPr>
              <a:t>print(y)</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25</a:t>
            </a:fld>
            <a:endParaRPr lang="en-US" dirty="0"/>
          </a:p>
        </p:txBody>
      </p:sp>
    </p:spTree>
    <p:extLst>
      <p:ext uri="{BB962C8B-B14F-4D97-AF65-F5344CB8AC3E}">
        <p14:creationId xmlns:p14="http://schemas.microsoft.com/office/powerpoint/2010/main" val="1392596409"/>
      </p:ext>
    </p:extLst>
  </p:cSld>
  <p:clrMapOvr>
    <a:masterClrMapping/>
  </p:clrMapOvr>
  <p:timing>
    <p:tnLst>
      <p:par>
        <p:cTn id="1" dur="indefinite" restart="never" nodeType="tmRoot"/>
      </p:par>
    </p:tn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ourier New" panose="02070309020205020404" pitchFamily="49" charset="0"/>
                <a:cs typeface="Courier New" panose="02070309020205020404" pitchFamily="49" charset="0"/>
              </a:rPr>
              <a:t>numpy</a:t>
            </a:r>
            <a:r>
              <a:rPr lang="en-US" dirty="0" smtClean="0"/>
              <a:t> Methods Examples</a:t>
            </a:r>
            <a:endParaRPr lang="en-US" dirty="0"/>
          </a:p>
        </p:txBody>
      </p:sp>
      <p:sp>
        <p:nvSpPr>
          <p:cNvPr id="3" name="Content Placeholder 2"/>
          <p:cNvSpPr>
            <a:spLocks noGrp="1"/>
          </p:cNvSpPr>
          <p:nvPr>
            <p:ph idx="1"/>
          </p:nvPr>
        </p:nvSpPr>
        <p:spPr>
          <a:xfrm>
            <a:off x="914400" y="1073792"/>
            <a:ext cx="8061820" cy="5052372"/>
          </a:xfrm>
        </p:spPr>
        <p:txBody>
          <a:bodyPr/>
          <a:lstStyle/>
          <a:p>
            <a:r>
              <a:rPr lang="en-US" dirty="0" smtClean="0"/>
              <a:t>Array creation, again:</a:t>
            </a:r>
          </a:p>
          <a:p>
            <a:pPr lvl="1"/>
            <a:r>
              <a:rPr lang="en-US" dirty="0" smtClean="0"/>
              <a:t>Create a matrix of zeros with 2 rows and 3 columns</a:t>
            </a:r>
          </a:p>
          <a:p>
            <a:pPr lvl="2"/>
            <a:r>
              <a:rPr lang="en-US" dirty="0" smtClean="0">
                <a:latin typeface="Courier New" panose="02070309020205020404" pitchFamily="49" charset="0"/>
                <a:cs typeface="Courier New" panose="02070309020205020404" pitchFamily="49" charset="0"/>
              </a:rPr>
              <a:t>np.zeros((2,3))</a:t>
            </a:r>
          </a:p>
          <a:p>
            <a:pPr lvl="1"/>
            <a:r>
              <a:rPr lang="en-US" dirty="0" smtClean="0">
                <a:latin typeface="+mj-lt"/>
                <a:cs typeface="Courier New" panose="02070309020205020404" pitchFamily="49" charset="0"/>
              </a:rPr>
              <a:t>Create empty matrix with 3 rows and 5 columns</a:t>
            </a:r>
          </a:p>
          <a:p>
            <a:pPr lvl="2"/>
            <a:r>
              <a:rPr lang="en-US" dirty="0" smtClean="0">
                <a:latin typeface="Courier New" panose="02070309020205020404" pitchFamily="49" charset="0"/>
                <a:cs typeface="Courier New" panose="02070309020205020404" pitchFamily="49" charset="0"/>
              </a:rPr>
              <a:t>np.empty(shape=(3,5))</a:t>
            </a:r>
          </a:p>
          <a:p>
            <a:pPr lvl="1"/>
            <a:r>
              <a:rPr lang="en-US" dirty="0">
                <a:cs typeface="Courier New" panose="02070309020205020404" pitchFamily="49" charset="0"/>
              </a:rPr>
              <a:t>Create </a:t>
            </a:r>
            <a:r>
              <a:rPr lang="en-US" dirty="0" smtClean="0">
                <a:cs typeface="Courier New" panose="02070309020205020404" pitchFamily="49" charset="0"/>
              </a:rPr>
              <a:t>matrix </a:t>
            </a:r>
            <a:r>
              <a:rPr lang="en-US" dirty="0">
                <a:cs typeface="Courier New" panose="02070309020205020404" pitchFamily="49" charset="0"/>
              </a:rPr>
              <a:t>with </a:t>
            </a:r>
            <a:r>
              <a:rPr lang="en-US" dirty="0" smtClean="0">
                <a:cs typeface="Courier New" panose="02070309020205020404" pitchFamily="49" charset="0"/>
              </a:rPr>
              <a:t>random values</a:t>
            </a:r>
            <a:endParaRPr lang="en-US" dirty="0">
              <a:cs typeface="Courier New" panose="02070309020205020404" pitchFamily="49" charset="0"/>
            </a:endParaRPr>
          </a:p>
          <a:p>
            <a:pPr lvl="2"/>
            <a:r>
              <a:rPr lang="en-US" dirty="0" smtClean="0">
                <a:latin typeface="Courier New" panose="02070309020205020404" pitchFamily="49" charset="0"/>
                <a:cs typeface="Courier New" panose="02070309020205020404" pitchFamily="49" charset="0"/>
              </a:rPr>
              <a:t>np.random.rand(3,5)</a:t>
            </a:r>
            <a:endParaRPr lang="en-US" dirty="0">
              <a:latin typeface="Courier New" panose="02070309020205020404" pitchFamily="49" charset="0"/>
              <a:cs typeface="Courier New" panose="02070309020205020404" pitchFamily="49" charset="0"/>
            </a:endParaRPr>
          </a:p>
          <a:p>
            <a:pPr lvl="1"/>
            <a:r>
              <a:rPr lang="en-US" dirty="0" smtClean="0">
                <a:cs typeface="Courier New" panose="02070309020205020404" pitchFamily="49" charset="0"/>
              </a:rPr>
              <a:t>Convert a vector into a diagonal matrix</a:t>
            </a:r>
          </a:p>
          <a:p>
            <a:pPr lvl="2"/>
            <a:r>
              <a:rPr lang="en-US" dirty="0">
                <a:latin typeface="Courier New" panose="02070309020205020404" pitchFamily="49" charset="0"/>
                <a:cs typeface="Courier New" panose="02070309020205020404" pitchFamily="49" charset="0"/>
              </a:rPr>
              <a:t>np.diag([1,1,1])</a:t>
            </a:r>
          </a:p>
          <a:p>
            <a:pPr lvl="2"/>
            <a:endParaRPr lang="en-US" dirty="0">
              <a:latin typeface="+mj-lt"/>
              <a:cs typeface="Courier New" panose="02070309020205020404" pitchFamily="49" charset="0"/>
            </a:endParaRPr>
          </a:p>
          <a:p>
            <a:pPr lvl="1"/>
            <a:endParaRPr lang="en-US" dirty="0" smtClean="0">
              <a:latin typeface="+mj-lt"/>
              <a:cs typeface="Courier New" panose="02070309020205020404" pitchFamily="49" charset="0"/>
            </a:endParaRPr>
          </a:p>
          <a:p>
            <a:pPr lvl="1"/>
            <a:endParaRPr lang="en-US" dirty="0" smtClean="0">
              <a:latin typeface="+mj-lt"/>
              <a:cs typeface="Courier New" panose="02070309020205020404" pitchFamily="49" charset="0"/>
            </a:endParaRP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250</a:t>
            </a:fld>
            <a:endParaRPr lang="en-US" dirty="0"/>
          </a:p>
        </p:txBody>
      </p:sp>
    </p:spTree>
    <p:extLst>
      <p:ext uri="{BB962C8B-B14F-4D97-AF65-F5344CB8AC3E}">
        <p14:creationId xmlns:p14="http://schemas.microsoft.com/office/powerpoint/2010/main" val="2147912902"/>
      </p:ext>
    </p:extLst>
  </p:cSld>
  <p:clrMapOvr>
    <a:masterClrMapping/>
  </p:clrMapOvr>
  <p:timing>
    <p:tnLst>
      <p:par>
        <p:cTn id="1" dur="indefinite" restart="never" nodeType="tmRoot"/>
      </p:par>
    </p:tn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ourier New" panose="02070309020205020404" pitchFamily="49" charset="0"/>
                <a:cs typeface="Courier New" panose="02070309020205020404" pitchFamily="49" charset="0"/>
              </a:rPr>
              <a:t>numpy</a:t>
            </a:r>
            <a:r>
              <a:rPr lang="en-US" dirty="0" smtClean="0"/>
              <a:t> Methods Examples</a:t>
            </a:r>
            <a:endParaRPr lang="en-US" dirty="0"/>
          </a:p>
        </p:txBody>
      </p:sp>
      <p:sp>
        <p:nvSpPr>
          <p:cNvPr id="3" name="Content Placeholder 2"/>
          <p:cNvSpPr>
            <a:spLocks noGrp="1"/>
          </p:cNvSpPr>
          <p:nvPr>
            <p:ph idx="1"/>
          </p:nvPr>
        </p:nvSpPr>
        <p:spPr>
          <a:xfrm>
            <a:off x="914400" y="1073792"/>
            <a:ext cx="8061820" cy="5052372"/>
          </a:xfrm>
        </p:spPr>
        <p:txBody>
          <a:bodyPr/>
          <a:lstStyle/>
          <a:p>
            <a:pPr>
              <a:spcBef>
                <a:spcPts val="0"/>
              </a:spcBef>
            </a:pPr>
            <a:r>
              <a:rPr lang="en-US" dirty="0" smtClean="0"/>
              <a:t>Dot product</a:t>
            </a:r>
          </a:p>
          <a:p>
            <a:pPr lvl="1">
              <a:spcBef>
                <a:spcPts val="0"/>
              </a:spcBef>
            </a:pPr>
            <a:r>
              <a:rPr lang="en-US" dirty="0" smtClean="0"/>
              <a:t>The dimensions must be appropriate</a:t>
            </a:r>
          </a:p>
          <a:p>
            <a:pPr lvl="1">
              <a:spcBef>
                <a:spcPts val="0"/>
              </a:spcBef>
            </a:pPr>
            <a:r>
              <a:rPr lang="en-US" dirty="0">
                <a:latin typeface="Courier New" panose="02070309020205020404" pitchFamily="49" charset="0"/>
                <a:cs typeface="Courier New" panose="02070309020205020404" pitchFamily="49" charset="0"/>
              </a:rPr>
              <a:t>np.dot</a:t>
            </a:r>
            <a:r>
              <a:rPr lang="en-US" dirty="0" smtClean="0">
                <a:latin typeface="Courier New" panose="02070309020205020404" pitchFamily="49" charset="0"/>
                <a:cs typeface="Courier New" panose="02070309020205020404" pitchFamily="49" charset="0"/>
              </a:rPr>
              <a:t>()</a:t>
            </a:r>
            <a:r>
              <a:rPr lang="en-US" dirty="0" smtClean="0"/>
              <a:t> takes 2 arguments</a:t>
            </a:r>
          </a:p>
          <a:p>
            <a:pPr lvl="2">
              <a:spcBef>
                <a:spcPts val="0"/>
              </a:spcBef>
            </a:pPr>
            <a:r>
              <a:rPr lang="en-US" dirty="0" smtClean="0">
                <a:latin typeface="Courier New" panose="02070309020205020404" pitchFamily="49" charset="0"/>
                <a:cs typeface="Courier New" panose="02070309020205020404" pitchFamily="49" charset="0"/>
              </a:rPr>
              <a:t>np.dot(A,x)</a:t>
            </a:r>
          </a:p>
          <a:p>
            <a:pPr lvl="1">
              <a:spcBef>
                <a:spcPts val="0"/>
              </a:spcBef>
            </a:pPr>
            <a:r>
              <a:rPr lang="en-US" dirty="0" smtClean="0"/>
              <a:t>Nest </a:t>
            </a:r>
            <a:r>
              <a:rPr lang="en-US" dirty="0" smtClean="0">
                <a:latin typeface="Courier New" panose="02070309020205020404" pitchFamily="49" charset="0"/>
                <a:cs typeface="Courier New" panose="02070309020205020404" pitchFamily="49" charset="0"/>
              </a:rPr>
              <a:t>.dot() </a:t>
            </a:r>
            <a:r>
              <a:rPr lang="en-US" dirty="0" smtClean="0"/>
              <a:t>to multiply 3 or more arrays</a:t>
            </a:r>
          </a:p>
          <a:p>
            <a:pPr lvl="2">
              <a:spcBef>
                <a:spcPts val="0"/>
              </a:spcBef>
            </a:pPr>
            <a:r>
              <a:rPr lang="en-US" dirty="0">
                <a:latin typeface="Courier New" panose="02070309020205020404" pitchFamily="49" charset="0"/>
                <a:cs typeface="Courier New" panose="02070309020205020404" pitchFamily="49" charset="0"/>
              </a:rPr>
              <a:t>np.dot(np.dot(x,A),x)</a:t>
            </a:r>
            <a:endParaRPr lang="en-US" dirty="0" smtClean="0">
              <a:latin typeface="Courier New" panose="02070309020205020404" pitchFamily="49" charset="0"/>
              <a:cs typeface="Courier New" panose="02070309020205020404" pitchFamily="49" charset="0"/>
            </a:endParaRPr>
          </a:p>
          <a:p>
            <a:pPr lvl="1">
              <a:spcBef>
                <a:spcPts val="0"/>
              </a:spcBef>
            </a:pPr>
            <a:r>
              <a:rPr lang="en-US" dirty="0" smtClean="0"/>
              <a:t>Note the dimensions of the vector </a:t>
            </a:r>
            <a:r>
              <a:rPr lang="en-US" dirty="0" smtClean="0">
                <a:latin typeface="Courier New" panose="02070309020205020404" pitchFamily="49" charset="0"/>
                <a:cs typeface="Courier New" panose="02070309020205020404" pitchFamily="49" charset="0"/>
              </a:rPr>
              <a:t>x</a:t>
            </a:r>
            <a:r>
              <a:rPr lang="en-US" dirty="0" smtClean="0"/>
              <a:t> are automatically made appropriate for dot product</a:t>
            </a:r>
          </a:p>
          <a:p>
            <a:pPr lvl="1">
              <a:spcBef>
                <a:spcPts val="0"/>
              </a:spcBef>
            </a:pPr>
            <a:r>
              <a:rPr lang="en-US" dirty="0" smtClean="0"/>
              <a:t>2-dimensional arrays (matrices) are not adjusted</a:t>
            </a:r>
          </a:p>
          <a:p>
            <a:pPr lvl="2">
              <a:spcBef>
                <a:spcPts val="0"/>
              </a:spcBef>
            </a:pPr>
            <a:r>
              <a:rPr lang="fr-FR" dirty="0" smtClean="0">
                <a:latin typeface="Courier New" panose="02070309020205020404" pitchFamily="49" charset="0"/>
                <a:cs typeface="Courier New" panose="02070309020205020404" pitchFamily="49" charset="0"/>
              </a:rPr>
              <a:t>R </a:t>
            </a:r>
            <a:r>
              <a:rPr lang="fr-FR" dirty="0">
                <a:latin typeface="Courier New" panose="02070309020205020404" pitchFamily="49" charset="0"/>
                <a:cs typeface="Courier New" panose="02070309020205020404" pitchFamily="49" charset="0"/>
              </a:rPr>
              <a:t>= np.ones((2,3))</a:t>
            </a:r>
          </a:p>
          <a:p>
            <a:pPr lvl="2">
              <a:spcBef>
                <a:spcPts val="0"/>
              </a:spcBef>
            </a:pPr>
            <a:r>
              <a:rPr lang="fr-FR" dirty="0">
                <a:latin typeface="Courier New" panose="02070309020205020404" pitchFamily="49" charset="0"/>
                <a:cs typeface="Courier New" panose="02070309020205020404" pitchFamily="49" charset="0"/>
              </a:rPr>
              <a:t>T = np.ones((2,3</a:t>
            </a:r>
            <a:r>
              <a:rPr lang="fr-FR" dirty="0" smtClean="0">
                <a:latin typeface="Courier New" panose="02070309020205020404" pitchFamily="49" charset="0"/>
                <a:cs typeface="Courier New" panose="02070309020205020404" pitchFamily="49" charset="0"/>
              </a:rPr>
              <a:t>))</a:t>
            </a:r>
          </a:p>
          <a:p>
            <a:pPr lvl="2">
              <a:spcBef>
                <a:spcPts val="0"/>
              </a:spcBef>
            </a:pPr>
            <a:r>
              <a:rPr lang="en-US" dirty="0">
                <a:latin typeface="Courier New" panose="02070309020205020404" pitchFamily="49" charset="0"/>
                <a:cs typeface="Courier New" panose="02070309020205020404" pitchFamily="49" charset="0"/>
              </a:rPr>
              <a:t>np.dot(R,T</a:t>
            </a:r>
            <a:r>
              <a:rPr lang="en-US" dirty="0" smtClean="0">
                <a:latin typeface="Courier New" panose="02070309020205020404" pitchFamily="49" charset="0"/>
                <a:cs typeface="Courier New" panose="02070309020205020404" pitchFamily="49" charset="0"/>
              </a:rPr>
              <a:t>)</a:t>
            </a:r>
          </a:p>
          <a:p>
            <a:pPr lvl="2">
              <a:spcBef>
                <a:spcPts val="0"/>
              </a:spcBef>
            </a:pPr>
            <a:r>
              <a:rPr lang="en-US" dirty="0" smtClean="0"/>
              <a:t>This will result in an error</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251</a:t>
            </a:fld>
            <a:endParaRPr lang="en-US" dirty="0"/>
          </a:p>
        </p:txBody>
      </p:sp>
    </p:spTree>
    <p:extLst>
      <p:ext uri="{BB962C8B-B14F-4D97-AF65-F5344CB8AC3E}">
        <p14:creationId xmlns:p14="http://schemas.microsoft.com/office/powerpoint/2010/main" val="3596592027"/>
      </p:ext>
    </p:extLst>
  </p:cSld>
  <p:clrMapOvr>
    <a:masterClrMapping/>
  </p:clrMapOvr>
  <p:timing>
    <p:tnLst>
      <p:par>
        <p:cTn id="1" dur="indefinite" restart="never" nodeType="tmRoot"/>
      </p:par>
    </p:tn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ourier New" panose="02070309020205020404" pitchFamily="49" charset="0"/>
                <a:cs typeface="Courier New" panose="02070309020205020404" pitchFamily="49" charset="0"/>
              </a:rPr>
              <a:t>numpy</a:t>
            </a:r>
            <a:r>
              <a:rPr lang="en-US" dirty="0" smtClean="0"/>
              <a:t> Methods Examples</a:t>
            </a:r>
            <a:endParaRPr lang="en-US" dirty="0"/>
          </a:p>
        </p:txBody>
      </p:sp>
      <p:sp>
        <p:nvSpPr>
          <p:cNvPr id="3" name="Content Placeholder 2"/>
          <p:cNvSpPr>
            <a:spLocks noGrp="1"/>
          </p:cNvSpPr>
          <p:nvPr>
            <p:ph idx="1"/>
          </p:nvPr>
        </p:nvSpPr>
        <p:spPr>
          <a:xfrm>
            <a:off x="914400" y="956345"/>
            <a:ext cx="8061820" cy="5169819"/>
          </a:xfrm>
        </p:spPr>
        <p:txBody>
          <a:bodyPr/>
          <a:lstStyle/>
          <a:p>
            <a:pPr>
              <a:spcBef>
                <a:spcPts val="0"/>
              </a:spcBef>
            </a:pPr>
            <a:r>
              <a:rPr lang="en-US" dirty="0" smtClean="0"/>
              <a:t>Dot product</a:t>
            </a:r>
          </a:p>
          <a:p>
            <a:pPr lvl="1">
              <a:spcBef>
                <a:spcPts val="0"/>
              </a:spcBef>
            </a:pPr>
            <a:r>
              <a:rPr lang="en-US" dirty="0" smtClean="0"/>
              <a:t>You can create a ‘matrix’ using </a:t>
            </a:r>
            <a:r>
              <a:rPr lang="en-US" dirty="0" smtClean="0">
                <a:latin typeface="Courier New" panose="02070309020205020404" pitchFamily="49" charset="0"/>
                <a:cs typeface="Courier New" panose="02070309020205020404" pitchFamily="49" charset="0"/>
              </a:rPr>
              <a:t>np.matrix()</a:t>
            </a:r>
            <a:r>
              <a:rPr lang="en-US" dirty="0" smtClean="0"/>
              <a:t>rather than </a:t>
            </a:r>
            <a:r>
              <a:rPr lang="en-US" dirty="0" smtClean="0">
                <a:latin typeface="Courier New" panose="02070309020205020404" pitchFamily="49" charset="0"/>
                <a:cs typeface="Courier New" panose="02070309020205020404" pitchFamily="49" charset="0"/>
              </a:rPr>
              <a:t>np.array()</a:t>
            </a:r>
            <a:r>
              <a:rPr lang="en-US" dirty="0" smtClean="0">
                <a:cs typeface="Courier New" panose="02070309020205020404" pitchFamily="49" charset="0"/>
              </a:rPr>
              <a:t>i</a:t>
            </a:r>
            <a:r>
              <a:rPr lang="en-US" dirty="0" smtClean="0"/>
              <a:t>f </a:t>
            </a:r>
            <a:r>
              <a:rPr lang="en-US" dirty="0"/>
              <a:t>your arrays </a:t>
            </a:r>
            <a:r>
              <a:rPr lang="en-US" dirty="0" smtClean="0"/>
              <a:t>are at most </a:t>
            </a:r>
            <a:r>
              <a:rPr lang="en-US" dirty="0"/>
              <a:t>2-dimensional</a:t>
            </a:r>
            <a:endParaRPr lang="en-US" dirty="0" smtClean="0">
              <a:latin typeface="Courier New" panose="02070309020205020404" pitchFamily="49" charset="0"/>
              <a:cs typeface="Courier New" panose="02070309020205020404" pitchFamily="49" charset="0"/>
            </a:endParaRPr>
          </a:p>
          <a:p>
            <a:pPr lvl="1">
              <a:spcBef>
                <a:spcPts val="0"/>
              </a:spcBef>
            </a:pPr>
            <a:r>
              <a:rPr lang="en-US" sz="2000" dirty="0" smtClean="0">
                <a:latin typeface="Courier New" panose="02070309020205020404" pitchFamily="49" charset="0"/>
                <a:cs typeface="Courier New" panose="02070309020205020404" pitchFamily="49" charset="0"/>
              </a:rPr>
              <a:t>A_m </a:t>
            </a:r>
            <a:r>
              <a:rPr lang="en-US" sz="2000" dirty="0">
                <a:latin typeface="Courier New" panose="02070309020205020404" pitchFamily="49" charset="0"/>
                <a:cs typeface="Courier New" panose="02070309020205020404" pitchFamily="49" charset="0"/>
              </a:rPr>
              <a:t>= np.matrix([[1,2,3],[4,5,6],[7,8,9</a:t>
            </a:r>
            <a:r>
              <a:rPr lang="en-US" sz="2000" dirty="0" smtClean="0">
                <a:latin typeface="Courier New" panose="02070309020205020404" pitchFamily="49" charset="0"/>
                <a:cs typeface="Courier New" panose="02070309020205020404" pitchFamily="49" charset="0"/>
              </a:rPr>
              <a:t>]])</a:t>
            </a:r>
          </a:p>
          <a:p>
            <a:pPr lvl="1">
              <a:spcBef>
                <a:spcPts val="0"/>
              </a:spcBef>
            </a:pPr>
            <a:r>
              <a:rPr lang="en-US" sz="2000" dirty="0" smtClean="0">
                <a:latin typeface="Courier New" panose="02070309020205020404" pitchFamily="49" charset="0"/>
                <a:cs typeface="Courier New" panose="02070309020205020404" pitchFamily="49" charset="0"/>
              </a:rPr>
              <a:t>x_m </a:t>
            </a:r>
            <a:r>
              <a:rPr lang="en-US" sz="2000" dirty="0">
                <a:latin typeface="Courier New" panose="02070309020205020404" pitchFamily="49" charset="0"/>
                <a:cs typeface="Courier New" panose="02070309020205020404" pitchFamily="49" charset="0"/>
              </a:rPr>
              <a:t>= np.matrix</a:t>
            </a:r>
            <a:r>
              <a:rPr lang="en-US" sz="2000" dirty="0" smtClean="0">
                <a:latin typeface="Courier New" panose="02070309020205020404" pitchFamily="49" charset="0"/>
                <a:cs typeface="Courier New" panose="02070309020205020404" pitchFamily="49" charset="0"/>
              </a:rPr>
              <a:t>([</a:t>
            </a:r>
            <a:r>
              <a:rPr lang="en-US" sz="2000" dirty="0">
                <a:latin typeface="Courier New" panose="02070309020205020404" pitchFamily="49" charset="0"/>
                <a:cs typeface="Courier New" panose="02070309020205020404" pitchFamily="49" charset="0"/>
              </a:rPr>
              <a:t>1,1,1</a:t>
            </a:r>
            <a:r>
              <a:rPr lang="en-US" sz="2000" dirty="0" smtClean="0">
                <a:latin typeface="Courier New" panose="02070309020205020404" pitchFamily="49" charset="0"/>
                <a:cs typeface="Courier New" panose="02070309020205020404" pitchFamily="49" charset="0"/>
              </a:rPr>
              <a:t>])</a:t>
            </a:r>
          </a:p>
          <a:p>
            <a:pPr lvl="1">
              <a:spcBef>
                <a:spcPts val="0"/>
              </a:spcBef>
            </a:pPr>
            <a:r>
              <a:rPr lang="en-US" dirty="0" smtClean="0">
                <a:cs typeface="Courier New" panose="02070309020205020404" pitchFamily="49" charset="0"/>
              </a:rPr>
              <a:t>Accessing matrix elements</a:t>
            </a:r>
          </a:p>
          <a:p>
            <a:pPr lvl="2">
              <a:spcBef>
                <a:spcPts val="0"/>
              </a:spcBef>
            </a:pPr>
            <a:r>
              <a:rPr lang="en-US" dirty="0" smtClean="0">
                <a:latin typeface="Courier New" panose="02070309020205020404" pitchFamily="49" charset="0"/>
                <a:cs typeface="Courier New" panose="02070309020205020404" pitchFamily="49" charset="0"/>
              </a:rPr>
              <a:t>A_m[0,1]</a:t>
            </a:r>
          </a:p>
          <a:p>
            <a:pPr lvl="2">
              <a:spcBef>
                <a:spcPts val="0"/>
              </a:spcBef>
            </a:pPr>
            <a:r>
              <a:rPr lang="en-US" dirty="0" smtClean="0">
                <a:latin typeface="Courier New" panose="02070309020205020404" pitchFamily="49" charset="0"/>
                <a:cs typeface="Courier New" panose="02070309020205020404" pitchFamily="49" charset="0"/>
              </a:rPr>
              <a:t>A_m[0][1]</a:t>
            </a:r>
            <a:r>
              <a:rPr lang="en-US" sz="2800" dirty="0" smtClean="0">
                <a:cs typeface="Courier New" panose="02070309020205020404" pitchFamily="49" charset="0"/>
              </a:rPr>
              <a:t>doesn’t work like in </a:t>
            </a:r>
            <a:r>
              <a:rPr lang="en-US" sz="2800" dirty="0">
                <a:latin typeface="Courier New" panose="02070309020205020404" pitchFamily="49" charset="0"/>
                <a:cs typeface="Courier New" panose="02070309020205020404" pitchFamily="49" charset="0"/>
              </a:rPr>
              <a:t>numpy</a:t>
            </a:r>
            <a:r>
              <a:rPr lang="en-US" sz="2800" dirty="0">
                <a:cs typeface="Courier New" panose="02070309020205020404" pitchFamily="49" charset="0"/>
              </a:rPr>
              <a:t> arrays</a:t>
            </a:r>
            <a:endParaRPr lang="en-US" sz="2800" dirty="0" smtClean="0">
              <a:cs typeface="Courier New" panose="02070309020205020404" pitchFamily="49" charset="0"/>
            </a:endParaRPr>
          </a:p>
          <a:p>
            <a:pPr lvl="1">
              <a:spcBef>
                <a:spcPts val="0"/>
              </a:spcBef>
            </a:pPr>
            <a:r>
              <a:rPr lang="en-US" dirty="0" smtClean="0">
                <a:cs typeface="Courier New" panose="02070309020205020404" pitchFamily="49" charset="0"/>
              </a:rPr>
              <a:t>Vector dimensions will not be corrected when using </a:t>
            </a:r>
            <a:r>
              <a:rPr lang="en-US" dirty="0" smtClean="0">
                <a:latin typeface="Courier New" panose="02070309020205020404" pitchFamily="49" charset="0"/>
                <a:cs typeface="Courier New" panose="02070309020205020404" pitchFamily="49" charset="0"/>
              </a:rPr>
              <a:t>np.dot(A_m,x_m)</a:t>
            </a:r>
          </a:p>
          <a:p>
            <a:pPr lvl="1">
              <a:spcBef>
                <a:spcPts val="0"/>
              </a:spcBef>
            </a:pPr>
            <a:r>
              <a:rPr lang="en-US" dirty="0">
                <a:cs typeface="Courier New" panose="02070309020205020404" pitchFamily="49" charset="0"/>
              </a:rPr>
              <a:t>Also use </a:t>
            </a:r>
            <a:r>
              <a:rPr lang="en-US" dirty="0" smtClean="0">
                <a:latin typeface="Courier New" panose="02070309020205020404" pitchFamily="49" charset="0"/>
                <a:cs typeface="Courier New" panose="02070309020205020404" pitchFamily="49" charset="0"/>
              </a:rPr>
              <a:t>*</a:t>
            </a:r>
            <a:r>
              <a:rPr lang="en-US" dirty="0" smtClean="0">
                <a:cs typeface="Courier New" panose="02070309020205020404" pitchFamily="49" charset="0"/>
              </a:rPr>
              <a:t> for dot product with </a:t>
            </a:r>
            <a:r>
              <a:rPr lang="en-US" dirty="0" smtClean="0">
                <a:latin typeface="Courier New" panose="02070309020205020404" pitchFamily="49" charset="0"/>
                <a:cs typeface="Courier New" panose="02070309020205020404" pitchFamily="49" charset="0"/>
              </a:rPr>
              <a:t>np.matrix()</a:t>
            </a:r>
            <a:r>
              <a:rPr lang="en-US" dirty="0" smtClean="0">
                <a:cs typeface="Courier New" panose="02070309020205020404" pitchFamily="49" charset="0"/>
              </a:rPr>
              <a:t>:</a:t>
            </a:r>
          </a:p>
          <a:p>
            <a:pPr lvl="2">
              <a:spcBef>
                <a:spcPts val="0"/>
              </a:spcBef>
            </a:pPr>
            <a:r>
              <a:rPr lang="en-US" dirty="0" smtClean="0">
                <a:latin typeface="Courier New" panose="02070309020205020404" pitchFamily="49" charset="0"/>
                <a:cs typeface="Courier New" panose="02070309020205020404" pitchFamily="49" charset="0"/>
              </a:rPr>
              <a:t>A_m * x_m </a:t>
            </a:r>
            <a:r>
              <a:rPr lang="en-US" dirty="0" smtClean="0">
                <a:cs typeface="Courier New" panose="02070309020205020404" pitchFamily="49" charset="0"/>
              </a:rPr>
              <a:t>(doesn’t work)</a:t>
            </a:r>
            <a:endParaRPr lang="en-US" dirty="0" smtClean="0">
              <a:latin typeface="Courier New" panose="02070309020205020404" pitchFamily="49" charset="0"/>
              <a:cs typeface="Courier New" panose="02070309020205020404" pitchFamily="49" charset="0"/>
            </a:endParaRPr>
          </a:p>
          <a:p>
            <a:pPr lvl="2">
              <a:spcBef>
                <a:spcPts val="0"/>
              </a:spcBef>
            </a:pPr>
            <a:r>
              <a:rPr lang="en-US" dirty="0" smtClean="0">
                <a:latin typeface="Courier New" panose="02070309020205020404" pitchFamily="49" charset="0"/>
                <a:cs typeface="Courier New" panose="02070309020205020404" pitchFamily="49" charset="0"/>
              </a:rPr>
              <a:t>A_m * np.transpose(x_m)</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252</a:t>
            </a:fld>
            <a:endParaRPr lang="en-US" dirty="0"/>
          </a:p>
        </p:txBody>
      </p:sp>
    </p:spTree>
    <p:extLst>
      <p:ext uri="{BB962C8B-B14F-4D97-AF65-F5344CB8AC3E}">
        <p14:creationId xmlns:p14="http://schemas.microsoft.com/office/powerpoint/2010/main" val="1981557125"/>
      </p:ext>
    </p:extLst>
  </p:cSld>
  <p:clrMapOvr>
    <a:masterClrMapping/>
  </p:clrMapOvr>
  <p:timing>
    <p:tnLst>
      <p:par>
        <p:cTn id="1" dur="indefinite" restart="never" nodeType="tmRoot"/>
      </p:par>
    </p:tnLst>
  </p:timing>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ourier New" panose="02070309020205020404" pitchFamily="49" charset="0"/>
                <a:cs typeface="Courier New" panose="02070309020205020404" pitchFamily="49" charset="0"/>
              </a:rPr>
              <a:t>numpy</a:t>
            </a:r>
            <a:r>
              <a:rPr lang="en-US" dirty="0" smtClean="0"/>
              <a:t> Methods Examples</a:t>
            </a:r>
            <a:endParaRPr lang="en-US" dirty="0"/>
          </a:p>
        </p:txBody>
      </p:sp>
      <p:sp>
        <p:nvSpPr>
          <p:cNvPr id="3" name="Content Placeholder 2"/>
          <p:cNvSpPr>
            <a:spLocks noGrp="1"/>
          </p:cNvSpPr>
          <p:nvPr>
            <p:ph idx="1"/>
          </p:nvPr>
        </p:nvSpPr>
        <p:spPr>
          <a:xfrm>
            <a:off x="914400" y="1073792"/>
            <a:ext cx="8061820" cy="5052372"/>
          </a:xfrm>
        </p:spPr>
        <p:txBody>
          <a:bodyPr/>
          <a:lstStyle/>
          <a:p>
            <a:r>
              <a:rPr lang="en-US" dirty="0" smtClean="0"/>
              <a:t>Some of </a:t>
            </a:r>
            <a:r>
              <a:rPr lang="en-US" dirty="0">
                <a:latin typeface="Courier"/>
              </a:rPr>
              <a:t>numpy</a:t>
            </a:r>
            <a:r>
              <a:rPr lang="en-US" dirty="0" smtClean="0"/>
              <a:t>’s linear algebra capability is in a sub-package of </a:t>
            </a:r>
            <a:r>
              <a:rPr lang="en-US" dirty="0" smtClean="0">
                <a:latin typeface="Courier"/>
              </a:rPr>
              <a:t>numpy</a:t>
            </a:r>
            <a:r>
              <a:rPr lang="en-US" dirty="0" smtClean="0"/>
              <a:t> called </a:t>
            </a:r>
            <a:r>
              <a:rPr lang="en-US" dirty="0" smtClean="0">
                <a:latin typeface="Courier"/>
              </a:rPr>
              <a:t>linalg</a:t>
            </a:r>
          </a:p>
          <a:p>
            <a:r>
              <a:rPr lang="en-US" dirty="0" smtClean="0"/>
              <a:t>2 ways to compute the inverse of a matrix:</a:t>
            </a:r>
          </a:p>
          <a:p>
            <a:pPr lvl="1"/>
            <a:r>
              <a:rPr lang="en-US" dirty="0" smtClean="0">
                <a:latin typeface="Courier"/>
              </a:rPr>
              <a:t>import numpy as np</a:t>
            </a:r>
          </a:p>
          <a:p>
            <a:pPr lvl="2"/>
            <a:r>
              <a:rPr lang="en-US" dirty="0">
                <a:latin typeface="Courier New" panose="02070309020205020404" pitchFamily="49" charset="0"/>
                <a:cs typeface="Courier New" panose="02070309020205020404" pitchFamily="49" charset="0"/>
              </a:rPr>
              <a:t>np.linalg.inv</a:t>
            </a:r>
            <a:r>
              <a:rPr lang="en-US" dirty="0" smtClean="0">
                <a:latin typeface="Courier New" panose="02070309020205020404" pitchFamily="49" charset="0"/>
                <a:cs typeface="Courier New" panose="02070309020205020404" pitchFamily="49" charset="0"/>
              </a:rPr>
              <a:t>()</a:t>
            </a:r>
            <a:endParaRPr lang="en-US" dirty="0" smtClean="0"/>
          </a:p>
          <a:p>
            <a:pPr lvl="1"/>
            <a:r>
              <a:rPr lang="en-US" dirty="0" smtClean="0">
                <a:latin typeface="Courier"/>
              </a:rPr>
              <a:t>from numpy import linalg</a:t>
            </a:r>
          </a:p>
          <a:p>
            <a:pPr lvl="2"/>
            <a:r>
              <a:rPr lang="en-US" dirty="0">
                <a:latin typeface="Courier New" panose="02070309020205020404" pitchFamily="49" charset="0"/>
                <a:cs typeface="Courier New" panose="02070309020205020404" pitchFamily="49" charset="0"/>
              </a:rPr>
              <a:t>np.linalg.inv</a:t>
            </a:r>
            <a:r>
              <a:rPr lang="en-US" dirty="0" smtClean="0">
                <a:latin typeface="Courier New" panose="02070309020205020404" pitchFamily="49" charset="0"/>
                <a:cs typeface="Courier New" panose="02070309020205020404" pitchFamily="49" charset="0"/>
              </a:rPr>
              <a:t>()</a:t>
            </a:r>
            <a:endParaRPr lang="en-US" dirty="0" smtClean="0"/>
          </a:p>
          <a:p>
            <a:r>
              <a:rPr lang="en-US" dirty="0" smtClean="0"/>
              <a:t>Solve systems of linear equations</a:t>
            </a:r>
          </a:p>
          <a:p>
            <a:pPr lvl="1"/>
            <a:r>
              <a:rPr lang="en-US" dirty="0" smtClean="0"/>
              <a:t>Solve </a:t>
            </a:r>
            <a:r>
              <a:rPr lang="en-US" dirty="0" smtClean="0">
                <a:latin typeface="Courier"/>
              </a:rPr>
              <a:t>Ax = b</a:t>
            </a:r>
          </a:p>
          <a:p>
            <a:pPr lvl="1"/>
            <a:r>
              <a:rPr lang="en-US" dirty="0" smtClean="0">
                <a:latin typeface="Courier New" panose="02070309020205020404" pitchFamily="49" charset="0"/>
                <a:cs typeface="Courier New" panose="02070309020205020404" pitchFamily="49" charset="0"/>
              </a:rPr>
              <a:t>np.linalg.solve(A,b)</a:t>
            </a:r>
          </a:p>
          <a:p>
            <a:pPr lvl="1"/>
            <a:r>
              <a:rPr lang="en-US" sz="3200" dirty="0" smtClean="0">
                <a:latin typeface="Courier New" panose="02070309020205020404" pitchFamily="49" charset="0"/>
                <a:cs typeface="Courier New" panose="02070309020205020404" pitchFamily="49" charset="0"/>
              </a:rPr>
              <a:t>A</a:t>
            </a:r>
            <a:r>
              <a:rPr lang="en-US" dirty="0" smtClean="0">
                <a:cs typeface="Courier New" panose="02070309020205020404" pitchFamily="49" charset="0"/>
              </a:rPr>
              <a:t> must be square and of full rank</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253</a:t>
            </a:fld>
            <a:endParaRPr lang="en-US" dirty="0"/>
          </a:p>
        </p:txBody>
      </p:sp>
    </p:spTree>
    <p:extLst>
      <p:ext uri="{BB962C8B-B14F-4D97-AF65-F5344CB8AC3E}">
        <p14:creationId xmlns:p14="http://schemas.microsoft.com/office/powerpoint/2010/main" val="116512353"/>
      </p:ext>
    </p:extLst>
  </p:cSld>
  <p:clrMapOvr>
    <a:masterClrMapping/>
  </p:clrMapOvr>
  <p:timing>
    <p:tnLst>
      <p:par>
        <p:cTn id="1" dur="indefinite" restart="never" nodeType="tmRoot"/>
      </p:par>
    </p:tnLst>
  </p:timing>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ourier New" panose="02070309020205020404" pitchFamily="49" charset="0"/>
                <a:cs typeface="Courier New" panose="02070309020205020404" pitchFamily="49" charset="0"/>
              </a:rPr>
              <a:t>numpy</a:t>
            </a:r>
            <a:r>
              <a:rPr lang="en-US" dirty="0" smtClean="0"/>
              <a:t> Exercise</a:t>
            </a:r>
            <a:endParaRPr lang="en-US" dirty="0"/>
          </a:p>
        </p:txBody>
      </p:sp>
      <p:sp>
        <p:nvSpPr>
          <p:cNvPr id="3" name="Content Placeholder 2"/>
          <p:cNvSpPr>
            <a:spLocks noGrp="1"/>
          </p:cNvSpPr>
          <p:nvPr>
            <p:ph idx="1"/>
          </p:nvPr>
        </p:nvSpPr>
        <p:spPr>
          <a:xfrm>
            <a:off x="914400" y="1073792"/>
            <a:ext cx="8229600" cy="5052372"/>
          </a:xfrm>
        </p:spPr>
        <p:txBody>
          <a:bodyPr/>
          <a:lstStyle/>
          <a:p>
            <a:r>
              <a:rPr lang="en-US" dirty="0" smtClean="0"/>
              <a:t>Find a mix of cereals (number of grams each) that has 245 calories, 6 grams of protein, and 7 grams of fat</a:t>
            </a:r>
          </a:p>
          <a:p>
            <a:r>
              <a:rPr lang="en-US" dirty="0" smtClean="0"/>
              <a:t>Nutritional info for cereals </a:t>
            </a:r>
            <a:r>
              <a:rPr lang="en-US" sz="1800" dirty="0" smtClean="0">
                <a:latin typeface="Courier New" panose="02070309020205020404" pitchFamily="49" charset="0"/>
                <a:cs typeface="Courier New" panose="02070309020205020404" pitchFamily="49" charset="0"/>
              </a:rPr>
              <a:t>[calories,protein,fat]</a:t>
            </a:r>
            <a:endParaRPr lang="en-US" dirty="0" smtClean="0">
              <a:latin typeface="Courier New" panose="02070309020205020404" pitchFamily="49" charset="0"/>
              <a:cs typeface="Courier New" panose="02070309020205020404" pitchFamily="49" charset="0"/>
            </a:endParaRPr>
          </a:p>
          <a:p>
            <a:pPr lvl="1"/>
            <a:r>
              <a:rPr lang="en-US" dirty="0" smtClean="0"/>
              <a:t>Cheerios [120, 4, 2]</a:t>
            </a:r>
          </a:p>
          <a:p>
            <a:pPr lvl="1"/>
            <a:r>
              <a:rPr lang="en-US" dirty="0" smtClean="0"/>
              <a:t>Cap’n Crunch </a:t>
            </a:r>
            <a:r>
              <a:rPr lang="en-US" dirty="0"/>
              <a:t>[</a:t>
            </a:r>
            <a:r>
              <a:rPr lang="en-US" dirty="0" smtClean="0"/>
              <a:t>130</a:t>
            </a:r>
            <a:r>
              <a:rPr lang="en-US" dirty="0"/>
              <a:t>, </a:t>
            </a:r>
            <a:r>
              <a:rPr lang="en-US" dirty="0" smtClean="0"/>
              <a:t>3, 5]</a:t>
            </a:r>
          </a:p>
          <a:p>
            <a:pPr lvl="1"/>
            <a:r>
              <a:rPr lang="en-US" dirty="0" smtClean="0"/>
              <a:t>Rice Crispies [105, 1, 2]</a:t>
            </a:r>
          </a:p>
          <a:p>
            <a:r>
              <a:rPr lang="en-US" dirty="0" smtClean="0"/>
              <a:t>Solve Ax = b without using </a:t>
            </a:r>
            <a:r>
              <a:rPr lang="en-US" sz="2400" dirty="0" smtClean="0">
                <a:latin typeface="Courier New" panose="02070309020205020404" pitchFamily="49" charset="0"/>
                <a:cs typeface="Courier New" panose="02070309020205020404" pitchFamily="49" charset="0"/>
              </a:rPr>
              <a:t>np.linalg.solve()</a:t>
            </a:r>
          </a:p>
          <a:p>
            <a:pPr lvl="1"/>
            <a:r>
              <a:rPr lang="en-US" sz="2400" dirty="0" smtClean="0">
                <a:latin typeface="Courier New" panose="02070309020205020404" pitchFamily="49" charset="0"/>
                <a:cs typeface="Courier New" panose="02070309020205020404" pitchFamily="49" charset="0"/>
              </a:rPr>
              <a:t>A = [[120,130,105],[4,3,1],[2,5,2]]</a:t>
            </a:r>
          </a:p>
          <a:p>
            <a:pPr lvl="1"/>
            <a:r>
              <a:rPr lang="en-US" sz="2400" dirty="0" smtClean="0">
                <a:latin typeface="Courier New" panose="02070309020205020404" pitchFamily="49" charset="0"/>
                <a:cs typeface="Courier New" panose="02070309020205020404" pitchFamily="49" charset="0"/>
              </a:rPr>
              <a:t>b = [245,6,7]</a:t>
            </a:r>
          </a:p>
          <a:p>
            <a:r>
              <a:rPr lang="en-US" dirty="0" smtClean="0">
                <a:cs typeface="Courier New" panose="02070309020205020404" pitchFamily="49" charset="0"/>
              </a:rPr>
              <a:t>Check with </a:t>
            </a:r>
            <a:r>
              <a:rPr lang="en-US" dirty="0" smtClean="0">
                <a:latin typeface="Courier New" panose="02070309020205020404" pitchFamily="49" charset="0"/>
                <a:cs typeface="Courier New" panose="02070309020205020404" pitchFamily="49" charset="0"/>
              </a:rPr>
              <a:t>np.linalg.solve()</a:t>
            </a:r>
            <a:endParaRPr lang="en-US" dirty="0" smtClean="0">
              <a:cs typeface="Courier New" panose="02070309020205020404" pitchFamily="49" charset="0"/>
            </a:endParaRP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254</a:t>
            </a:fld>
            <a:endParaRPr lang="en-US" dirty="0"/>
          </a:p>
        </p:txBody>
      </p:sp>
    </p:spTree>
    <p:extLst>
      <p:ext uri="{BB962C8B-B14F-4D97-AF65-F5344CB8AC3E}">
        <p14:creationId xmlns:p14="http://schemas.microsoft.com/office/powerpoint/2010/main" val="4149524874"/>
      </p:ext>
    </p:extLst>
  </p:cSld>
  <p:clrMapOvr>
    <a:masterClrMapping/>
  </p:clrMapOvr>
  <p:timing>
    <p:tnLst>
      <p:par>
        <p:cTn id="1" dur="indefinite" restart="never" nodeType="tmRoot"/>
      </p:par>
    </p:tn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ourier New" panose="02070309020205020404" pitchFamily="49" charset="0"/>
                <a:cs typeface="Courier New" panose="02070309020205020404" pitchFamily="49" charset="0"/>
              </a:rPr>
              <a:t>numpy</a:t>
            </a:r>
            <a:r>
              <a:rPr lang="en-US" dirty="0" smtClean="0"/>
              <a:t> Methods Examples</a:t>
            </a:r>
            <a:endParaRPr lang="en-US" dirty="0"/>
          </a:p>
        </p:txBody>
      </p:sp>
      <p:sp>
        <p:nvSpPr>
          <p:cNvPr id="3" name="Content Placeholder 2"/>
          <p:cNvSpPr>
            <a:spLocks noGrp="1"/>
          </p:cNvSpPr>
          <p:nvPr>
            <p:ph idx="1"/>
          </p:nvPr>
        </p:nvSpPr>
        <p:spPr>
          <a:xfrm>
            <a:off x="914400" y="1073792"/>
            <a:ext cx="8061820" cy="5052372"/>
          </a:xfrm>
        </p:spPr>
        <p:txBody>
          <a:bodyPr/>
          <a:lstStyle/>
          <a:p>
            <a:pPr>
              <a:spcBef>
                <a:spcPts val="0"/>
              </a:spcBef>
            </a:pPr>
            <a:r>
              <a:rPr lang="en-US" dirty="0" smtClean="0"/>
              <a:t>Eigenvalues and Eigenvectors</a:t>
            </a:r>
          </a:p>
          <a:p>
            <a:pPr lvl="1">
              <a:spcBef>
                <a:spcPts val="0"/>
              </a:spcBef>
            </a:pPr>
            <a:r>
              <a:rPr lang="en-US" dirty="0" smtClean="0">
                <a:latin typeface="Courier New" panose="02070309020205020404" pitchFamily="49" charset="0"/>
                <a:cs typeface="Courier New" panose="02070309020205020404" pitchFamily="49" charset="0"/>
              </a:rPr>
              <a:t>np.linalg.eig()</a:t>
            </a:r>
          </a:p>
          <a:p>
            <a:pPr marL="457200" lvl="0" indent="-431800">
              <a:spcBef>
                <a:spcPts val="0"/>
              </a:spcBef>
              <a:spcAft>
                <a:spcPts val="0"/>
              </a:spcAft>
              <a:buClr>
                <a:schemeClr val="dk1"/>
              </a:buClr>
              <a:buSzPct val="100000"/>
              <a:buFont typeface="Times New Roman"/>
            </a:pPr>
            <a:r>
              <a:rPr lang="en-US" dirty="0" smtClean="0"/>
              <a:t>Eigenvectors/values</a:t>
            </a:r>
          </a:p>
          <a:p>
            <a:pPr marL="914400" lvl="1" indent="-228600">
              <a:spcBef>
                <a:spcPts val="0"/>
              </a:spcBef>
              <a:spcAft>
                <a:spcPts val="0"/>
              </a:spcAft>
            </a:pPr>
            <a:r>
              <a:rPr lang="en-US" dirty="0" smtClean="0"/>
              <a:t> </a:t>
            </a:r>
            <a:r>
              <a:rPr lang="en-US" dirty="0" smtClean="0">
                <a:latin typeface="Symbol" panose="05050102010706020507" pitchFamily="18" charset="2"/>
              </a:rPr>
              <a:t>l</a:t>
            </a:r>
            <a:r>
              <a:rPr lang="en-US" dirty="0" smtClean="0"/>
              <a:t> is an eigenvalue of a matrix </a:t>
            </a:r>
            <a:r>
              <a:rPr lang="en-US" i="1" dirty="0" smtClean="0"/>
              <a:t>A</a:t>
            </a:r>
            <a:r>
              <a:rPr lang="en-US" dirty="0" smtClean="0"/>
              <a:t> and </a:t>
            </a:r>
            <a:r>
              <a:rPr lang="en-US" i="1" dirty="0" smtClean="0"/>
              <a:t>v</a:t>
            </a:r>
            <a:r>
              <a:rPr lang="en-US" dirty="0" smtClean="0"/>
              <a:t> its corresponding eigenvector if </a:t>
            </a:r>
            <a:r>
              <a:rPr lang="en-US" i="1" dirty="0" smtClean="0"/>
              <a:t>Av</a:t>
            </a:r>
            <a:r>
              <a:rPr lang="en-US" dirty="0" smtClean="0"/>
              <a:t> = </a:t>
            </a:r>
            <a:r>
              <a:rPr lang="en-US" dirty="0" smtClean="0">
                <a:latin typeface="Symbol" panose="05050102010706020507" pitchFamily="18" charset="2"/>
              </a:rPr>
              <a:t>l</a:t>
            </a:r>
            <a:r>
              <a:rPr lang="en-US" i="1" dirty="0" smtClean="0"/>
              <a:t>v</a:t>
            </a:r>
          </a:p>
          <a:p>
            <a:pPr marL="457200" lvl="0" indent="-228600">
              <a:spcBef>
                <a:spcPts val="0"/>
              </a:spcBef>
              <a:spcAft>
                <a:spcPts val="0"/>
              </a:spcAft>
            </a:pPr>
            <a:r>
              <a:rPr lang="en-US" dirty="0" smtClean="0"/>
              <a:t>A matrix </a:t>
            </a:r>
            <a:r>
              <a:rPr lang="en-US" i="1" dirty="0" smtClean="0"/>
              <a:t>A</a:t>
            </a:r>
            <a:r>
              <a:rPr lang="en-US" dirty="0" smtClean="0"/>
              <a:t> meeting certain conditions, can be factored as </a:t>
            </a:r>
            <a:r>
              <a:rPr lang="en-US" i="1" dirty="0" smtClean="0"/>
              <a:t>A</a:t>
            </a:r>
            <a:r>
              <a:rPr lang="en-US" dirty="0" smtClean="0"/>
              <a:t> = </a:t>
            </a:r>
            <a:r>
              <a:rPr lang="en-US" i="1" dirty="0" smtClean="0"/>
              <a:t>Q</a:t>
            </a:r>
            <a:r>
              <a:rPr lang="en-US" dirty="0" smtClean="0">
                <a:latin typeface="Symbol" panose="05050102010706020507" pitchFamily="18" charset="2"/>
              </a:rPr>
              <a:t>L</a:t>
            </a:r>
            <a:r>
              <a:rPr lang="en-US" i="1" dirty="0" smtClean="0"/>
              <a:t>Q</a:t>
            </a:r>
            <a:r>
              <a:rPr lang="en-US" baseline="30000" dirty="0" smtClean="0"/>
              <a:t>-1</a:t>
            </a:r>
            <a:endParaRPr lang="en-US" dirty="0" smtClean="0"/>
          </a:p>
          <a:p>
            <a:pPr marL="914400" lvl="1" indent="-228600">
              <a:spcBef>
                <a:spcPts val="0"/>
              </a:spcBef>
              <a:spcAft>
                <a:spcPts val="0"/>
              </a:spcAft>
            </a:pPr>
            <a:r>
              <a:rPr lang="en-US" dirty="0" smtClean="0"/>
              <a:t> </a:t>
            </a:r>
            <a:r>
              <a:rPr lang="en-US" dirty="0" smtClean="0">
                <a:latin typeface="Symbol" panose="05050102010706020507" pitchFamily="18" charset="2"/>
              </a:rPr>
              <a:t>L</a:t>
            </a:r>
            <a:r>
              <a:rPr lang="en-US" dirty="0" smtClean="0"/>
              <a:t> is a diagonal matrix with eigenvalues on the diagonal</a:t>
            </a:r>
          </a:p>
          <a:p>
            <a:pPr marL="914400" lvl="1" indent="-228600">
              <a:spcBef>
                <a:spcPts val="0"/>
              </a:spcBef>
              <a:spcAft>
                <a:spcPts val="0"/>
              </a:spcAft>
            </a:pPr>
            <a:r>
              <a:rPr lang="en-US" dirty="0" smtClean="0"/>
              <a:t>Columns of </a:t>
            </a:r>
            <a:r>
              <a:rPr lang="en-US" i="1" dirty="0" smtClean="0"/>
              <a:t>Q</a:t>
            </a:r>
            <a:r>
              <a:rPr lang="en-US" dirty="0" smtClean="0"/>
              <a:t> contain the eigenvectors</a:t>
            </a:r>
          </a:p>
          <a:p>
            <a:endParaRPr lang="en-US" dirty="0" smtClean="0">
              <a:latin typeface="Courier New" panose="02070309020205020404" pitchFamily="49" charset="0"/>
              <a:cs typeface="Courier New" panose="02070309020205020404" pitchFamily="49" charset="0"/>
            </a:endParaRPr>
          </a:p>
          <a:p>
            <a:endParaRPr lang="en-US" dirty="0" smtClean="0">
              <a:cs typeface="Courier New" panose="02070309020205020404" pitchFamily="49" charset="0"/>
            </a:endParaRP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255</a:t>
            </a:fld>
            <a:endParaRPr lang="en-US" dirty="0"/>
          </a:p>
        </p:txBody>
      </p:sp>
    </p:spTree>
    <p:extLst>
      <p:ext uri="{BB962C8B-B14F-4D97-AF65-F5344CB8AC3E}">
        <p14:creationId xmlns:p14="http://schemas.microsoft.com/office/powerpoint/2010/main" val="2590844321"/>
      </p:ext>
    </p:extLst>
  </p:cSld>
  <p:clrMapOvr>
    <a:masterClrMapping/>
  </p:clrMapOvr>
  <p:timing>
    <p:tnLst>
      <p:par>
        <p:cTn id="1" dur="indefinite" restart="never" nodeType="tmRoot"/>
      </p:par>
    </p:tn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Shape 760"/>
        <p:cNvGrpSpPr/>
        <p:nvPr/>
      </p:nvGrpSpPr>
      <p:grpSpPr>
        <a:xfrm>
          <a:off x="0" y="0"/>
          <a:ext cx="0" cy="0"/>
          <a:chOff x="0" y="0"/>
          <a:chExt cx="0" cy="0"/>
        </a:xfrm>
      </p:grpSpPr>
      <p:sp>
        <p:nvSpPr>
          <p:cNvPr id="761" name="Shape 761"/>
          <p:cNvSpPr txBox="1">
            <a:spLocks noGrp="1"/>
          </p:cNvSpPr>
          <p:nvPr>
            <p:ph type="title"/>
          </p:nvPr>
        </p:nvSpPr>
        <p:spPr>
          <a:xfrm>
            <a:off x="914400" y="274637"/>
            <a:ext cx="7772400" cy="944700"/>
          </a:xfrm>
          <a:prstGeom prst="rect">
            <a:avLst/>
          </a:prstGeom>
        </p:spPr>
        <p:txBody>
          <a:bodyPr lIns="91425" tIns="91425" rIns="91425" bIns="91425" anchor="ctr" anchorCtr="0">
            <a:noAutofit/>
          </a:bodyPr>
          <a:lstStyle/>
          <a:p>
            <a:pPr lvl="0">
              <a:spcBef>
                <a:spcPts val="0"/>
              </a:spcBef>
              <a:buNone/>
            </a:pPr>
            <a:r>
              <a:rPr lang="en-US" dirty="0"/>
              <a:t>SVD</a:t>
            </a:r>
          </a:p>
        </p:txBody>
      </p:sp>
      <p:sp>
        <p:nvSpPr>
          <p:cNvPr id="762" name="Shape 762"/>
          <p:cNvSpPr txBox="1">
            <a:spLocks noGrp="1"/>
          </p:cNvSpPr>
          <p:nvPr>
            <p:ph type="body" idx="1"/>
          </p:nvPr>
        </p:nvSpPr>
        <p:spPr>
          <a:xfrm>
            <a:off x="914400" y="1153297"/>
            <a:ext cx="7772400" cy="4973003"/>
          </a:xfrm>
          <a:prstGeom prst="rect">
            <a:avLst/>
          </a:prstGeom>
        </p:spPr>
        <p:txBody>
          <a:bodyPr lIns="91425" tIns="91425" rIns="91425" bIns="91425" anchor="t" anchorCtr="0">
            <a:noAutofit/>
          </a:bodyPr>
          <a:lstStyle/>
          <a:p>
            <a:pPr>
              <a:spcBef>
                <a:spcPts val="0"/>
              </a:spcBef>
            </a:pPr>
            <a:r>
              <a:rPr lang="en-US" dirty="0"/>
              <a:t>Singular Value Decomposition</a:t>
            </a:r>
          </a:p>
          <a:p>
            <a:pPr lvl="1">
              <a:spcBef>
                <a:spcPts val="0"/>
              </a:spcBef>
            </a:pPr>
            <a:r>
              <a:rPr lang="en-US" dirty="0">
                <a:latin typeface="Courier New" panose="02070309020205020404" pitchFamily="49" charset="0"/>
                <a:cs typeface="Courier New" panose="02070309020205020404" pitchFamily="49" charset="0"/>
              </a:rPr>
              <a:t>np.linalg.svd()</a:t>
            </a:r>
            <a:endParaRPr lang="en-US" dirty="0">
              <a:cs typeface="Courier New" panose="02070309020205020404" pitchFamily="49" charset="0"/>
            </a:endParaRPr>
          </a:p>
          <a:p>
            <a:pPr marL="457200" lvl="0" indent="-228600" rtl="0">
              <a:spcBef>
                <a:spcPts val="0"/>
              </a:spcBef>
            </a:pPr>
            <a:r>
              <a:rPr lang="en-US" dirty="0" smtClean="0"/>
              <a:t>Singular </a:t>
            </a:r>
            <a:r>
              <a:rPr lang="en-US" dirty="0"/>
              <a:t>Value Decomposition of a matrix is a generalization of eigenvector/value decomposition of a matrix</a:t>
            </a:r>
          </a:p>
          <a:p>
            <a:pPr marL="914400" lvl="1" indent="-228600" rtl="0">
              <a:spcBef>
                <a:spcPts val="0"/>
              </a:spcBef>
            </a:pPr>
            <a:r>
              <a:rPr lang="en-US" dirty="0"/>
              <a:t>Eigenvector/value decomposition for </a:t>
            </a:r>
            <a:r>
              <a:rPr lang="en-US" i="1" dirty="0" smtClean="0"/>
              <a:t>n</a:t>
            </a:r>
            <a:r>
              <a:rPr lang="en-US" dirty="0" smtClean="0">
                <a:sym typeface="Symbol" panose="05050102010706020507" pitchFamily="18" charset="2"/>
              </a:rPr>
              <a:t></a:t>
            </a:r>
            <a:r>
              <a:rPr lang="en-US" i="1" dirty="0" smtClean="0"/>
              <a:t>n</a:t>
            </a:r>
            <a:r>
              <a:rPr lang="en-US" dirty="0" smtClean="0"/>
              <a:t> </a:t>
            </a:r>
            <a:r>
              <a:rPr lang="en-US" dirty="0"/>
              <a:t>matrices</a:t>
            </a:r>
          </a:p>
          <a:p>
            <a:pPr marL="914400" lvl="1" indent="-228600">
              <a:spcBef>
                <a:spcPts val="0"/>
              </a:spcBef>
            </a:pPr>
            <a:r>
              <a:rPr lang="en-US" dirty="0"/>
              <a:t>SVD for </a:t>
            </a:r>
            <a:r>
              <a:rPr lang="en-US" i="1" dirty="0" smtClean="0"/>
              <a:t>m</a:t>
            </a:r>
            <a:r>
              <a:rPr lang="en-US" dirty="0">
                <a:sym typeface="Symbol" panose="05050102010706020507" pitchFamily="18" charset="2"/>
              </a:rPr>
              <a:t>  </a:t>
            </a:r>
            <a:r>
              <a:rPr lang="en-US" i="1" dirty="0" smtClean="0"/>
              <a:t>n</a:t>
            </a:r>
            <a:r>
              <a:rPr lang="en-US" dirty="0" smtClean="0"/>
              <a:t> </a:t>
            </a:r>
            <a:r>
              <a:rPr lang="en-US" dirty="0"/>
              <a:t>matrices, </a:t>
            </a:r>
            <a:r>
              <a:rPr lang="en-US" i="1" dirty="0"/>
              <a:t>m</a:t>
            </a:r>
            <a:r>
              <a:rPr lang="en-US" dirty="0"/>
              <a:t> not equal to </a:t>
            </a:r>
            <a:r>
              <a:rPr lang="en-US" i="1" dirty="0"/>
              <a:t>n</a:t>
            </a:r>
          </a:p>
        </p:txBody>
      </p:sp>
      <p:sp>
        <p:nvSpPr>
          <p:cNvPr id="763" name="Shape 763"/>
          <p:cNvSpPr txBox="1">
            <a:spLocks noGrp="1"/>
          </p:cNvSpPr>
          <p:nvPr>
            <p:ph type="sldNum" idx="12"/>
          </p:nvPr>
        </p:nvSpPr>
        <p:spPr>
          <a:xfrm>
            <a:off x="6394450" y="6245225"/>
            <a:ext cx="2292300" cy="476100"/>
          </a:xfrm>
          <a:prstGeom prst="rect">
            <a:avLst/>
          </a:prstGeom>
        </p:spPr>
        <p:txBody>
          <a:bodyPr lIns="91425" tIns="45700" rIns="91425" bIns="45700" anchor="t" anchorCtr="0">
            <a:noAutofit/>
          </a:bodyPr>
          <a:lstStyle/>
          <a:p>
            <a:pPr lvl="0">
              <a:spcBef>
                <a:spcPts val="0"/>
              </a:spcBef>
              <a:buClr>
                <a:srgbClr val="000000"/>
              </a:buClr>
              <a:buSzPct val="25000"/>
              <a:buFont typeface="Arial"/>
              <a:buNone/>
            </a:pPr>
            <a:fld id="{00000000-1234-1234-1234-123412341234}" type="slidenum">
              <a:rPr lang="en-US"/>
              <a:t>256</a:t>
            </a:fld>
            <a:endParaRPr lang="en-US" dirty="0"/>
          </a:p>
        </p:txBody>
      </p:sp>
    </p:spTree>
    <p:extLst>
      <p:ext uri="{BB962C8B-B14F-4D97-AF65-F5344CB8AC3E}">
        <p14:creationId xmlns:p14="http://schemas.microsoft.com/office/powerpoint/2010/main" val="505667508"/>
      </p:ext>
    </p:extLst>
  </p:cSld>
  <p:clrMapOvr>
    <a:masterClrMapping/>
  </p:clrMapOvr>
  <p:timing>
    <p:tnLst>
      <p:par>
        <p:cTn id="1" dur="indefinite" restart="never" nodeType="tmRoot"/>
      </p:par>
    </p:tnLst>
  </p:timing>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Shape 776"/>
        <p:cNvGrpSpPr/>
        <p:nvPr/>
      </p:nvGrpSpPr>
      <p:grpSpPr>
        <a:xfrm>
          <a:off x="0" y="0"/>
          <a:ext cx="0" cy="0"/>
          <a:chOff x="0" y="0"/>
          <a:chExt cx="0" cy="0"/>
        </a:xfrm>
      </p:grpSpPr>
      <p:sp>
        <p:nvSpPr>
          <p:cNvPr id="777" name="Shape 777"/>
          <p:cNvSpPr txBox="1">
            <a:spLocks noGrp="1"/>
          </p:cNvSpPr>
          <p:nvPr>
            <p:ph type="title"/>
          </p:nvPr>
        </p:nvSpPr>
        <p:spPr>
          <a:xfrm>
            <a:off x="914400" y="274637"/>
            <a:ext cx="7772400" cy="944700"/>
          </a:xfrm>
          <a:prstGeom prst="rect">
            <a:avLst/>
          </a:prstGeom>
        </p:spPr>
        <p:txBody>
          <a:bodyPr lIns="91425" tIns="91425" rIns="91425" bIns="91425" anchor="ctr" anchorCtr="0">
            <a:noAutofit/>
          </a:bodyPr>
          <a:lstStyle/>
          <a:p>
            <a:pPr lvl="0" rtl="0">
              <a:spcBef>
                <a:spcPts val="0"/>
              </a:spcBef>
              <a:buNone/>
            </a:pPr>
            <a:r>
              <a:rPr lang="en-US" dirty="0"/>
              <a:t>SVD</a:t>
            </a:r>
          </a:p>
        </p:txBody>
      </p:sp>
      <p:sp>
        <p:nvSpPr>
          <p:cNvPr id="778" name="Shape 778"/>
          <p:cNvSpPr txBox="1">
            <a:spLocks noGrp="1"/>
          </p:cNvSpPr>
          <p:nvPr>
            <p:ph type="body" idx="1"/>
          </p:nvPr>
        </p:nvSpPr>
        <p:spPr>
          <a:xfrm>
            <a:off x="914400" y="1447800"/>
            <a:ext cx="7772400" cy="4678500"/>
          </a:xfrm>
          <a:prstGeom prst="rect">
            <a:avLst/>
          </a:prstGeom>
        </p:spPr>
        <p:txBody>
          <a:bodyPr lIns="91425" tIns="91425" rIns="91425" bIns="91425" anchor="t" anchorCtr="0">
            <a:noAutofit/>
          </a:bodyPr>
          <a:lstStyle/>
          <a:p>
            <a:pPr marL="457200" lvl="0" indent="-228600">
              <a:spcBef>
                <a:spcPts val="640"/>
              </a:spcBef>
              <a:spcAft>
                <a:spcPts val="0"/>
              </a:spcAft>
            </a:pPr>
            <a:r>
              <a:rPr lang="en-US" dirty="0"/>
              <a:t>Similarly, an </a:t>
            </a:r>
            <a:r>
              <a:rPr lang="en-US" i="1" dirty="0" smtClean="0"/>
              <a:t>m</a:t>
            </a:r>
            <a:r>
              <a:rPr lang="en-US" dirty="0" smtClean="0">
                <a:sym typeface="Symbol" panose="05050102010706020507" pitchFamily="18" charset="2"/>
              </a:rPr>
              <a:t></a:t>
            </a:r>
            <a:r>
              <a:rPr lang="en-US" i="1" dirty="0" smtClean="0"/>
              <a:t>n</a:t>
            </a:r>
            <a:r>
              <a:rPr lang="en-US" dirty="0" smtClean="0"/>
              <a:t> </a:t>
            </a:r>
            <a:r>
              <a:rPr lang="en-US" dirty="0"/>
              <a:t>matrix </a:t>
            </a:r>
            <a:r>
              <a:rPr lang="en-US" i="1" dirty="0"/>
              <a:t>B</a:t>
            </a:r>
            <a:r>
              <a:rPr lang="en-US" dirty="0"/>
              <a:t> can be factored as </a:t>
            </a:r>
            <a:r>
              <a:rPr lang="en-US" i="1" dirty="0"/>
              <a:t>B</a:t>
            </a:r>
            <a:r>
              <a:rPr lang="en-US" dirty="0"/>
              <a:t> = </a:t>
            </a:r>
            <a:r>
              <a:rPr lang="en-US" i="1" dirty="0" smtClean="0"/>
              <a:t>U</a:t>
            </a:r>
            <a:r>
              <a:rPr lang="en-US" dirty="0" smtClean="0">
                <a:latin typeface="Symbol" panose="05050102010706020507" pitchFamily="18" charset="2"/>
              </a:rPr>
              <a:t>S</a:t>
            </a:r>
            <a:r>
              <a:rPr lang="en-US" i="1" dirty="0" smtClean="0"/>
              <a:t>V</a:t>
            </a:r>
            <a:r>
              <a:rPr lang="en-US" baseline="30000" dirty="0" smtClean="0"/>
              <a:t>T</a:t>
            </a:r>
            <a:endParaRPr lang="en-US" dirty="0"/>
          </a:p>
          <a:p>
            <a:pPr marL="914400" lvl="1" indent="-228600">
              <a:spcBef>
                <a:spcPts val="640"/>
              </a:spcBef>
            </a:pPr>
            <a:r>
              <a:rPr lang="en-US" dirty="0" smtClean="0"/>
              <a:t> </a:t>
            </a:r>
            <a:r>
              <a:rPr lang="en-US" dirty="0" smtClean="0">
                <a:latin typeface="Symbol" panose="05050102010706020507" pitchFamily="18" charset="2"/>
              </a:rPr>
              <a:t>S</a:t>
            </a:r>
            <a:r>
              <a:rPr lang="en-US" dirty="0" smtClean="0"/>
              <a:t> </a:t>
            </a:r>
            <a:r>
              <a:rPr lang="en-US" dirty="0"/>
              <a:t>is a diagonal matrix </a:t>
            </a:r>
            <a:r>
              <a:rPr lang="en-US" dirty="0" smtClean="0"/>
              <a:t>whose diagonal elements are the singular values </a:t>
            </a:r>
            <a:endParaRPr lang="en-US" dirty="0"/>
          </a:p>
          <a:p>
            <a:pPr marL="914400" lvl="1" indent="-228600" rtl="0">
              <a:spcBef>
                <a:spcPts val="640"/>
              </a:spcBef>
            </a:pPr>
            <a:r>
              <a:rPr lang="en-US" dirty="0" smtClean="0"/>
              <a:t>Columns </a:t>
            </a:r>
            <a:r>
              <a:rPr lang="en-US" dirty="0"/>
              <a:t>of </a:t>
            </a:r>
            <a:r>
              <a:rPr lang="en-US" i="1" dirty="0"/>
              <a:t>V</a:t>
            </a:r>
            <a:r>
              <a:rPr lang="en-US" dirty="0"/>
              <a:t> contain the </a:t>
            </a:r>
            <a:r>
              <a:rPr lang="en-US" dirty="0" smtClean="0"/>
              <a:t>eigenvectors</a:t>
            </a:r>
          </a:p>
          <a:p>
            <a:pPr marL="1314450" lvl="2">
              <a:spcBef>
                <a:spcPts val="640"/>
              </a:spcBef>
            </a:pPr>
            <a:r>
              <a:rPr lang="en-US" dirty="0" smtClean="0"/>
              <a:t>Same as rows of </a:t>
            </a:r>
            <a:r>
              <a:rPr lang="en-US" i="1" dirty="0" smtClean="0"/>
              <a:t>V</a:t>
            </a:r>
            <a:r>
              <a:rPr lang="en-US" baseline="30000" dirty="0" smtClean="0"/>
              <a:t>T</a:t>
            </a:r>
            <a:endParaRPr lang="en-US" baseline="30000" dirty="0"/>
          </a:p>
        </p:txBody>
      </p:sp>
      <p:sp>
        <p:nvSpPr>
          <p:cNvPr id="779" name="Shape 779"/>
          <p:cNvSpPr txBox="1">
            <a:spLocks noGrp="1"/>
          </p:cNvSpPr>
          <p:nvPr>
            <p:ph type="sldNum" idx="12"/>
          </p:nvPr>
        </p:nvSpPr>
        <p:spPr>
          <a:xfrm>
            <a:off x="6394450" y="6245225"/>
            <a:ext cx="2292300" cy="476100"/>
          </a:xfrm>
          <a:prstGeom prst="rect">
            <a:avLst/>
          </a:prstGeom>
        </p:spPr>
        <p:txBody>
          <a:bodyPr lIns="91425" tIns="45700" rIns="91425" bIns="45700" anchor="t" anchorCtr="0">
            <a:noAutofit/>
          </a:bodyPr>
          <a:lstStyle/>
          <a:p>
            <a:pPr lvl="0" rtl="0">
              <a:spcBef>
                <a:spcPts val="0"/>
              </a:spcBef>
              <a:buNone/>
            </a:pPr>
            <a:fld id="{00000000-1234-1234-1234-123412341234}" type="slidenum">
              <a:rPr lang="en-US"/>
              <a:t>257</a:t>
            </a:fld>
            <a:endParaRPr lang="en-US" dirty="0"/>
          </a:p>
        </p:txBody>
      </p:sp>
    </p:spTree>
    <p:extLst>
      <p:ext uri="{BB962C8B-B14F-4D97-AF65-F5344CB8AC3E}">
        <p14:creationId xmlns:p14="http://schemas.microsoft.com/office/powerpoint/2010/main" val="1240778651"/>
      </p:ext>
    </p:extLst>
  </p:cSld>
  <p:clrMapOvr>
    <a:masterClrMapping/>
  </p:clrMapOvr>
  <p:timing>
    <p:tnLst>
      <p:par>
        <p:cTn id="1" dur="indefinite" restart="never" nodeType="tmRoot"/>
      </p:par>
    </p:tnLst>
  </p:timing>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Shape 784"/>
        <p:cNvGrpSpPr/>
        <p:nvPr/>
      </p:nvGrpSpPr>
      <p:grpSpPr>
        <a:xfrm>
          <a:off x="0" y="0"/>
          <a:ext cx="0" cy="0"/>
          <a:chOff x="0" y="0"/>
          <a:chExt cx="0" cy="0"/>
        </a:xfrm>
      </p:grpSpPr>
      <p:sp>
        <p:nvSpPr>
          <p:cNvPr id="785" name="Shape 785"/>
          <p:cNvSpPr txBox="1">
            <a:spLocks noGrp="1"/>
          </p:cNvSpPr>
          <p:nvPr>
            <p:ph type="title"/>
          </p:nvPr>
        </p:nvSpPr>
        <p:spPr>
          <a:xfrm>
            <a:off x="914400" y="274637"/>
            <a:ext cx="7772400" cy="944700"/>
          </a:xfrm>
          <a:prstGeom prst="rect">
            <a:avLst/>
          </a:prstGeom>
        </p:spPr>
        <p:txBody>
          <a:bodyPr lIns="91425" tIns="91425" rIns="91425" bIns="91425" anchor="ctr" anchorCtr="0">
            <a:noAutofit/>
          </a:bodyPr>
          <a:lstStyle/>
          <a:p>
            <a:pPr lvl="0">
              <a:spcBef>
                <a:spcPts val="0"/>
              </a:spcBef>
              <a:buNone/>
            </a:pPr>
            <a:r>
              <a:rPr lang="en-US" dirty="0" smtClean="0"/>
              <a:t>Eigen-analysis &amp; SVD</a:t>
            </a:r>
            <a:endParaRPr lang="en-US" dirty="0"/>
          </a:p>
        </p:txBody>
      </p:sp>
      <p:sp>
        <p:nvSpPr>
          <p:cNvPr id="786" name="Shape 786"/>
          <p:cNvSpPr txBox="1">
            <a:spLocks noGrp="1"/>
          </p:cNvSpPr>
          <p:nvPr>
            <p:ph type="body" idx="1"/>
          </p:nvPr>
        </p:nvSpPr>
        <p:spPr>
          <a:xfrm>
            <a:off x="914400" y="1447800"/>
            <a:ext cx="7772400" cy="4678500"/>
          </a:xfrm>
          <a:prstGeom prst="rect">
            <a:avLst/>
          </a:prstGeom>
        </p:spPr>
        <p:txBody>
          <a:bodyPr lIns="91425" tIns="91425" rIns="91425" bIns="91425" anchor="t" anchorCtr="0">
            <a:noAutofit/>
          </a:bodyPr>
          <a:lstStyle/>
          <a:p>
            <a:pPr marL="457200" lvl="0" indent="-228600" rtl="0">
              <a:spcBef>
                <a:spcPts val="0"/>
              </a:spcBef>
            </a:pPr>
            <a:r>
              <a:rPr lang="en-US" dirty="0" smtClean="0"/>
              <a:t>Eigenvectors</a:t>
            </a:r>
            <a:endParaRPr lang="en-US" dirty="0"/>
          </a:p>
          <a:p>
            <a:pPr marL="914400" lvl="1" indent="-228600" rtl="0">
              <a:spcBef>
                <a:spcPts val="0"/>
              </a:spcBef>
            </a:pPr>
            <a:r>
              <a:rPr lang="en-US" dirty="0" smtClean="0"/>
              <a:t>Are directions </a:t>
            </a:r>
            <a:r>
              <a:rPr lang="en-US" dirty="0"/>
              <a:t>of maximal variation in the data</a:t>
            </a:r>
          </a:p>
          <a:p>
            <a:pPr marL="914400" lvl="1" indent="-228600" rtl="0">
              <a:spcBef>
                <a:spcPts val="0"/>
              </a:spcBef>
            </a:pPr>
            <a:r>
              <a:rPr lang="en-US" dirty="0" smtClean="0"/>
              <a:t>Are orthogonal to one another</a:t>
            </a:r>
          </a:p>
          <a:p>
            <a:pPr marL="1371600" lvl="2" indent="-228600" rtl="0">
              <a:spcBef>
                <a:spcPts val="0"/>
              </a:spcBef>
            </a:pPr>
            <a:r>
              <a:rPr lang="en-US" dirty="0" smtClean="0"/>
              <a:t>Dot products of eigenvectors are zero</a:t>
            </a:r>
          </a:p>
          <a:p>
            <a:pPr marL="457200" lvl="0" indent="-228600" rtl="0">
              <a:spcBef>
                <a:spcPts val="0"/>
              </a:spcBef>
            </a:pPr>
            <a:r>
              <a:rPr lang="en-US" dirty="0" smtClean="0"/>
              <a:t>Eigenvalues/Singular Values</a:t>
            </a:r>
            <a:endParaRPr lang="en-US" dirty="0"/>
          </a:p>
          <a:p>
            <a:pPr marL="914400" lvl="1" indent="-228600">
              <a:spcBef>
                <a:spcPts val="0"/>
              </a:spcBef>
            </a:pPr>
            <a:r>
              <a:rPr lang="en-US" dirty="0" smtClean="0"/>
              <a:t>Magnitude </a:t>
            </a:r>
            <a:r>
              <a:rPr lang="en-US" dirty="0"/>
              <a:t>of </a:t>
            </a:r>
            <a:r>
              <a:rPr lang="en-US" dirty="0" smtClean="0"/>
              <a:t>dispersion </a:t>
            </a:r>
            <a:r>
              <a:rPr lang="en-US" dirty="0"/>
              <a:t>along the corresponding eigenvector</a:t>
            </a:r>
          </a:p>
        </p:txBody>
      </p:sp>
      <p:sp>
        <p:nvSpPr>
          <p:cNvPr id="787" name="Shape 787"/>
          <p:cNvSpPr txBox="1">
            <a:spLocks noGrp="1"/>
          </p:cNvSpPr>
          <p:nvPr>
            <p:ph type="sldNum" idx="12"/>
          </p:nvPr>
        </p:nvSpPr>
        <p:spPr>
          <a:xfrm>
            <a:off x="6394450" y="6245225"/>
            <a:ext cx="2292300" cy="476100"/>
          </a:xfrm>
          <a:prstGeom prst="rect">
            <a:avLst/>
          </a:prstGeom>
        </p:spPr>
        <p:txBody>
          <a:bodyPr lIns="91425" tIns="45700" rIns="91425" bIns="45700" anchor="t" anchorCtr="0">
            <a:noAutofit/>
          </a:bodyPr>
          <a:lstStyle/>
          <a:p>
            <a:pPr lvl="0">
              <a:spcBef>
                <a:spcPts val="0"/>
              </a:spcBef>
              <a:buClr>
                <a:srgbClr val="000000"/>
              </a:buClr>
              <a:buSzPct val="25000"/>
              <a:buFont typeface="Arial"/>
              <a:buNone/>
            </a:pPr>
            <a:fld id="{00000000-1234-1234-1234-123412341234}" type="slidenum">
              <a:rPr lang="en-US"/>
              <a:t>258</a:t>
            </a:fld>
            <a:endParaRPr lang="en-US" dirty="0"/>
          </a:p>
        </p:txBody>
      </p:sp>
    </p:spTree>
    <p:extLst>
      <p:ext uri="{BB962C8B-B14F-4D97-AF65-F5344CB8AC3E}">
        <p14:creationId xmlns:p14="http://schemas.microsoft.com/office/powerpoint/2010/main" val="855845834"/>
      </p:ext>
    </p:extLst>
  </p:cSld>
  <p:clrMapOvr>
    <a:masterClrMapping/>
  </p:clrMapOvr>
  <p:timing>
    <p:tnLst>
      <p:par>
        <p:cTn id="1" dur="indefinite" restart="never" nodeType="tmRoot"/>
      </p:par>
    </p:tnLst>
  </p:timing>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Shape 792"/>
        <p:cNvGrpSpPr/>
        <p:nvPr/>
      </p:nvGrpSpPr>
      <p:grpSpPr>
        <a:xfrm>
          <a:off x="0" y="0"/>
          <a:ext cx="0" cy="0"/>
          <a:chOff x="0" y="0"/>
          <a:chExt cx="0" cy="0"/>
        </a:xfrm>
      </p:grpSpPr>
      <p:sp>
        <p:nvSpPr>
          <p:cNvPr id="793" name="Shape 793"/>
          <p:cNvSpPr txBox="1">
            <a:spLocks noGrp="1"/>
          </p:cNvSpPr>
          <p:nvPr>
            <p:ph type="title"/>
          </p:nvPr>
        </p:nvSpPr>
        <p:spPr>
          <a:xfrm>
            <a:off x="914400" y="274637"/>
            <a:ext cx="7772400" cy="944700"/>
          </a:xfrm>
          <a:prstGeom prst="rect">
            <a:avLst/>
          </a:prstGeom>
        </p:spPr>
        <p:txBody>
          <a:bodyPr lIns="91425" tIns="91425" rIns="91425" bIns="91425" anchor="ctr" anchorCtr="0">
            <a:noAutofit/>
          </a:bodyPr>
          <a:lstStyle/>
          <a:p>
            <a:pPr lvl="0" rtl="0">
              <a:spcBef>
                <a:spcPts val="0"/>
              </a:spcBef>
              <a:buNone/>
            </a:pPr>
            <a:r>
              <a:rPr lang="en-US" dirty="0"/>
              <a:t>SVD</a:t>
            </a:r>
          </a:p>
        </p:txBody>
      </p:sp>
      <p:sp>
        <p:nvSpPr>
          <p:cNvPr id="794" name="Shape 794"/>
          <p:cNvSpPr txBox="1">
            <a:spLocks noGrp="1"/>
          </p:cNvSpPr>
          <p:nvPr>
            <p:ph type="body" idx="1"/>
          </p:nvPr>
        </p:nvSpPr>
        <p:spPr>
          <a:xfrm>
            <a:off x="914350" y="1039488"/>
            <a:ext cx="7772400" cy="4678500"/>
          </a:xfrm>
          <a:prstGeom prst="rect">
            <a:avLst/>
          </a:prstGeom>
        </p:spPr>
        <p:txBody>
          <a:bodyPr lIns="91425" tIns="91425" rIns="91425" bIns="91425" anchor="t" anchorCtr="0">
            <a:noAutofit/>
          </a:bodyPr>
          <a:lstStyle/>
          <a:p>
            <a:pPr marL="457200" lvl="0" indent="-228600" rtl="0">
              <a:spcBef>
                <a:spcPts val="0"/>
              </a:spcBef>
            </a:pPr>
            <a:endParaRPr lang="en-US" dirty="0"/>
          </a:p>
        </p:txBody>
      </p:sp>
      <p:sp>
        <p:nvSpPr>
          <p:cNvPr id="795" name="Shape 795"/>
          <p:cNvSpPr txBox="1">
            <a:spLocks noGrp="1"/>
          </p:cNvSpPr>
          <p:nvPr>
            <p:ph type="sldNum" idx="12"/>
          </p:nvPr>
        </p:nvSpPr>
        <p:spPr>
          <a:xfrm>
            <a:off x="6394450" y="6245225"/>
            <a:ext cx="2292300" cy="476100"/>
          </a:xfrm>
          <a:prstGeom prst="rect">
            <a:avLst/>
          </a:prstGeom>
        </p:spPr>
        <p:txBody>
          <a:bodyPr lIns="91425" tIns="45700" rIns="91425" bIns="45700" anchor="t" anchorCtr="0">
            <a:noAutofit/>
          </a:bodyPr>
          <a:lstStyle/>
          <a:p>
            <a:pPr lvl="0" rtl="0">
              <a:spcBef>
                <a:spcPts val="0"/>
              </a:spcBef>
              <a:buNone/>
            </a:pPr>
            <a:fld id="{00000000-1234-1234-1234-123412341234}" type="slidenum">
              <a:rPr lang="en-US"/>
              <a:t>259</a:t>
            </a:fld>
            <a:endParaRPr lang="en-US" dirty="0"/>
          </a:p>
        </p:txBody>
      </p:sp>
      <p:grpSp>
        <p:nvGrpSpPr>
          <p:cNvPr id="2" name="Group 1"/>
          <p:cNvGrpSpPr/>
          <p:nvPr/>
        </p:nvGrpSpPr>
        <p:grpSpPr>
          <a:xfrm>
            <a:off x="2272172" y="1436998"/>
            <a:ext cx="4810125" cy="5066509"/>
            <a:chOff x="2395525" y="1268891"/>
            <a:chExt cx="4810125" cy="5066509"/>
          </a:xfrm>
        </p:grpSpPr>
        <p:pic>
          <p:nvPicPr>
            <p:cNvPr id="796" name="Shape 796"/>
            <p:cNvPicPr preferRelativeResize="0"/>
            <p:nvPr/>
          </p:nvPicPr>
          <p:blipFill>
            <a:blip r:embed="rId3">
              <a:alphaModFix/>
            </a:blip>
            <a:stretch>
              <a:fillRect/>
            </a:stretch>
          </p:blipFill>
          <p:spPr>
            <a:xfrm>
              <a:off x="2395525" y="1534800"/>
              <a:ext cx="4810125" cy="4800600"/>
            </a:xfrm>
            <a:prstGeom prst="rect">
              <a:avLst/>
            </a:prstGeom>
            <a:noFill/>
            <a:ln>
              <a:noFill/>
            </a:ln>
          </p:spPr>
        </p:pic>
        <p:sp>
          <p:nvSpPr>
            <p:cNvPr id="7" name="TextBox 6"/>
            <p:cNvSpPr txBox="1"/>
            <p:nvPr/>
          </p:nvSpPr>
          <p:spPr>
            <a:xfrm rot="18672629">
              <a:off x="5652802" y="1662813"/>
              <a:ext cx="1157176" cy="369332"/>
            </a:xfrm>
            <a:prstGeom prst="rect">
              <a:avLst/>
            </a:prstGeom>
            <a:noFill/>
          </p:spPr>
          <p:txBody>
            <a:bodyPr wrap="none" rtlCol="0">
              <a:spAutoFit/>
            </a:bodyPr>
            <a:lstStyle/>
            <a:p>
              <a:r>
                <a:rPr lang="en-US" dirty="0" smtClean="0">
                  <a:solidFill>
                    <a:srgbClr val="C44A00"/>
                  </a:solidFill>
                </a:rPr>
                <a:t>x</a:t>
              </a:r>
              <a:r>
                <a:rPr lang="en-US" dirty="0" smtClean="0">
                  <a:solidFill>
                    <a:srgbClr val="C44A00"/>
                  </a:solidFill>
                  <a:sym typeface="Symbol"/>
                </a:rPr>
                <a:t></a:t>
              </a:r>
              <a:r>
                <a:rPr lang="en-US" baseline="-25000" dirty="0" smtClean="0">
                  <a:solidFill>
                    <a:srgbClr val="C44A00"/>
                  </a:solidFill>
                  <a:sym typeface="Symbol"/>
                </a:rPr>
                <a:t>0</a:t>
              </a:r>
              <a:r>
                <a:rPr lang="en-US" dirty="0" smtClean="0">
                  <a:solidFill>
                    <a:srgbClr val="C44A00"/>
                  </a:solidFill>
                  <a:sym typeface="Symbol"/>
                </a:rPr>
                <a:t> </a:t>
              </a:r>
              <a:r>
                <a:rPr lang="en-US" dirty="0" smtClean="0">
                  <a:solidFill>
                    <a:srgbClr val="C44A00"/>
                  </a:solidFill>
                </a:rPr>
                <a:t>PC axis</a:t>
              </a:r>
              <a:endParaRPr lang="en-US" dirty="0">
                <a:solidFill>
                  <a:srgbClr val="C44A00"/>
                </a:solidFill>
              </a:endParaRPr>
            </a:p>
          </p:txBody>
        </p:sp>
        <p:sp>
          <p:nvSpPr>
            <p:cNvPr id="8" name="TextBox 7"/>
            <p:cNvSpPr txBox="1"/>
            <p:nvPr/>
          </p:nvSpPr>
          <p:spPr>
            <a:xfrm rot="2496642">
              <a:off x="5127304" y="4461899"/>
              <a:ext cx="1345240" cy="369332"/>
            </a:xfrm>
            <a:prstGeom prst="rect">
              <a:avLst/>
            </a:prstGeom>
            <a:noFill/>
          </p:spPr>
          <p:txBody>
            <a:bodyPr wrap="none" rtlCol="0">
              <a:spAutoFit/>
            </a:bodyPr>
            <a:lstStyle/>
            <a:p>
              <a:r>
                <a:rPr lang="en-US" dirty="0" smtClean="0">
                  <a:solidFill>
                    <a:srgbClr val="0066CC"/>
                  </a:solidFill>
                </a:rPr>
                <a:t>x</a:t>
              </a:r>
              <a:r>
                <a:rPr lang="en-US" dirty="0" smtClean="0">
                  <a:solidFill>
                    <a:srgbClr val="0066CC"/>
                  </a:solidFill>
                  <a:sym typeface="Symbol"/>
                </a:rPr>
                <a:t></a:t>
              </a:r>
              <a:r>
                <a:rPr lang="en-US" dirty="0" smtClean="0">
                  <a:solidFill>
                    <a:srgbClr val="0066CC"/>
                  </a:solidFill>
                </a:rPr>
                <a:t>1 PC axis</a:t>
              </a:r>
              <a:endParaRPr lang="en-US" dirty="0">
                <a:solidFill>
                  <a:srgbClr val="0066CC"/>
                </a:solidFill>
              </a:endParaRPr>
            </a:p>
          </p:txBody>
        </p:sp>
      </p:grpSp>
    </p:spTree>
    <p:extLst>
      <p:ext uri="{BB962C8B-B14F-4D97-AF65-F5344CB8AC3E}">
        <p14:creationId xmlns:p14="http://schemas.microsoft.com/office/powerpoint/2010/main" val="313863231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Jupyter Notebook Set-up</a:t>
            </a:r>
          </a:p>
        </p:txBody>
      </p:sp>
      <p:sp>
        <p:nvSpPr>
          <p:cNvPr id="3" name="Content Placeholder 2"/>
          <p:cNvSpPr>
            <a:spLocks noGrp="1"/>
          </p:cNvSpPr>
          <p:nvPr>
            <p:ph idx="1"/>
          </p:nvPr>
        </p:nvSpPr>
        <p:spPr/>
        <p:txBody>
          <a:bodyPr/>
          <a:lstStyle/>
          <a:p>
            <a:r>
              <a:rPr lang="en-US" dirty="0" smtClean="0"/>
              <a:t>Rename the notebook</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26</a:t>
            </a:fld>
            <a:endParaRPr lang="en-US" dirty="0"/>
          </a:p>
        </p:txBody>
      </p:sp>
      <p:grpSp>
        <p:nvGrpSpPr>
          <p:cNvPr id="8" name="Group 7"/>
          <p:cNvGrpSpPr/>
          <p:nvPr/>
        </p:nvGrpSpPr>
        <p:grpSpPr>
          <a:xfrm>
            <a:off x="1410475" y="2305839"/>
            <a:ext cx="6557648" cy="4048924"/>
            <a:chOff x="1410475" y="2305839"/>
            <a:chExt cx="6557648" cy="4048924"/>
          </a:xfrm>
        </p:grpSpPr>
        <p:pic>
          <p:nvPicPr>
            <p:cNvPr id="5" name="Picture 4"/>
            <p:cNvPicPr>
              <a:picLocks noChangeAspect="1"/>
            </p:cNvPicPr>
            <p:nvPr/>
          </p:nvPicPr>
          <p:blipFill rotWithShape="1">
            <a:blip r:embed="rId2"/>
            <a:srcRect t="-1" r="54226" b="-489"/>
            <a:stretch/>
          </p:blipFill>
          <p:spPr>
            <a:xfrm>
              <a:off x="1410475" y="2305839"/>
              <a:ext cx="6557648" cy="4048924"/>
            </a:xfrm>
            <a:prstGeom prst="rect">
              <a:avLst/>
            </a:prstGeom>
          </p:spPr>
        </p:pic>
        <p:sp>
          <p:nvSpPr>
            <p:cNvPr id="7" name="Rectangle 6"/>
            <p:cNvSpPr/>
            <p:nvPr/>
          </p:nvSpPr>
          <p:spPr>
            <a:xfrm>
              <a:off x="3363984" y="2642534"/>
              <a:ext cx="427839" cy="17616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 name="TextBox 5"/>
          <p:cNvSpPr txBox="1"/>
          <p:nvPr/>
        </p:nvSpPr>
        <p:spPr>
          <a:xfrm>
            <a:off x="6535024" y="1736521"/>
            <a:ext cx="1210588" cy="369332"/>
          </a:xfrm>
          <a:prstGeom prst="rect">
            <a:avLst/>
          </a:prstGeom>
          <a:noFill/>
        </p:spPr>
        <p:txBody>
          <a:bodyPr wrap="none" rtlCol="0">
            <a:spAutoFit/>
          </a:bodyPr>
          <a:lstStyle/>
          <a:p>
            <a:r>
              <a:rPr lang="en-US" dirty="0" smtClean="0">
                <a:solidFill>
                  <a:srgbClr val="FF0000"/>
                </a:solidFill>
              </a:rPr>
              <a:t>Click here</a:t>
            </a:r>
            <a:endParaRPr lang="en-US" dirty="0">
              <a:solidFill>
                <a:srgbClr val="FF0000"/>
              </a:solidFill>
            </a:endParaRPr>
          </a:p>
        </p:txBody>
      </p:sp>
      <p:cxnSp>
        <p:nvCxnSpPr>
          <p:cNvPr id="10" name="Straight Arrow Connector 9"/>
          <p:cNvCxnSpPr>
            <a:stCxn id="6" idx="1"/>
            <a:endCxn id="7" idx="3"/>
          </p:cNvCxnSpPr>
          <p:nvPr/>
        </p:nvCxnSpPr>
        <p:spPr>
          <a:xfrm flipH="1">
            <a:off x="3791823" y="1921187"/>
            <a:ext cx="2743201" cy="80943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5933433"/>
      </p:ext>
    </p:extLst>
  </p:cSld>
  <p:clrMapOvr>
    <a:masterClrMapping/>
  </p:clrMapOvr>
  <p:timing>
    <p:tnLst>
      <p:par>
        <p:cTn id="1" dur="indefinite" restart="never" nodeType="tmRoot"/>
      </p:par>
    </p:tn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smtClean="0"/>
              <a:t>The </a:t>
            </a:r>
            <a:r>
              <a:rPr lang="en-US" dirty="0" smtClean="0">
                <a:latin typeface="Courier"/>
              </a:rPr>
              <a:t>pandas</a:t>
            </a:r>
            <a:r>
              <a:rPr lang="en-US" dirty="0" smtClean="0"/>
              <a:t> Package</a:t>
            </a:r>
            <a:endParaRPr lang="en-US" dirty="0"/>
          </a:p>
        </p:txBody>
      </p:sp>
      <p:sp>
        <p:nvSpPr>
          <p:cNvPr id="6" name="Subtitle 5"/>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2631483071"/>
      </p:ext>
    </p:extLst>
  </p:cSld>
  <p:clrMapOvr>
    <a:masterClrMapping/>
  </p:clrMapOvr>
  <p:timing>
    <p:tnLst>
      <p:par>
        <p:cTn id="1" dur="indefinite" restart="never" nodeType="tmRoot"/>
      </p:par>
    </p:tn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ourier"/>
              </a:rPr>
              <a:t>pandas</a:t>
            </a:r>
            <a:r>
              <a:rPr lang="en-US" dirty="0" smtClean="0"/>
              <a:t> Package</a:t>
            </a:r>
            <a:endParaRPr lang="en-US" dirty="0"/>
          </a:p>
        </p:txBody>
      </p:sp>
      <p:sp>
        <p:nvSpPr>
          <p:cNvPr id="3" name="Content Placeholder 2"/>
          <p:cNvSpPr>
            <a:spLocks noGrp="1"/>
          </p:cNvSpPr>
          <p:nvPr>
            <p:ph idx="1"/>
          </p:nvPr>
        </p:nvSpPr>
        <p:spPr>
          <a:xfrm>
            <a:off x="914400" y="1132114"/>
            <a:ext cx="7863840" cy="4994049"/>
          </a:xfrm>
        </p:spPr>
        <p:txBody>
          <a:bodyPr/>
          <a:lstStyle/>
          <a:p>
            <a:pPr>
              <a:spcBef>
                <a:spcPts val="0"/>
              </a:spcBef>
            </a:pPr>
            <a:r>
              <a:rPr lang="en-US" dirty="0" smtClean="0"/>
              <a:t>The pandas package is vast</a:t>
            </a:r>
          </a:p>
          <a:p>
            <a:pPr lvl="1">
              <a:spcBef>
                <a:spcPts val="0"/>
              </a:spcBef>
            </a:pPr>
            <a:r>
              <a:rPr lang="en-US" dirty="0" smtClean="0"/>
              <a:t>This is just an introduction</a:t>
            </a:r>
          </a:p>
          <a:p>
            <a:pPr>
              <a:spcBef>
                <a:spcPts val="0"/>
              </a:spcBef>
            </a:pPr>
            <a:r>
              <a:rPr lang="en-US" dirty="0" smtClean="0"/>
              <a:t>To learn more:</a:t>
            </a:r>
          </a:p>
          <a:p>
            <a:pPr lvl="1">
              <a:spcBef>
                <a:spcPts val="0"/>
              </a:spcBef>
            </a:pPr>
            <a:r>
              <a:rPr lang="en-US" sz="2400" dirty="0">
                <a:hlinkClick r:id="rId2"/>
              </a:rPr>
              <a:t>https://www.udemy.com/data-analysis-with-pandas</a:t>
            </a:r>
            <a:r>
              <a:rPr lang="en-US" sz="2400" dirty="0" smtClean="0">
                <a:hlinkClick r:id="rId2"/>
              </a:rPr>
              <a:t>/</a:t>
            </a:r>
            <a:endParaRPr lang="en-US" sz="2400" dirty="0" smtClean="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261</a:t>
            </a:fld>
            <a:endParaRPr lang="en-US" dirty="0"/>
          </a:p>
        </p:txBody>
      </p:sp>
    </p:spTree>
    <p:extLst>
      <p:ext uri="{BB962C8B-B14F-4D97-AF65-F5344CB8AC3E}">
        <p14:creationId xmlns:p14="http://schemas.microsoft.com/office/powerpoint/2010/main" val="3205980446"/>
      </p:ext>
    </p:extLst>
  </p:cSld>
  <p:clrMapOvr>
    <a:masterClrMapping/>
  </p:clrMapOvr>
  <p:timing>
    <p:tnLst>
      <p:par>
        <p:cTn id="1" dur="indefinite" restart="never" nodeType="tmRoot"/>
      </p:par>
    </p:tn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ourier"/>
              </a:rPr>
              <a:t>pandas</a:t>
            </a:r>
            <a:r>
              <a:rPr lang="en-US" dirty="0"/>
              <a:t> Package</a:t>
            </a:r>
          </a:p>
        </p:txBody>
      </p:sp>
      <p:sp>
        <p:nvSpPr>
          <p:cNvPr id="3" name="Content Placeholder 2"/>
          <p:cNvSpPr>
            <a:spLocks noGrp="1"/>
          </p:cNvSpPr>
          <p:nvPr>
            <p:ph idx="1"/>
          </p:nvPr>
        </p:nvSpPr>
        <p:spPr>
          <a:xfrm>
            <a:off x="914400" y="1219200"/>
            <a:ext cx="7772400" cy="4906963"/>
          </a:xfrm>
        </p:spPr>
        <p:txBody>
          <a:bodyPr/>
          <a:lstStyle/>
          <a:p>
            <a:pPr>
              <a:spcBef>
                <a:spcPts val="0"/>
              </a:spcBef>
            </a:pPr>
            <a:r>
              <a:rPr lang="en-US" dirty="0"/>
              <a:t>Data manipulation and analysis</a:t>
            </a:r>
          </a:p>
          <a:p>
            <a:pPr lvl="1">
              <a:spcBef>
                <a:spcPts val="0"/>
              </a:spcBef>
            </a:pPr>
            <a:r>
              <a:rPr lang="en-US" dirty="0" smtClean="0"/>
              <a:t>1</a:t>
            </a:r>
            <a:r>
              <a:rPr lang="en-US" dirty="0"/>
              <a:t>, 2 and 3-dimensional data structures</a:t>
            </a:r>
          </a:p>
          <a:p>
            <a:pPr lvl="2">
              <a:spcBef>
                <a:spcPts val="0"/>
              </a:spcBef>
            </a:pPr>
            <a:r>
              <a:rPr lang="en-US" b="1" dirty="0" smtClean="0"/>
              <a:t>Series</a:t>
            </a:r>
            <a:r>
              <a:rPr lang="en-US" dirty="0"/>
              <a:t>, </a:t>
            </a:r>
            <a:r>
              <a:rPr lang="en-US" b="1" dirty="0"/>
              <a:t>DataFrame</a:t>
            </a:r>
            <a:r>
              <a:rPr lang="en-US" dirty="0"/>
              <a:t>, &amp; Panels</a:t>
            </a:r>
          </a:p>
          <a:p>
            <a:pPr lvl="1">
              <a:spcBef>
                <a:spcPts val="0"/>
              </a:spcBef>
            </a:pPr>
            <a:r>
              <a:rPr lang="en-US" b="1" dirty="0" smtClean="0"/>
              <a:t>File </a:t>
            </a:r>
            <a:r>
              <a:rPr lang="en-US" b="1" dirty="0"/>
              <a:t>Input/Output</a:t>
            </a:r>
          </a:p>
          <a:p>
            <a:pPr lvl="1">
              <a:spcBef>
                <a:spcPts val="0"/>
              </a:spcBef>
            </a:pPr>
            <a:r>
              <a:rPr lang="en-US" dirty="0" smtClean="0"/>
              <a:t>Data </a:t>
            </a:r>
            <a:r>
              <a:rPr lang="en-US" dirty="0"/>
              <a:t>wrangling</a:t>
            </a:r>
          </a:p>
          <a:p>
            <a:pPr lvl="2">
              <a:spcBef>
                <a:spcPts val="0"/>
              </a:spcBef>
            </a:pPr>
            <a:r>
              <a:rPr lang="en-US" b="1" dirty="0" smtClean="0"/>
              <a:t>Creating </a:t>
            </a:r>
            <a:r>
              <a:rPr lang="en-US" b="1" dirty="0"/>
              <a:t>new columns of data</a:t>
            </a:r>
          </a:p>
          <a:p>
            <a:pPr lvl="2">
              <a:spcBef>
                <a:spcPts val="0"/>
              </a:spcBef>
            </a:pPr>
            <a:r>
              <a:rPr lang="en-US" b="1" dirty="0" smtClean="0"/>
              <a:t>Converting data </a:t>
            </a:r>
            <a:r>
              <a:rPr lang="en-US" b="1" dirty="0"/>
              <a:t>types</a:t>
            </a:r>
          </a:p>
          <a:p>
            <a:pPr lvl="2">
              <a:spcBef>
                <a:spcPts val="0"/>
              </a:spcBef>
            </a:pPr>
            <a:r>
              <a:rPr lang="en-US" b="1" dirty="0" smtClean="0"/>
              <a:t>Handling null fields</a:t>
            </a:r>
          </a:p>
          <a:p>
            <a:pPr lvl="2">
              <a:spcBef>
                <a:spcPts val="0"/>
              </a:spcBef>
            </a:pPr>
            <a:r>
              <a:rPr lang="en-US" b="1" dirty="0" smtClean="0"/>
              <a:t>Feature engineering</a:t>
            </a:r>
            <a:r>
              <a:rPr lang="en-US" dirty="0" smtClean="0"/>
              <a:t>, Filter </a:t>
            </a:r>
            <a:r>
              <a:rPr lang="en-US" dirty="0"/>
              <a:t>&amp; </a:t>
            </a:r>
            <a:r>
              <a:rPr lang="en-US" dirty="0" smtClean="0"/>
              <a:t>query, Database </a:t>
            </a:r>
            <a:r>
              <a:rPr lang="en-US" dirty="0"/>
              <a:t>joins</a:t>
            </a:r>
          </a:p>
          <a:p>
            <a:pPr lvl="1">
              <a:spcBef>
                <a:spcPts val="0"/>
              </a:spcBef>
            </a:pPr>
            <a:r>
              <a:rPr lang="en-US" dirty="0" smtClean="0"/>
              <a:t>Analysis</a:t>
            </a:r>
            <a:endParaRPr lang="en-US" dirty="0"/>
          </a:p>
          <a:p>
            <a:pPr lvl="2">
              <a:spcBef>
                <a:spcPts val="0"/>
              </a:spcBef>
            </a:pPr>
            <a:r>
              <a:rPr lang="en-US" b="1" dirty="0"/>
              <a:t>Histograms, descriptive statistics, math functions, sorting </a:t>
            </a:r>
          </a:p>
          <a:p>
            <a:pPr lvl="1">
              <a:spcBef>
                <a:spcPts val="0"/>
              </a:spcBef>
            </a:pPr>
            <a:r>
              <a:rPr lang="en-US" dirty="0"/>
              <a:t> </a:t>
            </a:r>
            <a:r>
              <a:rPr lang="en-US" b="1" dirty="0"/>
              <a:t>Visualization</a:t>
            </a:r>
          </a:p>
          <a:p>
            <a:pPr>
              <a:spcBef>
                <a:spcPts val="0"/>
              </a:spcBef>
            </a:pP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262</a:t>
            </a:fld>
            <a:endParaRPr lang="en-US" dirty="0"/>
          </a:p>
        </p:txBody>
      </p:sp>
    </p:spTree>
    <p:extLst>
      <p:ext uri="{BB962C8B-B14F-4D97-AF65-F5344CB8AC3E}">
        <p14:creationId xmlns:p14="http://schemas.microsoft.com/office/powerpoint/2010/main" val="3223055087"/>
      </p:ext>
    </p:extLst>
  </p:cSld>
  <p:clrMapOvr>
    <a:masterClrMapping/>
  </p:clrMapOvr>
  <p:timing>
    <p:tnLst>
      <p:par>
        <p:cTn id="1" dur="indefinite" restart="never" nodeType="tmRoot"/>
      </p:par>
    </p:tn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Pandas </a:t>
            </a:r>
            <a:r>
              <a:rPr lang="en-US" dirty="0" smtClean="0">
                <a:latin typeface="Courier"/>
              </a:rPr>
              <a:t>Series</a:t>
            </a:r>
            <a:endParaRPr lang="en-US" dirty="0">
              <a:latin typeface="Courier"/>
            </a:endParaRPr>
          </a:p>
        </p:txBody>
      </p:sp>
      <p:sp>
        <p:nvSpPr>
          <p:cNvPr id="3" name="Content Placeholder 2"/>
          <p:cNvSpPr>
            <a:spLocks noGrp="1"/>
          </p:cNvSpPr>
          <p:nvPr>
            <p:ph idx="1"/>
          </p:nvPr>
        </p:nvSpPr>
        <p:spPr>
          <a:xfrm>
            <a:off x="914400" y="1280160"/>
            <a:ext cx="8229600" cy="4846003"/>
          </a:xfrm>
        </p:spPr>
        <p:txBody>
          <a:bodyPr/>
          <a:lstStyle/>
          <a:p>
            <a:r>
              <a:rPr lang="en-US" dirty="0" smtClean="0"/>
              <a:t>Let’s </a:t>
            </a:r>
            <a:r>
              <a:rPr lang="en-US" dirty="0"/>
              <a:t>use </a:t>
            </a:r>
            <a:r>
              <a:rPr lang="en-US" dirty="0" smtClean="0"/>
              <a:t>Jupyter to explore </a:t>
            </a:r>
            <a:r>
              <a:rPr lang="en-US" dirty="0" smtClean="0">
                <a:latin typeface="Courier New" panose="02070309020205020404" pitchFamily="49" charset="0"/>
                <a:cs typeface="Courier New" panose="02070309020205020404" pitchFamily="49" charset="0"/>
              </a:rPr>
              <a:t>pandas</a:t>
            </a:r>
          </a:p>
          <a:p>
            <a:pPr lvl="1"/>
            <a:r>
              <a:rPr lang="en-US" dirty="0" smtClean="0">
                <a:latin typeface="Courier New" panose="02070309020205020404" pitchFamily="49" charset="0"/>
                <a:cs typeface="Courier New" panose="02070309020205020404" pitchFamily="49" charset="0"/>
              </a:rPr>
              <a:t>pandasIntroduction.ipynb</a:t>
            </a:r>
          </a:p>
          <a:p>
            <a:pPr lvl="1"/>
            <a:r>
              <a:rPr lang="en-US" dirty="0" smtClean="0">
                <a:latin typeface="Courier"/>
              </a:rPr>
              <a:t>pandasDataFrames.ipynb</a:t>
            </a:r>
          </a:p>
          <a:p>
            <a:pPr lvl="1"/>
            <a:r>
              <a:rPr lang="en-US" dirty="0" smtClean="0">
                <a:latin typeface="Courier"/>
              </a:rPr>
              <a:t>irisPandasStart.py</a:t>
            </a:r>
            <a:endParaRPr lang="en-US" dirty="0">
              <a:latin typeface="Courier"/>
            </a:endParaRPr>
          </a:p>
          <a:p>
            <a:pPr lvl="1"/>
            <a:r>
              <a:rPr lang="en-US" dirty="0" smtClean="0">
                <a:latin typeface="Courier"/>
              </a:rPr>
              <a:t>irisPandas.py</a:t>
            </a:r>
          </a:p>
          <a:p>
            <a:r>
              <a:rPr lang="en-US" dirty="0">
                <a:latin typeface="Courier New" panose="02070309020205020404" pitchFamily="49" charset="0"/>
                <a:cs typeface="Courier New" panose="02070309020205020404" pitchFamily="49" charset="0"/>
              </a:rPr>
              <a:t>pd</a:t>
            </a:r>
            <a:r>
              <a:rPr lang="en-US" dirty="0" smtClean="0"/>
              <a:t> is a typical alias for pandas</a:t>
            </a:r>
            <a:endParaRPr lang="en-US" dirty="0"/>
          </a:p>
          <a:p>
            <a:pPr lvl="1"/>
            <a:r>
              <a:rPr lang="en-US" dirty="0">
                <a:latin typeface="Courier New" panose="02070309020205020404" pitchFamily="49" charset="0"/>
                <a:cs typeface="Courier New" panose="02070309020205020404" pitchFamily="49" charset="0"/>
              </a:rPr>
              <a:t>import pandas as </a:t>
            </a:r>
            <a:r>
              <a:rPr lang="en-US" dirty="0" smtClean="0">
                <a:latin typeface="Courier New" panose="02070309020205020404" pitchFamily="49" charset="0"/>
                <a:cs typeface="Courier New" panose="02070309020205020404" pitchFamily="49" charset="0"/>
              </a:rPr>
              <a:t>pd</a:t>
            </a:r>
            <a:endParaRPr lang="en-US" dirty="0">
              <a:latin typeface="Courier New" panose="02070309020205020404" pitchFamily="49" charset="0"/>
              <a:cs typeface="Courier New" panose="02070309020205020404" pitchFamily="49" charset="0"/>
            </a:endParaRP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263</a:t>
            </a:fld>
            <a:endParaRPr lang="en-US" dirty="0"/>
          </a:p>
        </p:txBody>
      </p:sp>
    </p:spTree>
    <p:extLst>
      <p:ext uri="{BB962C8B-B14F-4D97-AF65-F5344CB8AC3E}">
        <p14:creationId xmlns:p14="http://schemas.microsoft.com/office/powerpoint/2010/main" val="1872492364"/>
      </p:ext>
    </p:extLst>
  </p:cSld>
  <p:clrMapOvr>
    <a:masterClrMapping/>
  </p:clrMapOvr>
  <p:timing>
    <p:tnLst>
      <p:par>
        <p:cTn id="1" dur="indefinite" restart="never" nodeType="tmRoot"/>
      </p:par>
    </p:tn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Pandas </a:t>
            </a:r>
            <a:r>
              <a:rPr lang="en-US" dirty="0" smtClean="0">
                <a:latin typeface="Courier"/>
              </a:rPr>
              <a:t>Series</a:t>
            </a:r>
            <a:endParaRPr lang="en-US" dirty="0">
              <a:latin typeface="Courier"/>
            </a:endParaRPr>
          </a:p>
        </p:txBody>
      </p:sp>
      <p:sp>
        <p:nvSpPr>
          <p:cNvPr id="3" name="Content Placeholder 2"/>
          <p:cNvSpPr>
            <a:spLocks noGrp="1"/>
          </p:cNvSpPr>
          <p:nvPr>
            <p:ph idx="1"/>
          </p:nvPr>
        </p:nvSpPr>
        <p:spPr>
          <a:xfrm>
            <a:off x="914400" y="1090570"/>
            <a:ext cx="8229600" cy="5035594"/>
          </a:xfrm>
        </p:spPr>
        <p:txBody>
          <a:bodyPr/>
          <a:lstStyle/>
          <a:p>
            <a:pPr>
              <a:spcBef>
                <a:spcPts val="0"/>
              </a:spcBef>
            </a:pPr>
            <a:r>
              <a:rPr lang="en-US" dirty="0" smtClean="0"/>
              <a:t>Series are 1-dimensional arrays</a:t>
            </a:r>
          </a:p>
          <a:p>
            <a:pPr>
              <a:spcBef>
                <a:spcPts val="0"/>
              </a:spcBef>
            </a:pPr>
            <a:r>
              <a:rPr lang="en-US" dirty="0" smtClean="0"/>
              <a:t>Series with categorical data:</a:t>
            </a:r>
          </a:p>
          <a:p>
            <a:pPr lvl="1">
              <a:spcBef>
                <a:spcPts val="0"/>
              </a:spcBef>
            </a:pPr>
            <a:r>
              <a:rPr lang="en-US" dirty="0" smtClean="0">
                <a:latin typeface="Courier"/>
              </a:rPr>
              <a:t>ic </a:t>
            </a:r>
            <a:r>
              <a:rPr lang="en-US" dirty="0">
                <a:latin typeface="Courier"/>
              </a:rPr>
              <a:t>= ['chocolate', </a:t>
            </a:r>
            <a:r>
              <a:rPr lang="en-US" dirty="0" smtClean="0">
                <a:latin typeface="Courier"/>
              </a:rPr>
              <a:t>…, </a:t>
            </a:r>
            <a:r>
              <a:rPr lang="en-US" dirty="0">
                <a:latin typeface="Courier"/>
              </a:rPr>
              <a:t>'vanilla</a:t>
            </a:r>
            <a:r>
              <a:rPr lang="en-US" dirty="0" smtClean="0">
                <a:latin typeface="Courier"/>
              </a:rPr>
              <a:t>']</a:t>
            </a:r>
          </a:p>
          <a:p>
            <a:pPr lvl="1">
              <a:spcBef>
                <a:spcPts val="0"/>
              </a:spcBef>
            </a:pPr>
            <a:r>
              <a:rPr lang="en-US" dirty="0" smtClean="0">
                <a:latin typeface="Courier"/>
              </a:rPr>
              <a:t>ic = pd.Series(ic_list)</a:t>
            </a:r>
          </a:p>
          <a:p>
            <a:pPr lvl="1">
              <a:spcBef>
                <a:spcPts val="0"/>
              </a:spcBef>
            </a:pPr>
            <a:r>
              <a:rPr lang="en-US" dirty="0" smtClean="0">
                <a:latin typeface="Courier"/>
              </a:rPr>
              <a:t>ic</a:t>
            </a:r>
          </a:p>
          <a:p>
            <a:pPr lvl="2">
              <a:spcBef>
                <a:spcPts val="0"/>
              </a:spcBef>
            </a:pPr>
            <a:r>
              <a:rPr lang="en-US" dirty="0" smtClean="0">
                <a:latin typeface="Courier New" panose="02070309020205020404" pitchFamily="49" charset="0"/>
                <a:cs typeface="Courier New" panose="02070309020205020404" pitchFamily="49" charset="0"/>
              </a:rPr>
              <a:t>dtype</a:t>
            </a:r>
            <a:r>
              <a:rPr lang="en-US" dirty="0" smtClean="0"/>
              <a:t> at bottom of listing shows data type of elements</a:t>
            </a:r>
          </a:p>
          <a:p>
            <a:pPr lvl="1">
              <a:spcBef>
                <a:spcPts val="0"/>
              </a:spcBef>
            </a:pPr>
            <a:r>
              <a:rPr lang="en-US" dirty="0" smtClean="0">
                <a:latin typeface="Courier"/>
              </a:rPr>
              <a:t>type(ic)</a:t>
            </a:r>
          </a:p>
          <a:p>
            <a:pPr lvl="1">
              <a:spcBef>
                <a:spcPts val="0"/>
              </a:spcBef>
            </a:pPr>
            <a:r>
              <a:rPr lang="en-US" dirty="0" smtClean="0">
                <a:latin typeface="Courier"/>
              </a:rPr>
              <a:t>ic.value_counts()</a:t>
            </a:r>
          </a:p>
          <a:p>
            <a:pPr lvl="1">
              <a:spcBef>
                <a:spcPts val="0"/>
              </a:spcBef>
            </a:pPr>
            <a:r>
              <a:rPr lang="en-US" dirty="0">
                <a:latin typeface="Courier"/>
              </a:rPr>
              <a:t>x</a:t>
            </a:r>
            <a:r>
              <a:rPr lang="en-US" dirty="0" smtClean="0">
                <a:latin typeface="Courier"/>
              </a:rPr>
              <a:t> = ic.values</a:t>
            </a:r>
          </a:p>
          <a:p>
            <a:pPr lvl="1">
              <a:spcBef>
                <a:spcPts val="0"/>
              </a:spcBef>
            </a:pPr>
            <a:r>
              <a:rPr lang="en-US" dirty="0" smtClean="0">
                <a:latin typeface="Courier"/>
              </a:rPr>
              <a:t>type(x)</a:t>
            </a:r>
          </a:p>
          <a:p>
            <a:pPr lvl="1">
              <a:spcBef>
                <a:spcPts val="0"/>
              </a:spcBef>
            </a:pPr>
            <a:r>
              <a:rPr lang="en-US" dirty="0" smtClean="0">
                <a:latin typeface="Courier"/>
              </a:rPr>
              <a:t>ic.index</a:t>
            </a:r>
          </a:p>
          <a:p>
            <a:pPr lvl="1">
              <a:spcBef>
                <a:spcPts val="0"/>
              </a:spcBef>
            </a:pPr>
            <a:r>
              <a:rPr lang="en-US" dirty="0" smtClean="0">
                <a:latin typeface="Courier"/>
              </a:rPr>
              <a:t>ic.head(n=5)</a:t>
            </a:r>
          </a:p>
          <a:p>
            <a:pPr lvl="1">
              <a:spcBef>
                <a:spcPts val="0"/>
              </a:spcBef>
            </a:pPr>
            <a:r>
              <a:rPr lang="en-US" dirty="0" smtClean="0">
                <a:latin typeface="Courier"/>
              </a:rPr>
              <a:t>ic.tail(n=3)</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264</a:t>
            </a:fld>
            <a:endParaRPr lang="en-US" dirty="0"/>
          </a:p>
        </p:txBody>
      </p:sp>
    </p:spTree>
    <p:extLst>
      <p:ext uri="{BB962C8B-B14F-4D97-AF65-F5344CB8AC3E}">
        <p14:creationId xmlns:p14="http://schemas.microsoft.com/office/powerpoint/2010/main" val="1006376148"/>
      </p:ext>
    </p:extLst>
  </p:cSld>
  <p:clrMapOvr>
    <a:masterClrMapping/>
  </p:clrMapOvr>
  <p:timing>
    <p:tnLst>
      <p:par>
        <p:cTn id="1" dur="indefinite" restart="never" nodeType="tmRoot"/>
      </p:par>
    </p:tn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Pandas </a:t>
            </a:r>
            <a:r>
              <a:rPr lang="en-US" dirty="0" smtClean="0">
                <a:latin typeface="Courier"/>
              </a:rPr>
              <a:t>Series</a:t>
            </a:r>
            <a:endParaRPr lang="en-US" dirty="0">
              <a:latin typeface="Courier"/>
            </a:endParaRPr>
          </a:p>
        </p:txBody>
      </p:sp>
      <p:sp>
        <p:nvSpPr>
          <p:cNvPr id="3" name="Content Placeholder 2"/>
          <p:cNvSpPr>
            <a:spLocks noGrp="1"/>
          </p:cNvSpPr>
          <p:nvPr>
            <p:ph idx="1"/>
          </p:nvPr>
        </p:nvSpPr>
        <p:spPr>
          <a:xfrm>
            <a:off x="914400" y="1124365"/>
            <a:ext cx="7772400" cy="4976632"/>
          </a:xfrm>
        </p:spPr>
        <p:txBody>
          <a:bodyPr/>
          <a:lstStyle/>
          <a:p>
            <a:pPr>
              <a:spcBef>
                <a:spcPts val="0"/>
              </a:spcBef>
            </a:pPr>
            <a:r>
              <a:rPr lang="en-US" dirty="0" smtClean="0"/>
              <a:t>Series Methods with numerical data</a:t>
            </a:r>
          </a:p>
          <a:p>
            <a:pPr lvl="1">
              <a:spcBef>
                <a:spcPts val="0"/>
              </a:spcBef>
            </a:pPr>
            <a:r>
              <a:rPr lang="en-US" dirty="0">
                <a:latin typeface="Courier"/>
              </a:rPr>
              <a:t>temp = [65.5, 37.8, </a:t>
            </a:r>
            <a:r>
              <a:rPr lang="en-US" dirty="0" smtClean="0">
                <a:latin typeface="Courier"/>
              </a:rPr>
              <a:t>… </a:t>
            </a:r>
            <a:r>
              <a:rPr lang="en-US" dirty="0">
                <a:latin typeface="Courier"/>
              </a:rPr>
              <a:t>69.7</a:t>
            </a:r>
            <a:r>
              <a:rPr lang="en-US" dirty="0" smtClean="0">
                <a:latin typeface="Courier"/>
              </a:rPr>
              <a:t>]</a:t>
            </a:r>
          </a:p>
          <a:p>
            <a:pPr lvl="1">
              <a:spcBef>
                <a:spcPts val="0"/>
              </a:spcBef>
            </a:pPr>
            <a:r>
              <a:rPr lang="en-US" dirty="0">
                <a:latin typeface="Courier"/>
              </a:rPr>
              <a:t>temp = pd.Series(temp</a:t>
            </a:r>
            <a:r>
              <a:rPr lang="en-US" dirty="0" smtClean="0">
                <a:latin typeface="Courier"/>
              </a:rPr>
              <a:t>)</a:t>
            </a:r>
          </a:p>
          <a:p>
            <a:pPr lvl="1">
              <a:spcBef>
                <a:spcPts val="0"/>
              </a:spcBef>
            </a:pPr>
            <a:r>
              <a:rPr lang="en-US" dirty="0" smtClean="0">
                <a:latin typeface="Courier"/>
              </a:rPr>
              <a:t>temp</a:t>
            </a:r>
          </a:p>
          <a:p>
            <a:pPr lvl="2">
              <a:spcBef>
                <a:spcPts val="0"/>
              </a:spcBef>
            </a:pPr>
            <a:r>
              <a:rPr lang="en-US" dirty="0" smtClean="0"/>
              <a:t>Notice </a:t>
            </a:r>
            <a:r>
              <a:rPr lang="en-US" dirty="0" smtClean="0">
                <a:latin typeface="Courier"/>
              </a:rPr>
              <a:t>dtype</a:t>
            </a:r>
            <a:r>
              <a:rPr lang="en-US" dirty="0" smtClean="0"/>
              <a:t> at bottom of listing for data type</a:t>
            </a:r>
          </a:p>
          <a:p>
            <a:pPr lvl="1">
              <a:spcBef>
                <a:spcPts val="0"/>
              </a:spcBef>
            </a:pPr>
            <a:r>
              <a:rPr lang="en-US" dirty="0" smtClean="0">
                <a:latin typeface="Courier"/>
              </a:rPr>
              <a:t>type(temp)</a:t>
            </a:r>
          </a:p>
          <a:p>
            <a:pPr lvl="1">
              <a:spcBef>
                <a:spcPts val="0"/>
              </a:spcBef>
            </a:pPr>
            <a:r>
              <a:rPr lang="en-US" dirty="0" smtClean="0">
                <a:latin typeface="Courier"/>
              </a:rPr>
              <a:t>temp.loc[1]</a:t>
            </a:r>
          </a:p>
          <a:p>
            <a:pPr lvl="2">
              <a:spcBef>
                <a:spcPts val="0"/>
              </a:spcBef>
            </a:pPr>
            <a:r>
              <a:rPr lang="en-US" dirty="0" smtClean="0"/>
              <a:t>Get element with the index 1</a:t>
            </a:r>
          </a:p>
          <a:p>
            <a:pPr lvl="2">
              <a:spcBef>
                <a:spcPts val="0"/>
              </a:spcBef>
            </a:pPr>
            <a:r>
              <a:rPr lang="en-US" dirty="0" smtClean="0">
                <a:latin typeface="Courier"/>
              </a:rPr>
              <a:t>Series</a:t>
            </a:r>
            <a:r>
              <a:rPr lang="en-US" dirty="0" smtClean="0"/>
              <a:t> have integer indexes by default</a:t>
            </a:r>
          </a:p>
          <a:p>
            <a:pPr lvl="1">
              <a:spcBef>
                <a:spcPts val="0"/>
              </a:spcBef>
            </a:pPr>
            <a:r>
              <a:rPr lang="en-US" dirty="0" smtClean="0">
                <a:latin typeface="Courier"/>
              </a:rPr>
              <a:t>temp.iloc[1]</a:t>
            </a:r>
          </a:p>
          <a:p>
            <a:pPr lvl="2">
              <a:spcBef>
                <a:spcPts val="0"/>
              </a:spcBef>
            </a:pPr>
            <a:r>
              <a:rPr lang="en-US" dirty="0" smtClean="0"/>
              <a:t>Get element in the 1</a:t>
            </a:r>
            <a:r>
              <a:rPr lang="en-US" baseline="30000" dirty="0" smtClean="0"/>
              <a:t>st</a:t>
            </a:r>
            <a:r>
              <a:rPr lang="en-US" dirty="0" smtClean="0"/>
              <a:t> position</a:t>
            </a:r>
          </a:p>
          <a:p>
            <a:pPr lvl="1"/>
            <a:endParaRPr lang="en-US" dirty="0" smtClean="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265</a:t>
            </a:fld>
            <a:endParaRPr lang="en-US" dirty="0"/>
          </a:p>
        </p:txBody>
      </p:sp>
    </p:spTree>
    <p:extLst>
      <p:ext uri="{BB962C8B-B14F-4D97-AF65-F5344CB8AC3E}">
        <p14:creationId xmlns:p14="http://schemas.microsoft.com/office/powerpoint/2010/main" val="3057817343"/>
      </p:ext>
    </p:extLst>
  </p:cSld>
  <p:clrMapOvr>
    <a:masterClrMapping/>
  </p:clrMapOvr>
  <p:timing>
    <p:tnLst>
      <p:par>
        <p:cTn id="1" dur="indefinite" restart="never" nodeType="tmRoot"/>
      </p:par>
    </p:tnLst>
  </p:timing>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Pandas </a:t>
            </a:r>
            <a:r>
              <a:rPr lang="en-US" dirty="0" smtClean="0">
                <a:latin typeface="Courier"/>
              </a:rPr>
              <a:t>Series</a:t>
            </a:r>
            <a:endParaRPr lang="en-US" dirty="0">
              <a:latin typeface="Courier"/>
            </a:endParaRPr>
          </a:p>
        </p:txBody>
      </p:sp>
      <p:sp>
        <p:nvSpPr>
          <p:cNvPr id="3" name="Content Placeholder 2"/>
          <p:cNvSpPr>
            <a:spLocks noGrp="1"/>
          </p:cNvSpPr>
          <p:nvPr>
            <p:ph idx="1"/>
          </p:nvPr>
        </p:nvSpPr>
        <p:spPr>
          <a:xfrm>
            <a:off x="914399" y="1124365"/>
            <a:ext cx="7969541" cy="4976632"/>
          </a:xfrm>
        </p:spPr>
        <p:txBody>
          <a:bodyPr/>
          <a:lstStyle/>
          <a:p>
            <a:pPr>
              <a:spcBef>
                <a:spcPts val="0"/>
              </a:spcBef>
            </a:pPr>
            <a:r>
              <a:rPr lang="en-US" dirty="0" smtClean="0"/>
              <a:t>Series Methods</a:t>
            </a:r>
          </a:p>
          <a:p>
            <a:pPr lvl="1">
              <a:spcBef>
                <a:spcPts val="0"/>
              </a:spcBef>
            </a:pPr>
            <a:r>
              <a:rPr lang="en-US" dirty="0">
                <a:latin typeface="Courier"/>
              </a:rPr>
              <a:t>temp.sum</a:t>
            </a:r>
            <a:r>
              <a:rPr lang="en-US" dirty="0" smtClean="0">
                <a:latin typeface="Courier"/>
              </a:rPr>
              <a:t>()</a:t>
            </a:r>
          </a:p>
          <a:p>
            <a:pPr lvl="1">
              <a:spcBef>
                <a:spcPts val="0"/>
              </a:spcBef>
            </a:pPr>
            <a:r>
              <a:rPr lang="en-US" dirty="0">
                <a:latin typeface="Courier"/>
              </a:rPr>
              <a:t>temp.mean</a:t>
            </a:r>
            <a:r>
              <a:rPr lang="en-US" dirty="0" smtClean="0">
                <a:latin typeface="Courier"/>
              </a:rPr>
              <a:t>()</a:t>
            </a:r>
          </a:p>
          <a:p>
            <a:pPr lvl="1">
              <a:spcBef>
                <a:spcPts val="0"/>
              </a:spcBef>
            </a:pPr>
            <a:r>
              <a:rPr lang="en-US" dirty="0">
                <a:latin typeface="Courier"/>
              </a:rPr>
              <a:t>temp.median</a:t>
            </a:r>
            <a:r>
              <a:rPr lang="en-US" dirty="0" smtClean="0">
                <a:latin typeface="Courier"/>
              </a:rPr>
              <a:t>()</a:t>
            </a:r>
          </a:p>
          <a:p>
            <a:pPr lvl="1">
              <a:spcBef>
                <a:spcPts val="0"/>
              </a:spcBef>
            </a:pPr>
            <a:r>
              <a:rPr lang="en-US" dirty="0">
                <a:latin typeface="Courier"/>
              </a:rPr>
              <a:t>temp.product</a:t>
            </a:r>
            <a:r>
              <a:rPr lang="en-US" dirty="0" smtClean="0">
                <a:latin typeface="Courier"/>
              </a:rPr>
              <a:t>()</a:t>
            </a:r>
          </a:p>
          <a:p>
            <a:pPr lvl="1">
              <a:spcBef>
                <a:spcPts val="0"/>
              </a:spcBef>
            </a:pPr>
            <a:r>
              <a:rPr lang="en-US" dirty="0">
                <a:latin typeface="Courier"/>
              </a:rPr>
              <a:t>temp.describe</a:t>
            </a:r>
            <a:r>
              <a:rPr lang="en-US" dirty="0" smtClean="0">
                <a:latin typeface="Courier"/>
              </a:rPr>
              <a:t>()</a:t>
            </a:r>
          </a:p>
          <a:p>
            <a:pPr lvl="1">
              <a:spcBef>
                <a:spcPts val="0"/>
              </a:spcBef>
            </a:pPr>
            <a:r>
              <a:rPr lang="en-US" dirty="0" smtClean="0"/>
              <a:t>Type </a:t>
            </a:r>
            <a:r>
              <a:rPr lang="en-US" dirty="0">
                <a:latin typeface="Courier"/>
              </a:rPr>
              <a:t>temp</a:t>
            </a:r>
            <a:r>
              <a:rPr lang="en-US" dirty="0" smtClean="0">
                <a:latin typeface="Courier New" panose="02070309020205020404" pitchFamily="49" charset="0"/>
                <a:cs typeface="Courier New" panose="02070309020205020404" pitchFamily="49" charset="0"/>
              </a:rPr>
              <a:t>.</a:t>
            </a:r>
            <a:r>
              <a:rPr lang="en-US" dirty="0" smtClean="0"/>
              <a:t> and then type Tab to see all the alternative methods</a:t>
            </a:r>
          </a:p>
          <a:p>
            <a:pPr lvl="1">
              <a:spcBef>
                <a:spcPts val="0"/>
              </a:spcBef>
            </a:pPr>
            <a:r>
              <a:rPr lang="en-US" dirty="0" smtClean="0"/>
              <a:t>Type </a:t>
            </a:r>
            <a:r>
              <a:rPr lang="en-US" dirty="0">
                <a:latin typeface="Courier"/>
              </a:rPr>
              <a:t>temp.sort_values</a:t>
            </a:r>
            <a:r>
              <a:rPr lang="en-US" dirty="0" smtClean="0">
                <a:latin typeface="Courier"/>
              </a:rPr>
              <a:t>()</a:t>
            </a:r>
          </a:p>
          <a:p>
            <a:pPr lvl="2">
              <a:spcBef>
                <a:spcPts val="0"/>
              </a:spcBef>
            </a:pPr>
            <a:r>
              <a:rPr lang="en-US" dirty="0" smtClean="0"/>
              <a:t>Hold </a:t>
            </a:r>
            <a:r>
              <a:rPr lang="en-US" dirty="0" smtClean="0">
                <a:latin typeface="Courier New" panose="02070309020205020404" pitchFamily="49" charset="0"/>
                <a:cs typeface="Courier New" panose="02070309020205020404" pitchFamily="49" charset="0"/>
              </a:rPr>
              <a:t>Shift</a:t>
            </a:r>
            <a:r>
              <a:rPr lang="en-US" dirty="0" smtClean="0"/>
              <a:t> key, press </a:t>
            </a:r>
            <a:r>
              <a:rPr lang="en-US" dirty="0" smtClean="0">
                <a:latin typeface="Courier New" panose="02070309020205020404" pitchFamily="49" charset="0"/>
                <a:cs typeface="Courier New" panose="02070309020205020404" pitchFamily="49" charset="0"/>
              </a:rPr>
              <a:t>Tab</a:t>
            </a:r>
            <a:r>
              <a:rPr lang="en-US" dirty="0" smtClean="0"/>
              <a:t> for all parameter choices</a:t>
            </a:r>
          </a:p>
          <a:p>
            <a:pPr lvl="3">
              <a:spcBef>
                <a:spcPts val="0"/>
              </a:spcBef>
            </a:pPr>
            <a:r>
              <a:rPr lang="en-US" dirty="0" smtClean="0">
                <a:latin typeface="Courier"/>
              </a:rPr>
              <a:t>ascending = False</a:t>
            </a:r>
          </a:p>
          <a:p>
            <a:pPr lvl="3">
              <a:spcBef>
                <a:spcPts val="0"/>
              </a:spcBef>
            </a:pPr>
            <a:r>
              <a:rPr lang="en-US" dirty="0" smtClean="0">
                <a:latin typeface="Courier"/>
              </a:rPr>
              <a:t>inplace = True</a:t>
            </a:r>
          </a:p>
          <a:p>
            <a:pPr lvl="1">
              <a:spcBef>
                <a:spcPts val="0"/>
              </a:spcBef>
            </a:pPr>
            <a:r>
              <a:rPr lang="en-US" dirty="0">
                <a:latin typeface="Courier"/>
              </a:rPr>
              <a:t>temp.sort_index</a:t>
            </a:r>
            <a:r>
              <a:rPr lang="en-US" dirty="0" smtClean="0">
                <a:latin typeface="Courier"/>
              </a:rPr>
              <a:t>()</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266</a:t>
            </a:fld>
            <a:endParaRPr lang="en-US" dirty="0"/>
          </a:p>
        </p:txBody>
      </p:sp>
    </p:spTree>
    <p:extLst>
      <p:ext uri="{BB962C8B-B14F-4D97-AF65-F5344CB8AC3E}">
        <p14:creationId xmlns:p14="http://schemas.microsoft.com/office/powerpoint/2010/main" val="408323863"/>
      </p:ext>
    </p:extLst>
  </p:cSld>
  <p:clrMapOvr>
    <a:masterClrMapping/>
  </p:clrMapOvr>
  <p:timing>
    <p:tnLst>
      <p:par>
        <p:cTn id="1" dur="indefinite" restart="never" nodeType="tmRoot"/>
      </p:par>
    </p:tnLst>
  </p:timing>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Pandas </a:t>
            </a:r>
            <a:r>
              <a:rPr lang="en-US" dirty="0" smtClean="0">
                <a:latin typeface="Courier"/>
              </a:rPr>
              <a:t>Series</a:t>
            </a:r>
            <a:endParaRPr lang="en-US" dirty="0">
              <a:latin typeface="Courier"/>
            </a:endParaRPr>
          </a:p>
        </p:txBody>
      </p:sp>
      <p:sp>
        <p:nvSpPr>
          <p:cNvPr id="3" name="Content Placeholder 2"/>
          <p:cNvSpPr>
            <a:spLocks noGrp="1"/>
          </p:cNvSpPr>
          <p:nvPr>
            <p:ph idx="1"/>
          </p:nvPr>
        </p:nvSpPr>
        <p:spPr>
          <a:xfrm>
            <a:off x="914399" y="1124365"/>
            <a:ext cx="7969541" cy="4976632"/>
          </a:xfrm>
        </p:spPr>
        <p:txBody>
          <a:bodyPr/>
          <a:lstStyle/>
          <a:p>
            <a:pPr>
              <a:spcBef>
                <a:spcPts val="0"/>
              </a:spcBef>
            </a:pPr>
            <a:r>
              <a:rPr lang="en-US" dirty="0" smtClean="0"/>
              <a:t>Series Methods</a:t>
            </a:r>
          </a:p>
          <a:p>
            <a:pPr lvl="1">
              <a:spcBef>
                <a:spcPts val="0"/>
              </a:spcBef>
            </a:pPr>
            <a:r>
              <a:rPr lang="en-US" dirty="0" smtClean="0"/>
              <a:t>Appending </a:t>
            </a:r>
            <a:r>
              <a:rPr lang="en-US" dirty="0" smtClean="0">
                <a:latin typeface="Courier"/>
              </a:rPr>
              <a:t>Series</a:t>
            </a:r>
          </a:p>
          <a:p>
            <a:pPr lvl="2">
              <a:spcBef>
                <a:spcPts val="0"/>
              </a:spcBef>
            </a:pPr>
            <a:r>
              <a:rPr lang="en-US" dirty="0" smtClean="0">
                <a:latin typeface="Courier"/>
              </a:rPr>
              <a:t>temp_new = </a:t>
            </a:r>
            <a:r>
              <a:rPr lang="en-US" dirty="0">
                <a:latin typeface="Courier"/>
              </a:rPr>
              <a:t>pd.Series</a:t>
            </a:r>
            <a:r>
              <a:rPr lang="en-US" dirty="0" smtClean="0">
                <a:latin typeface="Courier"/>
              </a:rPr>
              <a:t>([0.0])</a:t>
            </a:r>
          </a:p>
          <a:p>
            <a:pPr lvl="2">
              <a:spcBef>
                <a:spcPts val="0"/>
              </a:spcBef>
            </a:pPr>
            <a:r>
              <a:rPr lang="en-US" dirty="0">
                <a:latin typeface="Courier"/>
              </a:rPr>
              <a:t>temp.append(temp_new)</a:t>
            </a:r>
            <a:endParaRPr lang="en-US" dirty="0" smtClean="0">
              <a:latin typeface="Courier"/>
            </a:endParaRPr>
          </a:p>
          <a:p>
            <a:pPr lvl="2">
              <a:spcBef>
                <a:spcPts val="0"/>
              </a:spcBef>
            </a:pPr>
            <a:r>
              <a:rPr lang="en-US" dirty="0" smtClean="0">
                <a:latin typeface="Courier"/>
              </a:rPr>
              <a:t>print(temp)</a:t>
            </a:r>
          </a:p>
          <a:p>
            <a:pPr lvl="1">
              <a:spcBef>
                <a:spcPts val="0"/>
              </a:spcBef>
            </a:pPr>
            <a:r>
              <a:rPr lang="en-US" dirty="0" smtClean="0"/>
              <a:t>Info on a </a:t>
            </a:r>
            <a:r>
              <a:rPr lang="en-US" dirty="0" smtClean="0">
                <a:latin typeface="Courier"/>
              </a:rPr>
              <a:t>Series</a:t>
            </a:r>
          </a:p>
          <a:p>
            <a:pPr lvl="2">
              <a:spcBef>
                <a:spcPts val="0"/>
              </a:spcBef>
            </a:pPr>
            <a:r>
              <a:rPr lang="en-US" dirty="0" smtClean="0">
                <a:latin typeface="Courier"/>
              </a:rPr>
              <a:t>temp.size</a:t>
            </a:r>
          </a:p>
          <a:p>
            <a:pPr lvl="2">
              <a:spcBef>
                <a:spcPts val="0"/>
              </a:spcBef>
            </a:pPr>
            <a:r>
              <a:rPr lang="en-US" dirty="0" smtClean="0">
                <a:latin typeface="Courier"/>
              </a:rPr>
              <a:t>temp.index</a:t>
            </a:r>
          </a:p>
          <a:p>
            <a:pPr lvl="1"/>
            <a:r>
              <a:rPr lang="en-US" dirty="0" smtClean="0"/>
              <a:t>Dropping a </a:t>
            </a:r>
            <a:r>
              <a:rPr lang="en-US" dirty="0">
                <a:latin typeface="Courier"/>
              </a:rPr>
              <a:t>Series</a:t>
            </a:r>
            <a:r>
              <a:rPr lang="en-US" dirty="0" smtClean="0"/>
              <a:t> element</a:t>
            </a:r>
          </a:p>
          <a:p>
            <a:pPr lvl="2"/>
            <a:r>
              <a:rPr lang="en-US" dirty="0" smtClean="0">
                <a:latin typeface="Courier"/>
              </a:rPr>
              <a:t>temp.drop()</a:t>
            </a:r>
            <a:endParaRPr lang="en-US" dirty="0">
              <a:latin typeface="Courier"/>
            </a:endParaRPr>
          </a:p>
          <a:p>
            <a:pPr lvl="2"/>
            <a:endParaRPr lang="en-US" dirty="0" smtClean="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267</a:t>
            </a:fld>
            <a:endParaRPr lang="en-US" dirty="0"/>
          </a:p>
        </p:txBody>
      </p:sp>
    </p:spTree>
    <p:extLst>
      <p:ext uri="{BB962C8B-B14F-4D97-AF65-F5344CB8AC3E}">
        <p14:creationId xmlns:p14="http://schemas.microsoft.com/office/powerpoint/2010/main" val="1777658686"/>
      </p:ext>
    </p:extLst>
  </p:cSld>
  <p:clrMapOvr>
    <a:masterClrMapping/>
  </p:clrMapOvr>
  <p:timing>
    <p:tnLst>
      <p:par>
        <p:cTn id="1" dur="indefinite" restart="never" nodeType="tmRoot"/>
      </p:par>
    </p:tnLst>
  </p:timing>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Pandas </a:t>
            </a:r>
            <a:r>
              <a:rPr lang="en-US" dirty="0">
                <a:latin typeface="Courier"/>
              </a:rPr>
              <a:t>DataFrames</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268</a:t>
            </a:fld>
            <a:endParaRPr lang="en-US" dirty="0"/>
          </a:p>
        </p:txBody>
      </p:sp>
      <p:sp>
        <p:nvSpPr>
          <p:cNvPr id="9" name="Content Placeholder 8"/>
          <p:cNvSpPr>
            <a:spLocks noGrp="1"/>
          </p:cNvSpPr>
          <p:nvPr>
            <p:ph idx="1"/>
          </p:nvPr>
        </p:nvSpPr>
        <p:spPr/>
        <p:txBody>
          <a:bodyPr/>
          <a:lstStyle/>
          <a:p>
            <a:r>
              <a:rPr lang="en-US" dirty="0" smtClean="0">
                <a:latin typeface="Courier"/>
              </a:rPr>
              <a:t>pandasDataFrames.ipynb</a:t>
            </a:r>
            <a:endParaRPr lang="en-US" dirty="0">
              <a:latin typeface="Courier"/>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94575" y="2578752"/>
            <a:ext cx="6049315" cy="3981437"/>
          </a:xfrm>
          <a:prstGeom prst="rect">
            <a:avLst/>
          </a:prstGeom>
        </p:spPr>
      </p:pic>
    </p:spTree>
    <p:extLst>
      <p:ext uri="{BB962C8B-B14F-4D97-AF65-F5344CB8AC3E}">
        <p14:creationId xmlns:p14="http://schemas.microsoft.com/office/powerpoint/2010/main" val="3649115866"/>
      </p:ext>
    </p:extLst>
  </p:cSld>
  <p:clrMapOvr>
    <a:masterClrMapping/>
  </p:clrMapOvr>
  <p:timing>
    <p:tnLst>
      <p:par>
        <p:cTn id="1" dur="indefinite" restart="never" nodeType="tmRoot"/>
      </p:par>
    </p:tnLst>
  </p:timing>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Pandas </a:t>
            </a:r>
            <a:r>
              <a:rPr lang="en-US" dirty="0" smtClean="0">
                <a:latin typeface="Courier"/>
              </a:rPr>
              <a:t>DataFrames</a:t>
            </a:r>
            <a:endParaRPr lang="en-US" dirty="0">
              <a:latin typeface="Courier"/>
            </a:endParaRPr>
          </a:p>
        </p:txBody>
      </p:sp>
      <p:sp>
        <p:nvSpPr>
          <p:cNvPr id="3" name="Content Placeholder 2"/>
          <p:cNvSpPr>
            <a:spLocks noGrp="1"/>
          </p:cNvSpPr>
          <p:nvPr>
            <p:ph idx="1"/>
          </p:nvPr>
        </p:nvSpPr>
        <p:spPr>
          <a:xfrm>
            <a:off x="914400" y="1447800"/>
            <a:ext cx="8229600" cy="4678363"/>
          </a:xfrm>
        </p:spPr>
        <p:txBody>
          <a:bodyPr/>
          <a:lstStyle/>
          <a:p>
            <a:r>
              <a:rPr lang="en-US" dirty="0">
                <a:latin typeface="Courier"/>
              </a:rPr>
              <a:t>DataFrames</a:t>
            </a:r>
            <a:r>
              <a:rPr lang="en-US" dirty="0" smtClean="0"/>
              <a:t> are 2-dimensional arrays</a:t>
            </a:r>
          </a:p>
          <a:p>
            <a:pPr lvl="1"/>
            <a:r>
              <a:rPr lang="en-US" dirty="0" smtClean="0"/>
              <a:t>Rows and columns</a:t>
            </a:r>
          </a:p>
          <a:p>
            <a:pPr lvl="1"/>
            <a:r>
              <a:rPr lang="en-US" dirty="0" smtClean="0"/>
              <a:t>Columns have heading</a:t>
            </a:r>
          </a:p>
          <a:p>
            <a:pPr lvl="1"/>
            <a:r>
              <a:rPr lang="en-US" dirty="0" smtClean="0"/>
              <a:t>Each column is of one data type</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269</a:t>
            </a:fld>
            <a:endParaRPr lang="en-US" dirty="0"/>
          </a:p>
        </p:txBody>
      </p:sp>
    </p:spTree>
    <p:extLst>
      <p:ext uri="{BB962C8B-B14F-4D97-AF65-F5344CB8AC3E}">
        <p14:creationId xmlns:p14="http://schemas.microsoft.com/office/powerpoint/2010/main" val="85507321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Our First Python Statements</a:t>
            </a:r>
            <a:endParaRPr lang="en-US" dirty="0"/>
          </a:p>
        </p:txBody>
      </p:sp>
      <p:sp>
        <p:nvSpPr>
          <p:cNvPr id="3" name="Content Placeholder 2"/>
          <p:cNvSpPr>
            <a:spLocks noGrp="1"/>
          </p:cNvSpPr>
          <p:nvPr>
            <p:ph idx="1"/>
          </p:nvPr>
        </p:nvSpPr>
        <p:spPr>
          <a:xfrm>
            <a:off x="914400" y="1468073"/>
            <a:ext cx="7772400" cy="4505684"/>
          </a:xfrm>
        </p:spPr>
        <p:txBody>
          <a:bodyPr/>
          <a:lstStyle/>
          <a:p>
            <a:pPr>
              <a:spcBef>
                <a:spcPts val="0"/>
              </a:spcBef>
            </a:pPr>
            <a:r>
              <a:rPr lang="en-US" dirty="0">
                <a:latin typeface="Courier New" panose="02070309020205020404" pitchFamily="49" charset="0"/>
                <a:cs typeface="Courier New" panose="02070309020205020404" pitchFamily="49" charset="0"/>
              </a:rPr>
              <a:t>x</a:t>
            </a:r>
            <a:r>
              <a:rPr lang="en-US" dirty="0">
                <a:cs typeface="Courier New" panose="02070309020205020404" pitchFamily="49" charset="0"/>
              </a:rPr>
              <a:t> and </a:t>
            </a:r>
            <a:r>
              <a:rPr lang="en-US" dirty="0">
                <a:latin typeface="Courier New" panose="02070309020205020404" pitchFamily="49" charset="0"/>
                <a:cs typeface="Courier New" panose="02070309020205020404" pitchFamily="49" charset="0"/>
              </a:rPr>
              <a:t>y</a:t>
            </a:r>
            <a:r>
              <a:rPr lang="en-US" dirty="0">
                <a:cs typeface="Courier New" panose="02070309020205020404" pitchFamily="49" charset="0"/>
              </a:rPr>
              <a:t> </a:t>
            </a:r>
            <a:r>
              <a:rPr lang="en-US" dirty="0" smtClean="0">
                <a:cs typeface="Courier New" panose="02070309020205020404" pitchFamily="49" charset="0"/>
              </a:rPr>
              <a:t>in these statements are called variables:</a:t>
            </a:r>
            <a:endParaRPr lang="en-US" dirty="0">
              <a:cs typeface="Courier New" panose="02070309020205020404" pitchFamily="49" charset="0"/>
            </a:endParaRPr>
          </a:p>
          <a:p>
            <a:pPr lvl="1">
              <a:spcBef>
                <a:spcPts val="0"/>
              </a:spcBef>
            </a:pPr>
            <a:r>
              <a:rPr lang="en-US" dirty="0" smtClean="0">
                <a:latin typeface="Courier New" panose="02070309020205020404" pitchFamily="49" charset="0"/>
                <a:cs typeface="Courier New" panose="02070309020205020404" pitchFamily="49" charset="0"/>
              </a:rPr>
              <a:t>x = 3</a:t>
            </a:r>
          </a:p>
          <a:p>
            <a:pPr lvl="1">
              <a:spcBef>
                <a:spcPts val="0"/>
              </a:spcBef>
            </a:pPr>
            <a:r>
              <a:rPr lang="en-US" dirty="0" smtClean="0">
                <a:latin typeface="Courier New" panose="02070309020205020404" pitchFamily="49" charset="0"/>
                <a:cs typeface="Courier New" panose="02070309020205020404" pitchFamily="49" charset="0"/>
              </a:rPr>
              <a:t>y = "Hello World!"</a:t>
            </a:r>
          </a:p>
          <a:p>
            <a:pPr>
              <a:spcBef>
                <a:spcPts val="0"/>
              </a:spcBef>
            </a:pPr>
            <a:r>
              <a:rPr lang="en-US" dirty="0" smtClean="0">
                <a:cs typeface="Courier New" panose="02070309020205020404" pitchFamily="49" charset="0"/>
              </a:rPr>
              <a:t>Think of a variable as a container</a:t>
            </a:r>
          </a:p>
          <a:p>
            <a:pPr>
              <a:spcBef>
                <a:spcPts val="0"/>
              </a:spcBef>
            </a:pPr>
            <a:r>
              <a:rPr lang="en-US" dirty="0" smtClean="0">
                <a:cs typeface="Courier New" panose="02070309020205020404" pitchFamily="49" charset="0"/>
              </a:rPr>
              <a:t>Assignment </a:t>
            </a:r>
            <a:r>
              <a:rPr lang="en-US" dirty="0">
                <a:cs typeface="Courier New" panose="02070309020205020404" pitchFamily="49" charset="0"/>
              </a:rPr>
              <a:t>statements (</a:t>
            </a:r>
            <a:r>
              <a:rPr lang="en-US" dirty="0" smtClean="0">
                <a:cs typeface="Courier New" panose="02070309020205020404" pitchFamily="49" charset="0"/>
              </a:rPr>
              <a:t>with “=” sign): </a:t>
            </a:r>
          </a:p>
          <a:p>
            <a:pPr lvl="1">
              <a:spcBef>
                <a:spcPts val="0"/>
              </a:spcBef>
            </a:pPr>
            <a:r>
              <a:rPr lang="en-US" dirty="0" smtClean="0">
                <a:cs typeface="Courier New" panose="02070309020205020404" pitchFamily="49" charset="0"/>
              </a:rPr>
              <a:t>Right-side computed, then transferred to left-side variable</a:t>
            </a:r>
            <a:endParaRPr lang="en-US" dirty="0">
              <a:cs typeface="Courier New" panose="02070309020205020404" pitchFamily="49" charset="0"/>
            </a:endParaRP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27</a:t>
            </a:fld>
            <a:endParaRPr lang="en-US" dirty="0"/>
          </a:p>
        </p:txBody>
      </p:sp>
      <p:sp>
        <p:nvSpPr>
          <p:cNvPr id="5" name="Oval 4"/>
          <p:cNvSpPr/>
          <p:nvPr/>
        </p:nvSpPr>
        <p:spPr>
          <a:xfrm>
            <a:off x="2516697" y="2491530"/>
            <a:ext cx="385894" cy="42783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p:cNvSpPr/>
          <p:nvPr/>
        </p:nvSpPr>
        <p:spPr>
          <a:xfrm>
            <a:off x="1670807" y="2491530"/>
            <a:ext cx="385894" cy="42783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Freeform 6"/>
          <p:cNvSpPr/>
          <p:nvPr/>
        </p:nvSpPr>
        <p:spPr>
          <a:xfrm>
            <a:off x="2021747" y="2474037"/>
            <a:ext cx="520117" cy="126550"/>
          </a:xfrm>
          <a:custGeom>
            <a:avLst/>
            <a:gdLst>
              <a:gd name="connsiteX0" fmla="*/ 520117 w 520117"/>
              <a:gd name="connsiteY0" fmla="*/ 126550 h 126550"/>
              <a:gd name="connsiteX1" fmla="*/ 251670 w 520117"/>
              <a:gd name="connsiteY1" fmla="*/ 715 h 126550"/>
              <a:gd name="connsiteX2" fmla="*/ 0 w 520117"/>
              <a:gd name="connsiteY2" fmla="*/ 84605 h 126550"/>
            </a:gdLst>
            <a:ahLst/>
            <a:cxnLst>
              <a:cxn ang="0">
                <a:pos x="connsiteX0" y="connsiteY0"/>
              </a:cxn>
              <a:cxn ang="0">
                <a:pos x="connsiteX1" y="connsiteY1"/>
              </a:cxn>
              <a:cxn ang="0">
                <a:pos x="connsiteX2" y="connsiteY2"/>
              </a:cxn>
            </a:cxnLst>
            <a:rect l="l" t="t" r="r" b="b"/>
            <a:pathLst>
              <a:path w="520117" h="126550">
                <a:moveTo>
                  <a:pt x="520117" y="126550"/>
                </a:moveTo>
                <a:cubicBezTo>
                  <a:pt x="429236" y="67128"/>
                  <a:pt x="338356" y="7706"/>
                  <a:pt x="251670" y="715"/>
                </a:cubicBezTo>
                <a:cubicBezTo>
                  <a:pt x="164984" y="-6276"/>
                  <a:pt x="82492" y="39164"/>
                  <a:pt x="0" y="84605"/>
                </a:cubicBezTo>
              </a:path>
            </a:pathLst>
          </a:custGeom>
          <a:noFill/>
          <a:ln>
            <a:solidFill>
              <a:srgbClr val="FF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786158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Pandas </a:t>
            </a:r>
            <a:r>
              <a:rPr lang="en-US" dirty="0" smtClean="0">
                <a:latin typeface="Courier"/>
              </a:rPr>
              <a:t>DataFrames</a:t>
            </a:r>
            <a:endParaRPr lang="en-US" dirty="0">
              <a:latin typeface="Courier"/>
            </a:endParaRPr>
          </a:p>
        </p:txBody>
      </p:sp>
      <p:sp>
        <p:nvSpPr>
          <p:cNvPr id="3" name="Content Placeholder 2"/>
          <p:cNvSpPr>
            <a:spLocks noGrp="1"/>
          </p:cNvSpPr>
          <p:nvPr>
            <p:ph idx="1"/>
          </p:nvPr>
        </p:nvSpPr>
        <p:spPr>
          <a:xfrm>
            <a:off x="914400" y="1447800"/>
            <a:ext cx="8229600" cy="4678363"/>
          </a:xfrm>
        </p:spPr>
        <p:txBody>
          <a:bodyPr/>
          <a:lstStyle/>
          <a:p>
            <a:r>
              <a:rPr lang="en-US" dirty="0" smtClean="0"/>
              <a:t>Import pandas</a:t>
            </a:r>
          </a:p>
          <a:p>
            <a:pPr lvl="1"/>
            <a:r>
              <a:rPr lang="en-US" dirty="0">
                <a:latin typeface="Courier"/>
              </a:rPr>
              <a:t>import pandas as pd</a:t>
            </a:r>
            <a:endParaRPr lang="en-US" dirty="0" smtClean="0">
              <a:latin typeface="Courier"/>
            </a:endParaRPr>
          </a:p>
          <a:p>
            <a:r>
              <a:rPr lang="en-US" dirty="0" smtClean="0"/>
              <a:t>Read csv file</a:t>
            </a:r>
          </a:p>
          <a:p>
            <a:pPr lvl="1"/>
            <a:r>
              <a:rPr lang="en-US" dirty="0">
                <a:latin typeface="Courier"/>
              </a:rPr>
              <a:t>df = pd.read_csv('Iris.csv</a:t>
            </a:r>
            <a:r>
              <a:rPr lang="en-US" dirty="0" smtClean="0">
                <a:latin typeface="Courier"/>
              </a:rPr>
              <a:t>')</a:t>
            </a:r>
          </a:p>
          <a:p>
            <a:r>
              <a:rPr lang="en-US" dirty="0" smtClean="0"/>
              <a:t>Get first few DataFrame rows</a:t>
            </a:r>
          </a:p>
          <a:p>
            <a:pPr lvl="1"/>
            <a:r>
              <a:rPr lang="en-US" dirty="0" smtClean="0">
                <a:latin typeface="Courier"/>
              </a:rPr>
              <a:t>df.head</a:t>
            </a:r>
            <a:r>
              <a:rPr lang="en-US" dirty="0">
                <a:latin typeface="Courier"/>
              </a:rPr>
              <a:t>()</a:t>
            </a:r>
          </a:p>
          <a:p>
            <a:r>
              <a:rPr lang="en-US" dirty="0" smtClean="0"/>
              <a:t>Get first few rows of a particular column:</a:t>
            </a:r>
          </a:p>
          <a:p>
            <a:pPr lvl="1"/>
            <a:r>
              <a:rPr lang="en-US" dirty="0">
                <a:latin typeface="Courier"/>
              </a:rPr>
              <a:t>df['PetalLengthCm'].head</a:t>
            </a:r>
            <a:r>
              <a:rPr lang="en-US" dirty="0" smtClean="0">
                <a:latin typeface="Courier"/>
              </a:rPr>
              <a:t>()</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270</a:t>
            </a:fld>
            <a:endParaRPr lang="en-US" dirty="0"/>
          </a:p>
        </p:txBody>
      </p:sp>
    </p:spTree>
    <p:extLst>
      <p:ext uri="{BB962C8B-B14F-4D97-AF65-F5344CB8AC3E}">
        <p14:creationId xmlns:p14="http://schemas.microsoft.com/office/powerpoint/2010/main" val="2730498398"/>
      </p:ext>
    </p:extLst>
  </p:cSld>
  <p:clrMapOvr>
    <a:masterClrMapping/>
  </p:clrMapOvr>
  <p:timing>
    <p:tnLst>
      <p:par>
        <p:cTn id="1" dur="indefinite" restart="never" nodeType="tmRoot"/>
      </p:par>
    </p:tnLst>
  </p:timing>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Pandas </a:t>
            </a:r>
            <a:r>
              <a:rPr lang="en-US" dirty="0" smtClean="0">
                <a:latin typeface="Courier"/>
              </a:rPr>
              <a:t>DataFrames</a:t>
            </a:r>
            <a:endParaRPr lang="en-US" dirty="0">
              <a:latin typeface="Courier"/>
            </a:endParaRPr>
          </a:p>
        </p:txBody>
      </p:sp>
      <p:sp>
        <p:nvSpPr>
          <p:cNvPr id="3" name="Content Placeholder 2"/>
          <p:cNvSpPr>
            <a:spLocks noGrp="1"/>
          </p:cNvSpPr>
          <p:nvPr>
            <p:ph idx="1"/>
          </p:nvPr>
        </p:nvSpPr>
        <p:spPr>
          <a:xfrm>
            <a:off x="914400" y="1119500"/>
            <a:ext cx="8229600" cy="5006664"/>
          </a:xfrm>
        </p:spPr>
        <p:txBody>
          <a:bodyPr/>
          <a:lstStyle/>
          <a:p>
            <a:r>
              <a:rPr lang="en-US" dirty="0" smtClean="0"/>
              <a:t>Column headings </a:t>
            </a:r>
          </a:p>
          <a:p>
            <a:pPr lvl="1"/>
            <a:r>
              <a:rPr lang="en-US" dirty="0" smtClean="0">
                <a:latin typeface="Courier"/>
              </a:rPr>
              <a:t>df.columns</a:t>
            </a:r>
          </a:p>
          <a:p>
            <a:pPr lvl="1"/>
            <a:r>
              <a:rPr lang="en-US" dirty="0" smtClean="0">
                <a:latin typeface="Courier"/>
              </a:rPr>
              <a:t>df.columns.values</a:t>
            </a:r>
            <a:endParaRPr lang="en-US" dirty="0">
              <a:latin typeface="Courier"/>
            </a:endParaRPr>
          </a:p>
          <a:p>
            <a:r>
              <a:rPr lang="en-US" dirty="0" smtClean="0"/>
              <a:t>Get column</a:t>
            </a:r>
          </a:p>
          <a:p>
            <a:pPr lvl="1"/>
            <a:r>
              <a:rPr lang="en-US" dirty="0" smtClean="0">
                <a:latin typeface="Courier"/>
              </a:rPr>
              <a:t>df.[</a:t>
            </a:r>
            <a:r>
              <a:rPr lang="en-US" dirty="0">
                <a:latin typeface="Courier"/>
              </a:rPr>
              <a:t>'</a:t>
            </a:r>
            <a:r>
              <a:rPr lang="en-US" dirty="0" smtClean="0">
                <a:latin typeface="Courier"/>
              </a:rPr>
              <a:t>put_col_heading_here']</a:t>
            </a:r>
          </a:p>
          <a:p>
            <a:r>
              <a:rPr lang="en-US" dirty="0"/>
              <a:t>Get row</a:t>
            </a:r>
          </a:p>
          <a:p>
            <a:pPr lvl="1"/>
            <a:r>
              <a:rPr lang="en-US" dirty="0">
                <a:latin typeface="Courier"/>
              </a:rPr>
              <a:t>df.loc[0</a:t>
            </a:r>
            <a:r>
              <a:rPr lang="en-US" dirty="0" smtClean="0">
                <a:latin typeface="Courier"/>
              </a:rPr>
              <a:t>] </a:t>
            </a:r>
            <a:r>
              <a:rPr lang="en-US" dirty="0"/>
              <a:t>(by index </a:t>
            </a:r>
            <a:r>
              <a:rPr lang="en-US" dirty="0" smtClean="0"/>
              <a:t>label)</a:t>
            </a:r>
            <a:endParaRPr lang="en-US" dirty="0" smtClean="0">
              <a:latin typeface="Courier"/>
            </a:endParaRPr>
          </a:p>
          <a:p>
            <a:pPr lvl="1"/>
            <a:r>
              <a:rPr lang="en-US" dirty="0" smtClean="0">
                <a:latin typeface="Courier"/>
              </a:rPr>
              <a:t>df.iloc[0] </a:t>
            </a:r>
            <a:r>
              <a:rPr lang="en-US" dirty="0" smtClean="0"/>
              <a:t>(by index number)</a:t>
            </a:r>
            <a:endParaRPr lang="en-US" dirty="0"/>
          </a:p>
          <a:p>
            <a:r>
              <a:rPr lang="en-US" dirty="0"/>
              <a:t>Get column</a:t>
            </a:r>
          </a:p>
          <a:p>
            <a:pPr lvl="1"/>
            <a:r>
              <a:rPr lang="en-US" dirty="0">
                <a:latin typeface="Courier"/>
              </a:rPr>
              <a:t>df['PetalLengthCm</a:t>
            </a:r>
            <a:r>
              <a:rPr lang="en-US" dirty="0" smtClean="0">
                <a:latin typeface="Courier"/>
              </a:rPr>
              <a:t>']</a:t>
            </a:r>
            <a:endParaRPr lang="en-US" dirty="0">
              <a:latin typeface="Courier"/>
            </a:endParaRP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271</a:t>
            </a:fld>
            <a:endParaRPr lang="en-US" dirty="0"/>
          </a:p>
        </p:txBody>
      </p:sp>
    </p:spTree>
    <p:extLst>
      <p:ext uri="{BB962C8B-B14F-4D97-AF65-F5344CB8AC3E}">
        <p14:creationId xmlns:p14="http://schemas.microsoft.com/office/powerpoint/2010/main" val="1033176200"/>
      </p:ext>
    </p:extLst>
  </p:cSld>
  <p:clrMapOvr>
    <a:masterClrMapping/>
  </p:clrMapOvr>
  <p:timing>
    <p:tnLst>
      <p:par>
        <p:cTn id="1" dur="indefinite" restart="never" nodeType="tmRoot"/>
      </p:par>
    </p:tnLst>
  </p:timing>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Pandas </a:t>
            </a:r>
            <a:r>
              <a:rPr lang="en-US" dirty="0" smtClean="0">
                <a:latin typeface="Courier"/>
              </a:rPr>
              <a:t>DataFrames</a:t>
            </a:r>
            <a:endParaRPr lang="en-US" dirty="0">
              <a:latin typeface="Courier"/>
            </a:endParaRPr>
          </a:p>
        </p:txBody>
      </p:sp>
      <p:sp>
        <p:nvSpPr>
          <p:cNvPr id="3" name="Content Placeholder 2"/>
          <p:cNvSpPr>
            <a:spLocks noGrp="1"/>
          </p:cNvSpPr>
          <p:nvPr>
            <p:ph idx="1"/>
          </p:nvPr>
        </p:nvSpPr>
        <p:spPr>
          <a:xfrm>
            <a:off x="914400" y="1085316"/>
            <a:ext cx="8229600" cy="5040847"/>
          </a:xfrm>
        </p:spPr>
        <p:txBody>
          <a:bodyPr/>
          <a:lstStyle/>
          <a:p>
            <a:r>
              <a:rPr lang="en-US" dirty="0" smtClean="0"/>
              <a:t>Get columns</a:t>
            </a:r>
            <a:endParaRPr lang="en-US" dirty="0"/>
          </a:p>
          <a:p>
            <a:pPr lvl="1"/>
            <a:r>
              <a:rPr lang="en-US" sz="2400" dirty="0">
                <a:latin typeface="Courier"/>
              </a:rPr>
              <a:t>df[</a:t>
            </a:r>
            <a:r>
              <a:rPr lang="en-US" sz="2400" dirty="0" smtClean="0">
                <a:latin typeface="Courier"/>
              </a:rPr>
              <a:t>'PetalLengthCm',</a:t>
            </a:r>
            <a:r>
              <a:rPr lang="en-US" sz="2400" dirty="0">
                <a:latin typeface="Courier"/>
              </a:rPr>
              <a:t> '</a:t>
            </a:r>
            <a:r>
              <a:rPr lang="en-US" sz="2400" dirty="0" smtClean="0">
                <a:latin typeface="Courier"/>
              </a:rPr>
              <a:t>SepalLengthCm']</a:t>
            </a:r>
          </a:p>
          <a:p>
            <a:r>
              <a:rPr lang="en-US" dirty="0" smtClean="0"/>
              <a:t>Get column data</a:t>
            </a:r>
          </a:p>
          <a:p>
            <a:pPr lvl="1"/>
            <a:r>
              <a:rPr lang="en-US" dirty="0">
                <a:latin typeface="Courier"/>
              </a:rPr>
              <a:t>df['PetalLengthCm'].values</a:t>
            </a:r>
          </a:p>
          <a:p>
            <a:r>
              <a:rPr lang="en-US" dirty="0"/>
              <a:t>Get column </a:t>
            </a:r>
            <a:r>
              <a:rPr lang="en-US" dirty="0" smtClean="0"/>
              <a:t>name</a:t>
            </a:r>
            <a:endParaRPr lang="en-US" dirty="0"/>
          </a:p>
          <a:p>
            <a:pPr lvl="1"/>
            <a:r>
              <a:rPr lang="en-US" dirty="0">
                <a:latin typeface="Courier"/>
              </a:rPr>
              <a:t>df['PetalLengthCm</a:t>
            </a:r>
            <a:r>
              <a:rPr lang="en-US" dirty="0" smtClean="0">
                <a:latin typeface="Courier"/>
              </a:rPr>
              <a:t>'].name</a:t>
            </a:r>
            <a:endParaRPr lang="en-US" dirty="0">
              <a:latin typeface="Courier"/>
            </a:endParaRPr>
          </a:p>
          <a:p>
            <a:r>
              <a:rPr lang="en-US" dirty="0" smtClean="0"/>
              <a:t>Get row and column</a:t>
            </a:r>
          </a:p>
          <a:p>
            <a:pPr lvl="1"/>
            <a:r>
              <a:rPr lang="en-US" dirty="0">
                <a:latin typeface="Courier"/>
              </a:rPr>
              <a:t>df['PetalLengthCm'].loc[0</a:t>
            </a:r>
            <a:r>
              <a:rPr lang="en-US" dirty="0" smtClean="0">
                <a:latin typeface="Courier"/>
              </a:rPr>
              <a:t>]</a:t>
            </a:r>
          </a:p>
          <a:p>
            <a:pPr lvl="1"/>
            <a:r>
              <a:rPr lang="en-US" dirty="0">
                <a:latin typeface="Courier"/>
              </a:rPr>
              <a:t>df['PetalLengthCm'].iloc[0</a:t>
            </a:r>
            <a:r>
              <a:rPr lang="en-US" dirty="0" smtClean="0">
                <a:latin typeface="Courier"/>
              </a:rPr>
              <a:t>]</a:t>
            </a:r>
          </a:p>
          <a:p>
            <a:pPr lvl="1"/>
            <a:r>
              <a:rPr lang="en-US" dirty="0" smtClean="0">
                <a:latin typeface="Courier"/>
              </a:rPr>
              <a:t>df.loc[0][</a:t>
            </a:r>
            <a:r>
              <a:rPr lang="en-US" dirty="0">
                <a:latin typeface="Courier"/>
              </a:rPr>
              <a:t>'PetalLengthCm</a:t>
            </a:r>
            <a:r>
              <a:rPr lang="en-US" dirty="0" smtClean="0">
                <a:latin typeface="Courier"/>
              </a:rPr>
              <a:t>']</a:t>
            </a:r>
            <a:endParaRPr lang="en-US" dirty="0">
              <a:latin typeface="Courier"/>
            </a:endParaRPr>
          </a:p>
          <a:p>
            <a:pPr lvl="1"/>
            <a:r>
              <a:rPr lang="en-US" dirty="0" smtClean="0">
                <a:latin typeface="Courier"/>
              </a:rPr>
              <a:t>df.iloc[0][</a:t>
            </a:r>
            <a:r>
              <a:rPr lang="en-US" dirty="0">
                <a:latin typeface="Courier"/>
              </a:rPr>
              <a:t>'PetalLengthCm</a:t>
            </a:r>
            <a:r>
              <a:rPr lang="en-US" dirty="0" smtClean="0">
                <a:latin typeface="Courier"/>
              </a:rPr>
              <a:t>']</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272</a:t>
            </a:fld>
            <a:endParaRPr lang="en-US" dirty="0"/>
          </a:p>
        </p:txBody>
      </p:sp>
    </p:spTree>
    <p:extLst>
      <p:ext uri="{BB962C8B-B14F-4D97-AF65-F5344CB8AC3E}">
        <p14:creationId xmlns:p14="http://schemas.microsoft.com/office/powerpoint/2010/main" val="3400879016"/>
      </p:ext>
    </p:extLst>
  </p:cSld>
  <p:clrMapOvr>
    <a:masterClrMapping/>
  </p:clrMapOvr>
  <p:timing>
    <p:tnLst>
      <p:par>
        <p:cTn id="1" dur="indefinite" restart="never" nodeType="tmRoot"/>
      </p:par>
    </p:tnLst>
  </p:timing>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Pandas </a:t>
            </a:r>
            <a:r>
              <a:rPr lang="en-US" dirty="0" smtClean="0">
                <a:latin typeface="Courier"/>
              </a:rPr>
              <a:t>DataFrames</a:t>
            </a:r>
            <a:endParaRPr lang="en-US" dirty="0">
              <a:latin typeface="Courier"/>
            </a:endParaRPr>
          </a:p>
        </p:txBody>
      </p:sp>
      <p:sp>
        <p:nvSpPr>
          <p:cNvPr id="3" name="Content Placeholder 2"/>
          <p:cNvSpPr>
            <a:spLocks noGrp="1"/>
          </p:cNvSpPr>
          <p:nvPr>
            <p:ph idx="1"/>
          </p:nvPr>
        </p:nvSpPr>
        <p:spPr>
          <a:xfrm>
            <a:off x="914400" y="1085316"/>
            <a:ext cx="8229600" cy="5040847"/>
          </a:xfrm>
        </p:spPr>
        <p:txBody>
          <a:bodyPr/>
          <a:lstStyle/>
          <a:p>
            <a:r>
              <a:rPr lang="en-US" dirty="0" smtClean="0"/>
              <a:t>DataFrame shape</a:t>
            </a:r>
          </a:p>
          <a:p>
            <a:pPr lvl="1"/>
            <a:r>
              <a:rPr lang="en-US" dirty="0" smtClean="0">
                <a:latin typeface="Courier"/>
              </a:rPr>
              <a:t>df.shape</a:t>
            </a:r>
          </a:p>
          <a:p>
            <a:pPr lvl="1"/>
            <a:r>
              <a:rPr lang="en-US" dirty="0">
                <a:latin typeface="Courier"/>
              </a:rPr>
              <a:t>type(df.shape)</a:t>
            </a:r>
          </a:p>
          <a:p>
            <a:r>
              <a:rPr lang="en-US" dirty="0" smtClean="0"/>
              <a:t>Get column data types</a:t>
            </a:r>
          </a:p>
          <a:p>
            <a:pPr lvl="1"/>
            <a:r>
              <a:rPr lang="en-US" dirty="0" smtClean="0">
                <a:latin typeface="Courier"/>
              </a:rPr>
              <a:t>df.dtypes</a:t>
            </a:r>
          </a:p>
          <a:p>
            <a:r>
              <a:rPr lang="en-US" dirty="0"/>
              <a:t>Get </a:t>
            </a:r>
            <a:r>
              <a:rPr lang="en-US" dirty="0">
                <a:latin typeface="Courier"/>
              </a:rPr>
              <a:t>DataFrame</a:t>
            </a:r>
            <a:r>
              <a:rPr lang="en-US" dirty="0"/>
              <a:t> data</a:t>
            </a:r>
          </a:p>
          <a:p>
            <a:pPr lvl="1"/>
            <a:r>
              <a:rPr lang="en-US" dirty="0">
                <a:latin typeface="Courier"/>
              </a:rPr>
              <a:t>df.values</a:t>
            </a:r>
          </a:p>
          <a:p>
            <a:r>
              <a:rPr lang="en-US" dirty="0"/>
              <a:t>Convert </a:t>
            </a:r>
            <a:r>
              <a:rPr lang="en-US" dirty="0">
                <a:latin typeface="Courier"/>
              </a:rPr>
              <a:t>DataFrame</a:t>
            </a:r>
            <a:r>
              <a:rPr lang="en-US" dirty="0"/>
              <a:t> data to list</a:t>
            </a:r>
          </a:p>
          <a:p>
            <a:pPr lvl="1"/>
            <a:r>
              <a:rPr lang="en-US" dirty="0">
                <a:latin typeface="Courier"/>
              </a:rPr>
              <a:t>df.values.tolist()</a:t>
            </a:r>
          </a:p>
          <a:p>
            <a:endParaRPr lang="en-US" dirty="0" smtClean="0">
              <a:latin typeface="Courier"/>
            </a:endParaRP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273</a:t>
            </a:fld>
            <a:endParaRPr lang="en-US" dirty="0"/>
          </a:p>
        </p:txBody>
      </p:sp>
    </p:spTree>
    <p:extLst>
      <p:ext uri="{BB962C8B-B14F-4D97-AF65-F5344CB8AC3E}">
        <p14:creationId xmlns:p14="http://schemas.microsoft.com/office/powerpoint/2010/main" val="2327701307"/>
      </p:ext>
    </p:extLst>
  </p:cSld>
  <p:clrMapOvr>
    <a:masterClrMapping/>
  </p:clrMapOvr>
  <p:timing>
    <p:tnLst>
      <p:par>
        <p:cTn id="1" dur="indefinite" restart="never" nodeType="tmRoot"/>
      </p:par>
    </p:tnLst>
  </p:timing>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Pandas </a:t>
            </a:r>
            <a:r>
              <a:rPr lang="en-US" dirty="0" smtClean="0">
                <a:latin typeface="Courier"/>
              </a:rPr>
              <a:t>DataFrames</a:t>
            </a:r>
            <a:endParaRPr lang="en-US" dirty="0">
              <a:latin typeface="Courier"/>
            </a:endParaRPr>
          </a:p>
        </p:txBody>
      </p:sp>
      <p:sp>
        <p:nvSpPr>
          <p:cNvPr id="3" name="Content Placeholder 2"/>
          <p:cNvSpPr>
            <a:spLocks noGrp="1"/>
          </p:cNvSpPr>
          <p:nvPr>
            <p:ph idx="1"/>
          </p:nvPr>
        </p:nvSpPr>
        <p:spPr>
          <a:xfrm>
            <a:off x="914400" y="1447800"/>
            <a:ext cx="8229600" cy="4678363"/>
          </a:xfrm>
        </p:spPr>
        <p:txBody>
          <a:bodyPr/>
          <a:lstStyle/>
          <a:p>
            <a:r>
              <a:rPr lang="en-US" dirty="0" smtClean="0"/>
              <a:t>DataFrame descriptive statistics</a:t>
            </a:r>
          </a:p>
          <a:p>
            <a:pPr lvl="1"/>
            <a:r>
              <a:rPr lang="en-US" dirty="0">
                <a:latin typeface="Courier"/>
              </a:rPr>
              <a:t>df.describe()</a:t>
            </a:r>
          </a:p>
          <a:p>
            <a:r>
              <a:rPr lang="en-US" dirty="0" smtClean="0"/>
              <a:t>Various individual statistics</a:t>
            </a:r>
          </a:p>
          <a:p>
            <a:pPr lvl="1"/>
            <a:r>
              <a:rPr lang="en-US" dirty="0">
                <a:latin typeface="Courier"/>
              </a:rPr>
              <a:t>df.mean</a:t>
            </a:r>
            <a:r>
              <a:rPr lang="en-US" dirty="0" smtClean="0">
                <a:latin typeface="Courier"/>
              </a:rPr>
              <a:t>()</a:t>
            </a:r>
          </a:p>
          <a:p>
            <a:pPr lvl="1"/>
            <a:r>
              <a:rPr lang="en-US" dirty="0">
                <a:latin typeface="Courier"/>
              </a:rPr>
              <a:t>df.median</a:t>
            </a:r>
            <a:r>
              <a:rPr lang="en-US" dirty="0" smtClean="0">
                <a:latin typeface="Courier"/>
              </a:rPr>
              <a:t>()</a:t>
            </a:r>
          </a:p>
          <a:p>
            <a:pPr lvl="1"/>
            <a:r>
              <a:rPr lang="en-US" dirty="0">
                <a:latin typeface="Courier"/>
              </a:rPr>
              <a:t>df.min</a:t>
            </a:r>
            <a:r>
              <a:rPr lang="en-US" dirty="0" smtClean="0">
                <a:latin typeface="Courier"/>
              </a:rPr>
              <a:t>()</a:t>
            </a:r>
          </a:p>
          <a:p>
            <a:pPr lvl="1"/>
            <a:r>
              <a:rPr lang="en-US" dirty="0">
                <a:latin typeface="Courier"/>
              </a:rPr>
              <a:t>df.max()</a:t>
            </a:r>
            <a:endParaRPr lang="en-US" dirty="0" smtClean="0">
              <a:latin typeface="Courier"/>
            </a:endParaRP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274</a:t>
            </a:fld>
            <a:endParaRPr lang="en-US" dirty="0"/>
          </a:p>
        </p:txBody>
      </p:sp>
    </p:spTree>
    <p:extLst>
      <p:ext uri="{BB962C8B-B14F-4D97-AF65-F5344CB8AC3E}">
        <p14:creationId xmlns:p14="http://schemas.microsoft.com/office/powerpoint/2010/main" val="2718277045"/>
      </p:ext>
    </p:extLst>
  </p:cSld>
  <p:clrMapOvr>
    <a:masterClrMapping/>
  </p:clrMapOvr>
  <p:timing>
    <p:tnLst>
      <p:par>
        <p:cTn id="1" dur="indefinite" restart="never" nodeType="tmRoot"/>
      </p:par>
    </p:tnLst>
  </p:timing>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Pandas </a:t>
            </a:r>
            <a:r>
              <a:rPr lang="en-US" dirty="0" smtClean="0">
                <a:latin typeface="Courier"/>
              </a:rPr>
              <a:t>DataFrames</a:t>
            </a:r>
            <a:endParaRPr lang="en-US" dirty="0">
              <a:latin typeface="Courier"/>
            </a:endParaRPr>
          </a:p>
        </p:txBody>
      </p:sp>
      <p:sp>
        <p:nvSpPr>
          <p:cNvPr id="3" name="Content Placeholder 2"/>
          <p:cNvSpPr>
            <a:spLocks noGrp="1"/>
          </p:cNvSpPr>
          <p:nvPr>
            <p:ph idx="1"/>
          </p:nvPr>
        </p:nvSpPr>
        <p:spPr>
          <a:xfrm>
            <a:off x="914400" y="1447800"/>
            <a:ext cx="8229600" cy="4678363"/>
          </a:xfrm>
        </p:spPr>
        <p:txBody>
          <a:bodyPr/>
          <a:lstStyle/>
          <a:p>
            <a:r>
              <a:rPr lang="en-US" dirty="0" smtClean="0"/>
              <a:t>Properties applied to </a:t>
            </a:r>
            <a:r>
              <a:rPr lang="en-US" dirty="0">
                <a:latin typeface="Courier"/>
              </a:rPr>
              <a:t>DataFrame</a:t>
            </a:r>
            <a:r>
              <a:rPr lang="en-US" dirty="0" smtClean="0"/>
              <a:t> columns</a:t>
            </a:r>
          </a:p>
          <a:p>
            <a:pPr lvl="1"/>
            <a:r>
              <a:rPr lang="en-US" dirty="0" smtClean="0">
                <a:latin typeface="Courier"/>
              </a:rPr>
              <a:t>df</a:t>
            </a:r>
            <a:r>
              <a:rPr lang="en-US" dirty="0">
                <a:latin typeface="Courier"/>
              </a:rPr>
              <a:t>['PetalLengthCm'].sum</a:t>
            </a:r>
            <a:r>
              <a:rPr lang="en-US" dirty="0" smtClean="0">
                <a:latin typeface="Courier"/>
              </a:rPr>
              <a:t>()</a:t>
            </a:r>
            <a:endParaRPr lang="en-US" dirty="0">
              <a:latin typeface="Courier"/>
            </a:endParaRPr>
          </a:p>
          <a:p>
            <a:pPr lvl="1"/>
            <a:r>
              <a:rPr lang="en-US" dirty="0" smtClean="0">
                <a:latin typeface="Courier"/>
              </a:rPr>
              <a:t>df</a:t>
            </a:r>
            <a:r>
              <a:rPr lang="en-US" dirty="0">
                <a:latin typeface="Courier"/>
              </a:rPr>
              <a:t>['PetalLengthCm'].mean</a:t>
            </a:r>
            <a:r>
              <a:rPr lang="en-US" dirty="0" smtClean="0">
                <a:latin typeface="Courier"/>
              </a:rPr>
              <a:t>()</a:t>
            </a:r>
            <a:endParaRPr lang="en-US" dirty="0">
              <a:latin typeface="Courier"/>
            </a:endParaRPr>
          </a:p>
          <a:p>
            <a:pPr lvl="1"/>
            <a:r>
              <a:rPr lang="en-US" dirty="0" smtClean="0">
                <a:latin typeface="Courier"/>
              </a:rPr>
              <a:t>df</a:t>
            </a:r>
            <a:r>
              <a:rPr lang="en-US" dirty="0">
                <a:latin typeface="Courier"/>
              </a:rPr>
              <a:t>['PetalLengthCm'].median</a:t>
            </a:r>
            <a:r>
              <a:rPr lang="en-US" dirty="0" smtClean="0">
                <a:latin typeface="Courier"/>
              </a:rPr>
              <a:t>()</a:t>
            </a:r>
            <a:endParaRPr lang="en-US" dirty="0">
              <a:latin typeface="Courier"/>
            </a:endParaRPr>
          </a:p>
          <a:p>
            <a:pPr lvl="1"/>
            <a:r>
              <a:rPr lang="en-US" dirty="0" smtClean="0">
                <a:latin typeface="Courier"/>
              </a:rPr>
              <a:t>df</a:t>
            </a:r>
            <a:r>
              <a:rPr lang="en-US" dirty="0">
                <a:latin typeface="Courier"/>
              </a:rPr>
              <a:t>['PetalLengthCm'].</a:t>
            </a:r>
            <a:r>
              <a:rPr lang="en-US" dirty="0" smtClean="0">
                <a:latin typeface="Courier"/>
              </a:rPr>
              <a:t>shape</a:t>
            </a:r>
            <a:endParaRPr lang="en-US" dirty="0">
              <a:latin typeface="Courier"/>
            </a:endParaRPr>
          </a:p>
          <a:p>
            <a:pPr lvl="1"/>
            <a:r>
              <a:rPr lang="en-US" dirty="0" smtClean="0">
                <a:latin typeface="Courier"/>
              </a:rPr>
              <a:t>df</a:t>
            </a:r>
            <a:r>
              <a:rPr lang="en-US" dirty="0">
                <a:latin typeface="Courier"/>
              </a:rPr>
              <a:t>['PetalLengthCm'].describe</a:t>
            </a:r>
            <a:r>
              <a:rPr lang="en-US" dirty="0" smtClean="0">
                <a:latin typeface="Courier"/>
              </a:rPr>
              <a:t>()</a:t>
            </a:r>
          </a:p>
          <a:p>
            <a:r>
              <a:rPr lang="en-US" dirty="0" smtClean="0"/>
              <a:t>Get histogram data on categorical columns</a:t>
            </a:r>
          </a:p>
          <a:p>
            <a:pPr lvl="1"/>
            <a:r>
              <a:rPr lang="en-US" dirty="0">
                <a:latin typeface="Courier"/>
              </a:rPr>
              <a:t>df['Species'].value_counts</a:t>
            </a:r>
            <a:r>
              <a:rPr lang="en-US" dirty="0" smtClean="0">
                <a:latin typeface="Courier"/>
              </a:rPr>
              <a:t>()</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275</a:t>
            </a:fld>
            <a:endParaRPr lang="en-US" dirty="0"/>
          </a:p>
        </p:txBody>
      </p:sp>
    </p:spTree>
    <p:extLst>
      <p:ext uri="{BB962C8B-B14F-4D97-AF65-F5344CB8AC3E}">
        <p14:creationId xmlns:p14="http://schemas.microsoft.com/office/powerpoint/2010/main" val="272993560"/>
      </p:ext>
    </p:extLst>
  </p:cSld>
  <p:clrMapOvr>
    <a:masterClrMapping/>
  </p:clrMapOvr>
  <p:timing>
    <p:tnLst>
      <p:par>
        <p:cTn id="1" dur="indefinite" restart="never" nodeType="tmRoot"/>
      </p:par>
    </p:tnLst>
  </p:timing>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Pandas </a:t>
            </a:r>
            <a:r>
              <a:rPr lang="en-US" dirty="0" smtClean="0">
                <a:latin typeface="Courier"/>
              </a:rPr>
              <a:t>DataFrames</a:t>
            </a:r>
            <a:endParaRPr lang="en-US" dirty="0">
              <a:latin typeface="Courier"/>
            </a:endParaRPr>
          </a:p>
        </p:txBody>
      </p:sp>
      <p:sp>
        <p:nvSpPr>
          <p:cNvPr id="3" name="Content Placeholder 2"/>
          <p:cNvSpPr>
            <a:spLocks noGrp="1"/>
          </p:cNvSpPr>
          <p:nvPr>
            <p:ph idx="1"/>
          </p:nvPr>
        </p:nvSpPr>
        <p:spPr>
          <a:xfrm>
            <a:off x="914400" y="1447800"/>
            <a:ext cx="8229600" cy="4678363"/>
          </a:xfrm>
        </p:spPr>
        <p:txBody>
          <a:bodyPr/>
          <a:lstStyle/>
          <a:p>
            <a:r>
              <a:rPr lang="en-US" dirty="0" smtClean="0"/>
              <a:t>Sort by column data</a:t>
            </a:r>
          </a:p>
          <a:p>
            <a:pPr lvl="1"/>
            <a:r>
              <a:rPr lang="en-US" sz="1400" dirty="0">
                <a:latin typeface="Courier"/>
              </a:rPr>
              <a:t>df.sort_values(by='SepalLengthCm',inplace=True</a:t>
            </a:r>
            <a:r>
              <a:rPr lang="en-US" sz="1400" dirty="0" smtClean="0">
                <a:latin typeface="Courier"/>
              </a:rPr>
              <a:t>)</a:t>
            </a:r>
          </a:p>
          <a:p>
            <a:pPr lvl="1"/>
            <a:r>
              <a:rPr lang="en-US" sz="1400" dirty="0">
                <a:latin typeface="Courier"/>
              </a:rPr>
              <a:t>df.sort_values(by=['PetalLengthCm'], inplace=True</a:t>
            </a:r>
            <a:r>
              <a:rPr lang="en-US" sz="1400" dirty="0" smtClean="0">
                <a:latin typeface="Courier"/>
              </a:rPr>
              <a:t>)</a:t>
            </a:r>
          </a:p>
          <a:p>
            <a:pPr lvl="1"/>
            <a:r>
              <a:rPr lang="en-US" sz="1400" dirty="0">
                <a:latin typeface="Courier"/>
              </a:rPr>
              <a:t>df.sort_values(by=['SepalLengthCm','SepalWidthCm'], inplace=True)</a:t>
            </a:r>
            <a:endParaRPr lang="en-US" sz="1400" dirty="0" smtClean="0">
              <a:latin typeface="Courier"/>
            </a:endParaRPr>
          </a:p>
          <a:p>
            <a:r>
              <a:rPr lang="en-US" dirty="0" smtClean="0"/>
              <a:t>Sort by Index</a:t>
            </a:r>
          </a:p>
          <a:p>
            <a:pPr lvl="1"/>
            <a:r>
              <a:rPr lang="en-US" dirty="0">
                <a:latin typeface="Courier"/>
              </a:rPr>
              <a:t>df.sort_index(inplace=True)</a:t>
            </a:r>
            <a:endParaRPr lang="en-US" dirty="0" smtClean="0">
              <a:latin typeface="Courier"/>
            </a:endParaRP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276</a:t>
            </a:fld>
            <a:endParaRPr lang="en-US" dirty="0"/>
          </a:p>
        </p:txBody>
      </p:sp>
    </p:spTree>
    <p:extLst>
      <p:ext uri="{BB962C8B-B14F-4D97-AF65-F5344CB8AC3E}">
        <p14:creationId xmlns:p14="http://schemas.microsoft.com/office/powerpoint/2010/main" val="1190984885"/>
      </p:ext>
    </p:extLst>
  </p:cSld>
  <p:clrMapOvr>
    <a:masterClrMapping/>
  </p:clrMapOvr>
  <p:timing>
    <p:tnLst>
      <p:par>
        <p:cTn id="1" dur="indefinite" restart="never" nodeType="tmRoot"/>
      </p:par>
    </p:tnLst>
  </p:timing>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Pandas </a:t>
            </a:r>
            <a:r>
              <a:rPr lang="en-US" dirty="0" smtClean="0">
                <a:latin typeface="Courier"/>
              </a:rPr>
              <a:t>DataFrames</a:t>
            </a:r>
            <a:endParaRPr lang="en-US" dirty="0">
              <a:latin typeface="Courier"/>
            </a:endParaRPr>
          </a:p>
        </p:txBody>
      </p:sp>
      <p:sp>
        <p:nvSpPr>
          <p:cNvPr id="3" name="Content Placeholder 2"/>
          <p:cNvSpPr>
            <a:spLocks noGrp="1"/>
          </p:cNvSpPr>
          <p:nvPr>
            <p:ph idx="1"/>
          </p:nvPr>
        </p:nvSpPr>
        <p:spPr>
          <a:xfrm>
            <a:off x="914400" y="1059680"/>
            <a:ext cx="8229600" cy="5066484"/>
          </a:xfrm>
        </p:spPr>
        <p:txBody>
          <a:bodyPr/>
          <a:lstStyle/>
          <a:p>
            <a:r>
              <a:rPr lang="en-US" dirty="0" smtClean="0"/>
              <a:t>Create new column</a:t>
            </a:r>
          </a:p>
          <a:p>
            <a:pPr lvl="1"/>
            <a:r>
              <a:rPr lang="en-US" sz="1800" dirty="0">
                <a:latin typeface="Courier"/>
              </a:rPr>
              <a:t>InPerCm = 2.54   # Conversion factor </a:t>
            </a:r>
            <a:endParaRPr lang="en-US" sz="1800" dirty="0" smtClean="0">
              <a:latin typeface="Courier"/>
            </a:endParaRPr>
          </a:p>
          <a:p>
            <a:pPr lvl="1"/>
            <a:r>
              <a:rPr lang="en-US" sz="1800" dirty="0" smtClean="0">
                <a:latin typeface="Courier"/>
              </a:rPr>
              <a:t>df</a:t>
            </a:r>
            <a:r>
              <a:rPr lang="en-US" sz="1800" dirty="0">
                <a:latin typeface="Courier"/>
              </a:rPr>
              <a:t>['PetalLengthIn'] = df['PetalLengthCm'] / InPerCm</a:t>
            </a:r>
          </a:p>
          <a:p>
            <a:r>
              <a:rPr lang="en-US" dirty="0" smtClean="0"/>
              <a:t>Append rows to DataFrame</a:t>
            </a:r>
          </a:p>
          <a:p>
            <a:pPr lvl="1"/>
            <a:r>
              <a:rPr lang="en-US" dirty="0" smtClean="0">
                <a:latin typeface="Courier"/>
              </a:rPr>
              <a:t>df.append()</a:t>
            </a:r>
            <a:endParaRPr lang="en-US" dirty="0">
              <a:latin typeface="Courier"/>
            </a:endParaRPr>
          </a:p>
          <a:p>
            <a:r>
              <a:rPr lang="en-US" dirty="0" smtClean="0"/>
              <a:t>Change column data type</a:t>
            </a:r>
          </a:p>
          <a:p>
            <a:pPr lvl="1"/>
            <a:r>
              <a:rPr lang="en-US" sz="2400" dirty="0" smtClean="0">
                <a:latin typeface="Courier"/>
              </a:rPr>
              <a:t>df[column] = df[</a:t>
            </a:r>
            <a:r>
              <a:rPr lang="en-US" sz="2400" dirty="0">
                <a:latin typeface="Courier"/>
              </a:rPr>
              <a:t>df[column</a:t>
            </a:r>
            <a:r>
              <a:rPr lang="en-US" sz="2400" dirty="0" smtClean="0">
                <a:latin typeface="Courier"/>
              </a:rPr>
              <a:t>].astype()</a:t>
            </a:r>
          </a:p>
          <a:p>
            <a:r>
              <a:rPr lang="en-US" dirty="0" smtClean="0"/>
              <a:t>Drop rows with null fields</a:t>
            </a:r>
          </a:p>
          <a:p>
            <a:pPr lvl="1"/>
            <a:r>
              <a:rPr lang="en-US" dirty="0">
                <a:latin typeface="Courier"/>
              </a:rPr>
              <a:t>df.dropna(inplace=True</a:t>
            </a:r>
            <a:r>
              <a:rPr lang="en-US" dirty="0" smtClean="0">
                <a:latin typeface="Courier"/>
              </a:rPr>
              <a:t>)</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277</a:t>
            </a:fld>
            <a:endParaRPr lang="en-US" dirty="0"/>
          </a:p>
        </p:txBody>
      </p:sp>
    </p:spTree>
    <p:extLst>
      <p:ext uri="{BB962C8B-B14F-4D97-AF65-F5344CB8AC3E}">
        <p14:creationId xmlns:p14="http://schemas.microsoft.com/office/powerpoint/2010/main" val="3118898949"/>
      </p:ext>
    </p:extLst>
  </p:cSld>
  <p:clrMapOvr>
    <a:masterClrMapping/>
  </p:clrMapOvr>
  <p:timing>
    <p:tnLst>
      <p:par>
        <p:cTn id="1" dur="indefinite" restart="never" nodeType="tmRoot"/>
      </p:par>
    </p:tnLst>
  </p:timing>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Pandas </a:t>
            </a:r>
            <a:r>
              <a:rPr lang="en-US" dirty="0" smtClean="0">
                <a:latin typeface="Courier"/>
              </a:rPr>
              <a:t>DataFrames</a:t>
            </a:r>
            <a:endParaRPr lang="en-US" dirty="0">
              <a:latin typeface="Courier"/>
            </a:endParaRPr>
          </a:p>
        </p:txBody>
      </p:sp>
      <p:sp>
        <p:nvSpPr>
          <p:cNvPr id="3" name="Content Placeholder 2"/>
          <p:cNvSpPr>
            <a:spLocks noGrp="1"/>
          </p:cNvSpPr>
          <p:nvPr>
            <p:ph idx="1"/>
          </p:nvPr>
        </p:nvSpPr>
        <p:spPr>
          <a:xfrm>
            <a:off x="914400" y="1447800"/>
            <a:ext cx="8229600" cy="4678363"/>
          </a:xfrm>
        </p:spPr>
        <p:txBody>
          <a:bodyPr/>
          <a:lstStyle/>
          <a:p>
            <a:r>
              <a:rPr lang="en-US" dirty="0" smtClean="0"/>
              <a:t>Fill fields with nulls</a:t>
            </a:r>
          </a:p>
          <a:p>
            <a:pPr lvl="1"/>
            <a:r>
              <a:rPr lang="en-US" sz="1800" dirty="0">
                <a:latin typeface="Courier"/>
              </a:rPr>
              <a:t>df['Species'].fillna('NotSpecified',inplace=True</a:t>
            </a:r>
            <a:r>
              <a:rPr lang="en-US" sz="1800" dirty="0" smtClean="0">
                <a:latin typeface="Courier"/>
              </a:rPr>
              <a:t>)</a:t>
            </a:r>
          </a:p>
          <a:p>
            <a:r>
              <a:rPr lang="en-US" dirty="0" smtClean="0"/>
              <a:t>Data on DataFrame</a:t>
            </a:r>
          </a:p>
          <a:p>
            <a:pPr lvl="1"/>
            <a:r>
              <a:rPr lang="en-US" dirty="0" smtClean="0">
                <a:latin typeface="Courier"/>
              </a:rPr>
              <a:t>df.info()</a:t>
            </a:r>
          </a:p>
          <a:p>
            <a:r>
              <a:rPr lang="en-US" dirty="0" smtClean="0"/>
              <a:t>Broadcast column</a:t>
            </a:r>
          </a:p>
          <a:p>
            <a:pPr lvl="1"/>
            <a:r>
              <a:rPr lang="en-US" dirty="0" smtClean="0">
                <a:latin typeface="Courier"/>
              </a:rPr>
              <a:t>df.apply()</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278</a:t>
            </a:fld>
            <a:endParaRPr lang="en-US" dirty="0"/>
          </a:p>
        </p:txBody>
      </p:sp>
    </p:spTree>
    <p:extLst>
      <p:ext uri="{BB962C8B-B14F-4D97-AF65-F5344CB8AC3E}">
        <p14:creationId xmlns:p14="http://schemas.microsoft.com/office/powerpoint/2010/main" val="116654895"/>
      </p:ext>
    </p:extLst>
  </p:cSld>
  <p:clrMapOvr>
    <a:masterClrMapping/>
  </p:clrMapOvr>
  <p:timing>
    <p:tnLst>
      <p:par>
        <p:cTn id="1" dur="indefinite" restart="never" nodeType="tmRoot"/>
      </p:par>
    </p:tnLst>
  </p:timing>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smtClean="0"/>
              <a:t>Additional Material</a:t>
            </a:r>
            <a:endParaRPr lang="en-US" dirty="0"/>
          </a:p>
        </p:txBody>
      </p:sp>
      <p:sp>
        <p:nvSpPr>
          <p:cNvPr id="6" name="Subtitle 5"/>
          <p:cNvSpPr>
            <a:spLocks noGrp="1"/>
          </p:cNvSpPr>
          <p:nvPr>
            <p:ph type="subTitle" idx="1"/>
          </p:nvPr>
        </p:nvSpPr>
        <p:spPr/>
        <p:txBody>
          <a:bodyPr/>
          <a:lstStyle/>
          <a:p>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279</a:t>
            </a:fld>
            <a:endParaRPr lang="en-US" dirty="0"/>
          </a:p>
        </p:txBody>
      </p:sp>
    </p:spTree>
    <p:extLst>
      <p:ext uri="{BB962C8B-B14F-4D97-AF65-F5344CB8AC3E}">
        <p14:creationId xmlns:p14="http://schemas.microsoft.com/office/powerpoint/2010/main" val="408440901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Jupyter Notebook </a:t>
            </a:r>
            <a:r>
              <a:rPr lang="en-US" dirty="0" smtClean="0"/>
              <a:t>Shutdown</a:t>
            </a:r>
            <a:endParaRPr lang="en-US" dirty="0"/>
          </a:p>
        </p:txBody>
      </p:sp>
      <p:sp>
        <p:nvSpPr>
          <p:cNvPr id="3" name="Content Placeholder 2"/>
          <p:cNvSpPr>
            <a:spLocks noGrp="1"/>
          </p:cNvSpPr>
          <p:nvPr>
            <p:ph idx="1"/>
          </p:nvPr>
        </p:nvSpPr>
        <p:spPr/>
        <p:txBody>
          <a:bodyPr/>
          <a:lstStyle/>
          <a:p>
            <a:r>
              <a:rPr lang="en-US" dirty="0" smtClean="0"/>
              <a:t>Save notebook(s)</a:t>
            </a:r>
          </a:p>
          <a:p>
            <a:r>
              <a:rPr lang="en-US" dirty="0" smtClean="0"/>
              <a:t>Go to the initial browser window </a:t>
            </a:r>
          </a:p>
          <a:p>
            <a:r>
              <a:rPr lang="en-US" dirty="0" smtClean="0"/>
              <a:t>Click on </a:t>
            </a:r>
            <a:r>
              <a:rPr lang="en-US" dirty="0" smtClean="0">
                <a:latin typeface="Courier New" panose="02070309020205020404" pitchFamily="49" charset="0"/>
                <a:cs typeface="Courier New" panose="02070309020205020404" pitchFamily="49" charset="0"/>
              </a:rPr>
              <a:t>Running</a:t>
            </a:r>
            <a:r>
              <a:rPr lang="en-US" dirty="0" smtClean="0"/>
              <a:t> tab</a:t>
            </a:r>
          </a:p>
          <a:p>
            <a:r>
              <a:rPr lang="en-US" dirty="0" smtClean="0"/>
              <a:t>Click on </a:t>
            </a:r>
            <a:r>
              <a:rPr lang="en-US" dirty="0" smtClean="0">
                <a:latin typeface="Courier New" panose="02070309020205020404" pitchFamily="49" charset="0"/>
                <a:cs typeface="Courier New" panose="02070309020205020404" pitchFamily="49" charset="0"/>
              </a:rPr>
              <a:t>Shutdown</a:t>
            </a:r>
            <a:r>
              <a:rPr lang="en-US" dirty="0" smtClean="0"/>
              <a:t> button for the notebooks you want to close</a:t>
            </a:r>
          </a:p>
          <a:p>
            <a:pPr lvl="1"/>
            <a:r>
              <a:rPr lang="en-US" dirty="0" smtClean="0"/>
              <a:t>Close the browser tabs for those notebooks</a:t>
            </a:r>
          </a:p>
          <a:p>
            <a:r>
              <a:rPr lang="en-US" dirty="0" smtClean="0"/>
              <a:t>Find the Jupyter Notebook Command Window and type </a:t>
            </a:r>
            <a:r>
              <a:rPr lang="en-US" dirty="0" smtClean="0">
                <a:latin typeface="Courier New" panose="02070309020205020404" pitchFamily="49" charset="0"/>
                <a:cs typeface="Courier New" panose="02070309020205020404" pitchFamily="49" charset="0"/>
              </a:rPr>
              <a:t>Ctrl+c</a:t>
            </a:r>
            <a:r>
              <a:rPr lang="en-US" dirty="0" smtClean="0">
                <a:cs typeface="Courier New" panose="02070309020205020404" pitchFamily="49" charset="0"/>
              </a:rPr>
              <a:t> to shutdown Python in the background</a:t>
            </a:r>
            <a:endParaRPr lang="en-US" dirty="0" smtClean="0">
              <a:latin typeface="Courier New" panose="02070309020205020404" pitchFamily="49" charset="0"/>
              <a:cs typeface="Courier New" panose="02070309020205020404" pitchFamily="49" charset="0"/>
            </a:endParaRPr>
          </a:p>
          <a:p>
            <a:pPr lvl="1"/>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28</a:t>
            </a:fld>
            <a:endParaRPr lang="en-US" dirty="0"/>
          </a:p>
        </p:txBody>
      </p:sp>
    </p:spTree>
    <p:extLst>
      <p:ext uri="{BB962C8B-B14F-4D97-AF65-F5344CB8AC3E}">
        <p14:creationId xmlns:p14="http://schemas.microsoft.com/office/powerpoint/2010/main" val="3158658043"/>
      </p:ext>
    </p:extLst>
  </p:cSld>
  <p:clrMapOvr>
    <a:masterClrMapping/>
  </p:clrMapOvr>
  <p:timing>
    <p:tnLst>
      <p:par>
        <p:cTn id="1" dur="indefinite" restart="never" nodeType="tmRoot"/>
      </p:par>
    </p:tnLst>
  </p:timing>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Formatting Numerical Quantities</a:t>
            </a:r>
            <a:endParaRPr lang="en-US" dirty="0"/>
          </a:p>
        </p:txBody>
      </p:sp>
      <p:sp>
        <p:nvSpPr>
          <p:cNvPr id="3" name="Content Placeholder 2"/>
          <p:cNvSpPr>
            <a:spLocks noGrp="1"/>
          </p:cNvSpPr>
          <p:nvPr>
            <p:ph idx="1"/>
          </p:nvPr>
        </p:nvSpPr>
        <p:spPr>
          <a:xfrm>
            <a:off x="914400" y="1090570"/>
            <a:ext cx="7772400" cy="5035594"/>
          </a:xfrm>
        </p:spPr>
        <p:txBody>
          <a:bodyPr/>
          <a:lstStyle/>
          <a:p>
            <a:r>
              <a:rPr lang="en-US" dirty="0" smtClean="0">
                <a:latin typeface="Courier"/>
              </a:rPr>
              <a:t>Formatting.ipynb</a:t>
            </a:r>
            <a:endParaRPr lang="en-US" dirty="0">
              <a:latin typeface="Courier"/>
            </a:endParaRP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280</a:t>
            </a:fld>
            <a:endParaRPr lang="en-US" dirty="0"/>
          </a:p>
        </p:txBody>
      </p:sp>
      <p:pic>
        <p:nvPicPr>
          <p:cNvPr id="7" name="Picture 6"/>
          <p:cNvPicPr>
            <a:picLocks noChangeAspect="1"/>
          </p:cNvPicPr>
          <p:nvPr/>
        </p:nvPicPr>
        <p:blipFill>
          <a:blip r:embed="rId2"/>
          <a:stretch>
            <a:fillRect/>
          </a:stretch>
        </p:blipFill>
        <p:spPr>
          <a:xfrm>
            <a:off x="2640827" y="1727179"/>
            <a:ext cx="3483136" cy="4727968"/>
          </a:xfrm>
          <a:prstGeom prst="rect">
            <a:avLst/>
          </a:prstGeom>
        </p:spPr>
      </p:pic>
    </p:spTree>
    <p:extLst>
      <p:ext uri="{BB962C8B-B14F-4D97-AF65-F5344CB8AC3E}">
        <p14:creationId xmlns:p14="http://schemas.microsoft.com/office/powerpoint/2010/main" val="2202604380"/>
      </p:ext>
    </p:extLst>
  </p:cSld>
  <p:clrMapOvr>
    <a:masterClrMapping/>
  </p:clrMapOvr>
  <p:timing>
    <p:tnLst>
      <p:par>
        <p:cTn id="1" dur="indefinite" restart="never" nodeType="tmRoot"/>
      </p:par>
    </p:tnLst>
  </p:timing>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Formatting Numerical Quantities</a:t>
            </a:r>
            <a:endParaRPr lang="en-US" dirty="0"/>
          </a:p>
        </p:txBody>
      </p:sp>
      <p:sp>
        <p:nvSpPr>
          <p:cNvPr id="3" name="Content Placeholder 2"/>
          <p:cNvSpPr>
            <a:spLocks noGrp="1"/>
          </p:cNvSpPr>
          <p:nvPr>
            <p:ph idx="1"/>
          </p:nvPr>
        </p:nvSpPr>
        <p:spPr>
          <a:xfrm>
            <a:off x="914400" y="1090570"/>
            <a:ext cx="7772400" cy="5035594"/>
          </a:xfrm>
        </p:spPr>
        <p:txBody>
          <a:bodyPr/>
          <a:lstStyle/>
          <a:p>
            <a:r>
              <a:rPr lang="en-US" dirty="0" smtClean="0">
                <a:latin typeface="Courier"/>
              </a:rPr>
              <a:t>Formatting.ipynb</a:t>
            </a:r>
            <a:endParaRPr lang="en-US" dirty="0">
              <a:latin typeface="Courier"/>
            </a:endParaRP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281</a:t>
            </a:fld>
            <a:endParaRPr lang="en-US" dirty="0"/>
          </a:p>
        </p:txBody>
      </p:sp>
      <p:pic>
        <p:nvPicPr>
          <p:cNvPr id="5" name="Picture 4"/>
          <p:cNvPicPr>
            <a:picLocks noChangeAspect="1"/>
          </p:cNvPicPr>
          <p:nvPr/>
        </p:nvPicPr>
        <p:blipFill>
          <a:blip r:embed="rId2"/>
          <a:stretch>
            <a:fillRect/>
          </a:stretch>
        </p:blipFill>
        <p:spPr>
          <a:xfrm>
            <a:off x="2931341" y="1699215"/>
            <a:ext cx="2748006" cy="4719402"/>
          </a:xfrm>
          <a:prstGeom prst="rect">
            <a:avLst/>
          </a:prstGeom>
        </p:spPr>
      </p:pic>
    </p:spTree>
    <p:extLst>
      <p:ext uri="{BB962C8B-B14F-4D97-AF65-F5344CB8AC3E}">
        <p14:creationId xmlns:p14="http://schemas.microsoft.com/office/powerpoint/2010/main" val="3450495438"/>
      </p:ext>
    </p:extLst>
  </p:cSld>
  <p:clrMapOvr>
    <a:masterClrMapping/>
  </p:clrMapOvr>
  <p:timing>
    <p:tnLst>
      <p:par>
        <p:cTn id="1" dur="indefinite" restart="never" nodeType="tmRoot"/>
      </p:par>
    </p:tnLst>
  </p:timing>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Machine Precision</a:t>
            </a:r>
            <a:endParaRPr lang="en-US" dirty="0"/>
          </a:p>
        </p:txBody>
      </p:sp>
      <p:sp>
        <p:nvSpPr>
          <p:cNvPr id="3" name="Content Placeholder 2"/>
          <p:cNvSpPr>
            <a:spLocks noGrp="1"/>
          </p:cNvSpPr>
          <p:nvPr>
            <p:ph idx="1"/>
          </p:nvPr>
        </p:nvSpPr>
        <p:spPr>
          <a:xfrm>
            <a:off x="914400" y="1024465"/>
            <a:ext cx="7772400" cy="4678363"/>
          </a:xfrm>
        </p:spPr>
        <p:txBody>
          <a:bodyPr/>
          <a:lstStyle/>
          <a:p>
            <a:r>
              <a:rPr lang="en-US" dirty="0" smtClean="0"/>
              <a:t>Computers (most often) do not represent numerical values exactly because </a:t>
            </a:r>
          </a:p>
          <a:p>
            <a:pPr lvl="1"/>
            <a:r>
              <a:rPr lang="en-US" dirty="0" smtClean="0"/>
              <a:t>Computers represent numbers in binary format</a:t>
            </a:r>
          </a:p>
          <a:p>
            <a:pPr lvl="2"/>
            <a:r>
              <a:rPr lang="en-US" dirty="0" smtClean="0"/>
              <a:t>Base 2, 0s and 1s</a:t>
            </a:r>
          </a:p>
          <a:p>
            <a:pPr lvl="1"/>
            <a:r>
              <a:rPr lang="en-US" dirty="0" smtClean="0"/>
              <a:t>Computers store limited decimal places</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282</a:t>
            </a:fld>
            <a:endParaRPr lang="en-US" dirty="0"/>
          </a:p>
        </p:txBody>
      </p:sp>
      <p:graphicFrame>
        <p:nvGraphicFramePr>
          <p:cNvPr id="5" name="Table 4"/>
          <p:cNvGraphicFramePr>
            <a:graphicFrameLocks noGrp="1"/>
          </p:cNvGraphicFramePr>
          <p:nvPr>
            <p:extLst/>
          </p:nvPr>
        </p:nvGraphicFramePr>
        <p:xfrm>
          <a:off x="1418275" y="5383981"/>
          <a:ext cx="6967854" cy="741680"/>
        </p:xfrm>
        <a:graphic>
          <a:graphicData uri="http://schemas.openxmlformats.org/drawingml/2006/table">
            <a:tbl>
              <a:tblPr firstRow="1" bandRow="1">
                <a:tableStyleId>{5C22544A-7EE6-4342-B048-85BDC9FD1C3A}</a:tableStyleId>
              </a:tblPr>
              <a:tblGrid>
                <a:gridCol w="678062">
                  <a:extLst>
                    <a:ext uri="{9D8B030D-6E8A-4147-A177-3AD203B41FA5}">
                      <a16:colId xmlns:a16="http://schemas.microsoft.com/office/drawing/2014/main" val="3973359492"/>
                    </a:ext>
                  </a:extLst>
                </a:gridCol>
                <a:gridCol w="657823">
                  <a:extLst>
                    <a:ext uri="{9D8B030D-6E8A-4147-A177-3AD203B41FA5}">
                      <a16:colId xmlns:a16="http://schemas.microsoft.com/office/drawing/2014/main" val="2558730415"/>
                    </a:ext>
                  </a:extLst>
                </a:gridCol>
                <a:gridCol w="708422">
                  <a:extLst>
                    <a:ext uri="{9D8B030D-6E8A-4147-A177-3AD203B41FA5}">
                      <a16:colId xmlns:a16="http://schemas.microsoft.com/office/drawing/2014/main" val="2511298049"/>
                    </a:ext>
                  </a:extLst>
                </a:gridCol>
                <a:gridCol w="647700">
                  <a:extLst>
                    <a:ext uri="{9D8B030D-6E8A-4147-A177-3AD203B41FA5}">
                      <a16:colId xmlns:a16="http://schemas.microsoft.com/office/drawing/2014/main" val="428861656"/>
                    </a:ext>
                  </a:extLst>
                </a:gridCol>
                <a:gridCol w="215911">
                  <a:extLst>
                    <a:ext uri="{9D8B030D-6E8A-4147-A177-3AD203B41FA5}">
                      <a16:colId xmlns:a16="http://schemas.microsoft.com/office/drawing/2014/main" val="3341630774"/>
                    </a:ext>
                  </a:extLst>
                </a:gridCol>
                <a:gridCol w="676656">
                  <a:extLst>
                    <a:ext uri="{9D8B030D-6E8A-4147-A177-3AD203B41FA5}">
                      <a16:colId xmlns:a16="http://schemas.microsoft.com/office/drawing/2014/main" val="4117243693"/>
                    </a:ext>
                  </a:extLst>
                </a:gridCol>
                <a:gridCol w="676656">
                  <a:extLst>
                    <a:ext uri="{9D8B030D-6E8A-4147-A177-3AD203B41FA5}">
                      <a16:colId xmlns:a16="http://schemas.microsoft.com/office/drawing/2014/main" val="3263499704"/>
                    </a:ext>
                  </a:extLst>
                </a:gridCol>
                <a:gridCol w="676656">
                  <a:extLst>
                    <a:ext uri="{9D8B030D-6E8A-4147-A177-3AD203B41FA5}">
                      <a16:colId xmlns:a16="http://schemas.microsoft.com/office/drawing/2014/main" val="922641218"/>
                    </a:ext>
                  </a:extLst>
                </a:gridCol>
                <a:gridCol w="676656">
                  <a:extLst>
                    <a:ext uri="{9D8B030D-6E8A-4147-A177-3AD203B41FA5}">
                      <a16:colId xmlns:a16="http://schemas.microsoft.com/office/drawing/2014/main" val="2931106942"/>
                    </a:ext>
                  </a:extLst>
                </a:gridCol>
                <a:gridCol w="676656">
                  <a:extLst>
                    <a:ext uri="{9D8B030D-6E8A-4147-A177-3AD203B41FA5}">
                      <a16:colId xmlns:a16="http://schemas.microsoft.com/office/drawing/2014/main" val="824841010"/>
                    </a:ext>
                  </a:extLst>
                </a:gridCol>
                <a:gridCol w="676656">
                  <a:extLst>
                    <a:ext uri="{9D8B030D-6E8A-4147-A177-3AD203B41FA5}">
                      <a16:colId xmlns:a16="http://schemas.microsoft.com/office/drawing/2014/main" val="2136736196"/>
                    </a:ext>
                  </a:extLst>
                </a:gridCol>
              </a:tblGrid>
              <a:tr h="370840">
                <a:tc>
                  <a:txBody>
                    <a:bodyPr/>
                    <a:lstStyle/>
                    <a:p>
                      <a:pPr algn="ctr"/>
                      <a:r>
                        <a:rPr lang="en-US" dirty="0" smtClean="0"/>
                        <a:t>8</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4</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2</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1</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1/2</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1/4</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1/8</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1/16</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1/32</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1/64</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91133608"/>
                  </a:ext>
                </a:extLst>
              </a:tr>
              <a:tr h="370840">
                <a:tc>
                  <a:txBody>
                    <a:bodyPr/>
                    <a:lstStyle/>
                    <a:p>
                      <a:pPr algn="r"/>
                      <a:r>
                        <a:rPr lang="en-US" dirty="0" smtClean="0"/>
                        <a:t>1</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en-US" dirty="0" smtClean="0"/>
                        <a:t>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en-US" dirty="0" smtClean="0"/>
                        <a:t>1</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en-US" dirty="0" smtClean="0"/>
                        <a:t>1</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en-US" dirty="0" smtClean="0"/>
                        <a:t>.</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en-US" dirty="0" smtClean="0"/>
                        <a:t>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en-US" dirty="0" smtClean="0"/>
                        <a:t>1</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en-US" dirty="0" smtClean="0"/>
                        <a:t>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en-US" dirty="0" smtClean="0"/>
                        <a:t>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en-US" dirty="0" smtClean="0"/>
                        <a:t>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en-US" dirty="0" smtClean="0"/>
                        <a:t>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47601717"/>
                  </a:ext>
                </a:extLst>
              </a:tr>
            </a:tbl>
          </a:graphicData>
        </a:graphic>
      </p:graphicFrame>
      <p:graphicFrame>
        <p:nvGraphicFramePr>
          <p:cNvPr id="6" name="Table 5"/>
          <p:cNvGraphicFramePr>
            <a:graphicFrameLocks noGrp="1"/>
          </p:cNvGraphicFramePr>
          <p:nvPr>
            <p:extLst/>
          </p:nvPr>
        </p:nvGraphicFramePr>
        <p:xfrm>
          <a:off x="1418275" y="4032686"/>
          <a:ext cx="6967854" cy="741680"/>
        </p:xfrm>
        <a:graphic>
          <a:graphicData uri="http://schemas.openxmlformats.org/drawingml/2006/table">
            <a:tbl>
              <a:tblPr firstRow="1" bandRow="1">
                <a:tableStyleId>{5C22544A-7EE6-4342-B048-85BDC9FD1C3A}</a:tableStyleId>
              </a:tblPr>
              <a:tblGrid>
                <a:gridCol w="678062">
                  <a:extLst>
                    <a:ext uri="{9D8B030D-6E8A-4147-A177-3AD203B41FA5}">
                      <a16:colId xmlns:a16="http://schemas.microsoft.com/office/drawing/2014/main" val="3973359492"/>
                    </a:ext>
                  </a:extLst>
                </a:gridCol>
                <a:gridCol w="657823">
                  <a:extLst>
                    <a:ext uri="{9D8B030D-6E8A-4147-A177-3AD203B41FA5}">
                      <a16:colId xmlns:a16="http://schemas.microsoft.com/office/drawing/2014/main" val="2558730415"/>
                    </a:ext>
                  </a:extLst>
                </a:gridCol>
                <a:gridCol w="708422">
                  <a:extLst>
                    <a:ext uri="{9D8B030D-6E8A-4147-A177-3AD203B41FA5}">
                      <a16:colId xmlns:a16="http://schemas.microsoft.com/office/drawing/2014/main" val="2511298049"/>
                    </a:ext>
                  </a:extLst>
                </a:gridCol>
                <a:gridCol w="647700">
                  <a:extLst>
                    <a:ext uri="{9D8B030D-6E8A-4147-A177-3AD203B41FA5}">
                      <a16:colId xmlns:a16="http://schemas.microsoft.com/office/drawing/2014/main" val="428861656"/>
                    </a:ext>
                  </a:extLst>
                </a:gridCol>
                <a:gridCol w="215911">
                  <a:extLst>
                    <a:ext uri="{9D8B030D-6E8A-4147-A177-3AD203B41FA5}">
                      <a16:colId xmlns:a16="http://schemas.microsoft.com/office/drawing/2014/main" val="3341630774"/>
                    </a:ext>
                  </a:extLst>
                </a:gridCol>
                <a:gridCol w="406676">
                  <a:extLst>
                    <a:ext uri="{9D8B030D-6E8A-4147-A177-3AD203B41FA5}">
                      <a16:colId xmlns:a16="http://schemas.microsoft.com/office/drawing/2014/main" val="4117243693"/>
                    </a:ext>
                  </a:extLst>
                </a:gridCol>
                <a:gridCol w="508000">
                  <a:extLst>
                    <a:ext uri="{9D8B030D-6E8A-4147-A177-3AD203B41FA5}">
                      <a16:colId xmlns:a16="http://schemas.microsoft.com/office/drawing/2014/main" val="3263499704"/>
                    </a:ext>
                  </a:extLst>
                </a:gridCol>
                <a:gridCol w="567266">
                  <a:extLst>
                    <a:ext uri="{9D8B030D-6E8A-4147-A177-3AD203B41FA5}">
                      <a16:colId xmlns:a16="http://schemas.microsoft.com/office/drawing/2014/main" val="922641218"/>
                    </a:ext>
                  </a:extLst>
                </a:gridCol>
                <a:gridCol w="643467">
                  <a:extLst>
                    <a:ext uri="{9D8B030D-6E8A-4147-A177-3AD203B41FA5}">
                      <a16:colId xmlns:a16="http://schemas.microsoft.com/office/drawing/2014/main" val="2931106942"/>
                    </a:ext>
                  </a:extLst>
                </a:gridCol>
                <a:gridCol w="635000">
                  <a:extLst>
                    <a:ext uri="{9D8B030D-6E8A-4147-A177-3AD203B41FA5}">
                      <a16:colId xmlns:a16="http://schemas.microsoft.com/office/drawing/2014/main" val="824841010"/>
                    </a:ext>
                  </a:extLst>
                </a:gridCol>
                <a:gridCol w="1299527">
                  <a:extLst>
                    <a:ext uri="{9D8B030D-6E8A-4147-A177-3AD203B41FA5}">
                      <a16:colId xmlns:a16="http://schemas.microsoft.com/office/drawing/2014/main" val="2136736196"/>
                    </a:ext>
                  </a:extLst>
                </a:gridCol>
              </a:tblGrid>
              <a:tr h="370840">
                <a:tc>
                  <a:txBody>
                    <a:bodyPr/>
                    <a:lstStyle/>
                    <a:p>
                      <a:pPr algn="ctr"/>
                      <a:r>
                        <a:rPr lang="en-US" dirty="0" smtClean="0"/>
                        <a:t>1000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100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10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1</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900" dirty="0" smtClean="0"/>
                        <a:t>1/10</a:t>
                      </a:r>
                      <a:endParaRPr 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900" dirty="0" smtClean="0"/>
                        <a:t>1/100</a:t>
                      </a:r>
                      <a:endParaRPr 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900" dirty="0" smtClean="0"/>
                        <a:t>1/1000</a:t>
                      </a:r>
                      <a:endParaRPr 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900" dirty="0" smtClean="0"/>
                        <a:t>1/10000</a:t>
                      </a:r>
                      <a:endParaRPr 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900" dirty="0" smtClean="0"/>
                        <a:t>1/100000</a:t>
                      </a:r>
                      <a:endParaRPr 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900" dirty="0" smtClean="0"/>
                        <a:t>1/1000000</a:t>
                      </a:r>
                      <a:endParaRPr 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91133608"/>
                  </a:ext>
                </a:extLst>
              </a:tr>
              <a:tr h="370840">
                <a:tc>
                  <a:txBody>
                    <a:bodyPr/>
                    <a:lstStyle/>
                    <a:p>
                      <a:pPr algn="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en-US" dirty="0" smtClean="0"/>
                        <a:t>.</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47601717"/>
                  </a:ext>
                </a:extLst>
              </a:tr>
            </a:tbl>
          </a:graphicData>
        </a:graphic>
      </p:graphicFrame>
      <p:sp>
        <p:nvSpPr>
          <p:cNvPr id="7" name="TextBox 6"/>
          <p:cNvSpPr txBox="1"/>
          <p:nvPr/>
        </p:nvSpPr>
        <p:spPr>
          <a:xfrm>
            <a:off x="1418275" y="3549054"/>
            <a:ext cx="922047" cy="369332"/>
          </a:xfrm>
          <a:prstGeom prst="rect">
            <a:avLst/>
          </a:prstGeom>
          <a:noFill/>
        </p:spPr>
        <p:txBody>
          <a:bodyPr wrap="none" rtlCol="0">
            <a:spAutoFit/>
          </a:bodyPr>
          <a:lstStyle/>
          <a:p>
            <a:r>
              <a:rPr lang="en-US" dirty="0" smtClean="0">
                <a:latin typeface="+mn-lt"/>
              </a:rPr>
              <a:t>Base 10</a:t>
            </a:r>
            <a:endParaRPr lang="en-US" dirty="0">
              <a:latin typeface="+mn-lt"/>
            </a:endParaRPr>
          </a:p>
        </p:txBody>
      </p:sp>
      <p:sp>
        <p:nvSpPr>
          <p:cNvPr id="8" name="TextBox 7"/>
          <p:cNvSpPr txBox="1"/>
          <p:nvPr/>
        </p:nvSpPr>
        <p:spPr>
          <a:xfrm>
            <a:off x="1418275" y="4970715"/>
            <a:ext cx="1608133" cy="369332"/>
          </a:xfrm>
          <a:prstGeom prst="rect">
            <a:avLst/>
          </a:prstGeom>
          <a:noFill/>
        </p:spPr>
        <p:txBody>
          <a:bodyPr wrap="none" rtlCol="0">
            <a:spAutoFit/>
          </a:bodyPr>
          <a:lstStyle/>
          <a:p>
            <a:r>
              <a:rPr lang="en-US" dirty="0" smtClean="0">
                <a:latin typeface="+mn-lt"/>
              </a:rPr>
              <a:t>Base 2 (binary)</a:t>
            </a:r>
            <a:endParaRPr lang="en-US" dirty="0">
              <a:latin typeface="+mn-lt"/>
            </a:endParaRPr>
          </a:p>
        </p:txBody>
      </p:sp>
    </p:spTree>
    <p:extLst>
      <p:ext uri="{BB962C8B-B14F-4D97-AF65-F5344CB8AC3E}">
        <p14:creationId xmlns:p14="http://schemas.microsoft.com/office/powerpoint/2010/main" val="2160073246"/>
      </p:ext>
    </p:extLst>
  </p:cSld>
  <p:clrMapOvr>
    <a:masterClrMapping/>
  </p:clrMapOvr>
  <p:timing>
    <p:tnLst>
      <p:par>
        <p:cTn id="1" dur="indefinite" restart="never" nodeType="tmRoot"/>
      </p:par>
    </p:tnLst>
  </p:timing>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Machine Precision</a:t>
            </a:r>
            <a:endParaRPr lang="en-US" dirty="0"/>
          </a:p>
        </p:txBody>
      </p:sp>
      <p:sp>
        <p:nvSpPr>
          <p:cNvPr id="3" name="Content Placeholder 2"/>
          <p:cNvSpPr>
            <a:spLocks noGrp="1"/>
          </p:cNvSpPr>
          <p:nvPr>
            <p:ph idx="1"/>
          </p:nvPr>
        </p:nvSpPr>
        <p:spPr>
          <a:xfrm>
            <a:off x="914400" y="982124"/>
            <a:ext cx="7772400" cy="4678363"/>
          </a:xfrm>
        </p:spPr>
        <p:txBody>
          <a:bodyPr/>
          <a:lstStyle/>
          <a:p>
            <a:r>
              <a:rPr lang="en-US" dirty="0" smtClean="0"/>
              <a:t>Enter a number that cannot be expressed exactly in binary, for example</a:t>
            </a:r>
          </a:p>
          <a:p>
            <a:pPr lvl="1"/>
            <a:r>
              <a:rPr lang="en-US" dirty="0" smtClean="0">
                <a:latin typeface="Courier New" panose="02070309020205020404" pitchFamily="49" charset="0"/>
                <a:cs typeface="Courier New" panose="02070309020205020404" pitchFamily="49" charset="0"/>
              </a:rPr>
              <a:t>x = 0.1</a:t>
            </a:r>
          </a:p>
          <a:p>
            <a:pPr lvl="1"/>
            <a:r>
              <a:rPr lang="en-US" dirty="0" smtClean="0">
                <a:latin typeface="Courier New" panose="02070309020205020404" pitchFamily="49" charset="0"/>
                <a:cs typeface="Courier New" panose="02070309020205020404" pitchFamily="49" charset="0"/>
              </a:rPr>
              <a:t>print("{:</a:t>
            </a:r>
            <a:r>
              <a:rPr lang="en-US" dirty="0">
                <a:latin typeface="Courier New" panose="02070309020205020404" pitchFamily="49" charset="0"/>
                <a:cs typeface="Courier New" panose="02070309020205020404" pitchFamily="49" charset="0"/>
              </a:rPr>
              <a:t>10.20f}".format(x</a:t>
            </a:r>
            <a:r>
              <a:rPr lang="en-US" dirty="0" smtClean="0">
                <a:latin typeface="Courier New" panose="02070309020205020404" pitchFamily="49" charset="0"/>
                <a:cs typeface="Courier New" panose="02070309020205020404" pitchFamily="49" charset="0"/>
              </a:rPr>
              <a:t>))</a:t>
            </a:r>
          </a:p>
          <a:p>
            <a:pPr lvl="1"/>
            <a:r>
              <a:rPr lang="en-US" dirty="0" smtClean="0">
                <a:cs typeface="Courier New" panose="02070309020205020404" pitchFamily="49" charset="0"/>
              </a:rPr>
              <a:t>or</a:t>
            </a:r>
          </a:p>
          <a:p>
            <a:pPr lvl="1"/>
            <a:r>
              <a:rPr lang="en-US" dirty="0">
                <a:latin typeface="Courier New" panose="02070309020205020404" pitchFamily="49" charset="0"/>
                <a:cs typeface="Courier New" panose="02070309020205020404" pitchFamily="49" charset="0"/>
              </a:rPr>
              <a:t>print('% 6.20f' % x</a:t>
            </a:r>
            <a:r>
              <a:rPr lang="en-US" dirty="0" smtClean="0">
                <a:latin typeface="Courier New" panose="02070309020205020404" pitchFamily="49" charset="0"/>
                <a:cs typeface="Courier New" panose="02070309020205020404" pitchFamily="49" charset="0"/>
              </a:rPr>
              <a:t>)</a:t>
            </a:r>
          </a:p>
          <a:p>
            <a:pPr lvl="2"/>
            <a:r>
              <a:rPr lang="en-US" dirty="0" smtClean="0">
                <a:cs typeface="Courier New" panose="02070309020205020404" pitchFamily="49" charset="0"/>
              </a:rPr>
              <a:t>Here </a:t>
            </a:r>
            <a:r>
              <a:rPr lang="en-US" dirty="0" smtClean="0">
                <a:latin typeface="Courier New" panose="02070309020205020404" pitchFamily="49" charset="0"/>
                <a:cs typeface="Courier New" panose="02070309020205020404" pitchFamily="49" charset="0"/>
              </a:rPr>
              <a:t>%</a:t>
            </a:r>
            <a:r>
              <a:rPr lang="en-US" dirty="0" smtClean="0">
                <a:cs typeface="Courier New" panose="02070309020205020404" pitchFamily="49" charset="0"/>
              </a:rPr>
              <a:t> means replacement rather than modulus</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283</a:t>
            </a:fld>
            <a:endParaRPr lang="en-US" dirty="0"/>
          </a:p>
        </p:txBody>
      </p:sp>
      <p:graphicFrame>
        <p:nvGraphicFramePr>
          <p:cNvPr id="5" name="Table 4"/>
          <p:cNvGraphicFramePr>
            <a:graphicFrameLocks noGrp="1"/>
          </p:cNvGraphicFramePr>
          <p:nvPr>
            <p:extLst/>
          </p:nvPr>
        </p:nvGraphicFramePr>
        <p:xfrm>
          <a:off x="944133" y="5256976"/>
          <a:ext cx="7759789" cy="741680"/>
        </p:xfrm>
        <a:graphic>
          <a:graphicData uri="http://schemas.openxmlformats.org/drawingml/2006/table">
            <a:tbl>
              <a:tblPr firstRow="1" bandRow="1">
                <a:tableStyleId>{5C22544A-7EE6-4342-B048-85BDC9FD1C3A}</a:tableStyleId>
              </a:tblPr>
              <a:tblGrid>
                <a:gridCol w="315257">
                  <a:extLst>
                    <a:ext uri="{9D8B030D-6E8A-4147-A177-3AD203B41FA5}">
                      <a16:colId xmlns:a16="http://schemas.microsoft.com/office/drawing/2014/main" val="3341630774"/>
                    </a:ext>
                  </a:extLst>
                </a:gridCol>
                <a:gridCol w="737661">
                  <a:extLst>
                    <a:ext uri="{9D8B030D-6E8A-4147-A177-3AD203B41FA5}">
                      <a16:colId xmlns:a16="http://schemas.microsoft.com/office/drawing/2014/main" val="4117243693"/>
                    </a:ext>
                  </a:extLst>
                </a:gridCol>
                <a:gridCol w="737661">
                  <a:extLst>
                    <a:ext uri="{9D8B030D-6E8A-4147-A177-3AD203B41FA5}">
                      <a16:colId xmlns:a16="http://schemas.microsoft.com/office/drawing/2014/main" val="3263499704"/>
                    </a:ext>
                  </a:extLst>
                </a:gridCol>
                <a:gridCol w="737661">
                  <a:extLst>
                    <a:ext uri="{9D8B030D-6E8A-4147-A177-3AD203B41FA5}">
                      <a16:colId xmlns:a16="http://schemas.microsoft.com/office/drawing/2014/main" val="922641218"/>
                    </a:ext>
                  </a:extLst>
                </a:gridCol>
                <a:gridCol w="737661">
                  <a:extLst>
                    <a:ext uri="{9D8B030D-6E8A-4147-A177-3AD203B41FA5}">
                      <a16:colId xmlns:a16="http://schemas.microsoft.com/office/drawing/2014/main" val="2931106942"/>
                    </a:ext>
                  </a:extLst>
                </a:gridCol>
                <a:gridCol w="737661">
                  <a:extLst>
                    <a:ext uri="{9D8B030D-6E8A-4147-A177-3AD203B41FA5}">
                      <a16:colId xmlns:a16="http://schemas.microsoft.com/office/drawing/2014/main" val="824841010"/>
                    </a:ext>
                  </a:extLst>
                </a:gridCol>
                <a:gridCol w="737661">
                  <a:extLst>
                    <a:ext uri="{9D8B030D-6E8A-4147-A177-3AD203B41FA5}">
                      <a16:colId xmlns:a16="http://schemas.microsoft.com/office/drawing/2014/main" val="2136736196"/>
                    </a:ext>
                  </a:extLst>
                </a:gridCol>
                <a:gridCol w="737661">
                  <a:extLst>
                    <a:ext uri="{9D8B030D-6E8A-4147-A177-3AD203B41FA5}">
                      <a16:colId xmlns:a16="http://schemas.microsoft.com/office/drawing/2014/main" val="3955823970"/>
                    </a:ext>
                  </a:extLst>
                </a:gridCol>
                <a:gridCol w="737661">
                  <a:extLst>
                    <a:ext uri="{9D8B030D-6E8A-4147-A177-3AD203B41FA5}">
                      <a16:colId xmlns:a16="http://schemas.microsoft.com/office/drawing/2014/main" val="4155352551"/>
                    </a:ext>
                  </a:extLst>
                </a:gridCol>
                <a:gridCol w="720284">
                  <a:extLst>
                    <a:ext uri="{9D8B030D-6E8A-4147-A177-3AD203B41FA5}">
                      <a16:colId xmlns:a16="http://schemas.microsoft.com/office/drawing/2014/main" val="846394363"/>
                    </a:ext>
                  </a:extLst>
                </a:gridCol>
                <a:gridCol w="822960">
                  <a:extLst>
                    <a:ext uri="{9D8B030D-6E8A-4147-A177-3AD203B41FA5}">
                      <a16:colId xmlns:a16="http://schemas.microsoft.com/office/drawing/2014/main" val="4046356596"/>
                    </a:ext>
                  </a:extLst>
                </a:gridCol>
              </a:tblGrid>
              <a:tr h="370840">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1/2</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1/4</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1/8</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1/16</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1/32</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1/64</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1/128</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1/256</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1/512</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1/1024</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91133608"/>
                  </a:ext>
                </a:extLst>
              </a:tr>
              <a:tr h="370840">
                <a:tc>
                  <a:txBody>
                    <a:bodyPr/>
                    <a:lstStyle/>
                    <a:p>
                      <a:pPr algn="r"/>
                      <a:r>
                        <a:rPr lang="en-US" dirty="0" smtClean="0"/>
                        <a:t>.</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en-US" dirty="0" smtClean="0"/>
                        <a:t>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en-US" dirty="0" smtClean="0"/>
                        <a:t>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en-US" dirty="0" smtClean="0"/>
                        <a:t>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en-US" dirty="0" smtClean="0"/>
                        <a:t>1</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en-US" dirty="0" smtClean="0"/>
                        <a:t>1</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en-US" dirty="0" smtClean="0"/>
                        <a:t>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en-US" dirty="0" smtClean="0"/>
                        <a:t>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en-US" dirty="0" smtClean="0"/>
                        <a:t>1</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en-US" dirty="0" smtClean="0"/>
                        <a:t>1</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en-US" dirty="0" smtClean="0"/>
                        <a:t>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47601717"/>
                  </a:ext>
                </a:extLst>
              </a:tr>
            </a:tbl>
          </a:graphicData>
        </a:graphic>
      </p:graphicFrame>
      <p:sp>
        <p:nvSpPr>
          <p:cNvPr id="9" name="TextBox 8"/>
          <p:cNvSpPr txBox="1"/>
          <p:nvPr/>
        </p:nvSpPr>
        <p:spPr>
          <a:xfrm>
            <a:off x="1126067" y="4868333"/>
            <a:ext cx="1638590" cy="369332"/>
          </a:xfrm>
          <a:prstGeom prst="rect">
            <a:avLst/>
          </a:prstGeom>
          <a:noFill/>
        </p:spPr>
        <p:txBody>
          <a:bodyPr wrap="none" rtlCol="0">
            <a:spAutoFit/>
          </a:bodyPr>
          <a:lstStyle/>
          <a:p>
            <a:r>
              <a:rPr lang="en-US" dirty="0" smtClean="0">
                <a:latin typeface="+mn-lt"/>
              </a:rPr>
              <a:t>0.1 </a:t>
            </a:r>
            <a:r>
              <a:rPr lang="en-US" dirty="0" smtClean="0">
                <a:latin typeface="+mn-lt"/>
                <a:sym typeface="Symbol" panose="05050102010706020507" pitchFamily="18" charset="2"/>
              </a:rPr>
              <a:t> 0.099854</a:t>
            </a:r>
            <a:r>
              <a:rPr lang="en-US" dirty="0" smtClean="0">
                <a:latin typeface="+mn-lt"/>
              </a:rPr>
              <a:t> </a:t>
            </a:r>
            <a:endParaRPr lang="en-US" dirty="0">
              <a:latin typeface="+mn-lt"/>
            </a:endParaRPr>
          </a:p>
        </p:txBody>
      </p:sp>
    </p:spTree>
    <p:extLst>
      <p:ext uri="{BB962C8B-B14F-4D97-AF65-F5344CB8AC3E}">
        <p14:creationId xmlns:p14="http://schemas.microsoft.com/office/powerpoint/2010/main" val="1167456247"/>
      </p:ext>
    </p:extLst>
  </p:cSld>
  <p:clrMapOvr>
    <a:masterClrMapping/>
  </p:clrMapOvr>
  <p:timing>
    <p:tnLst>
      <p:par>
        <p:cTn id="1" dur="indefinite" restart="never" nodeType="tmRoot"/>
      </p:par>
    </p:tnLst>
  </p:timing>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Regular Expressions</a:t>
            </a:r>
            <a:endParaRPr lang="en-US" dirty="0"/>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2992765329"/>
      </p:ext>
    </p:extLst>
  </p:cSld>
  <p:clrMapOvr>
    <a:masterClrMapping/>
  </p:clrMapOvr>
  <p:timing>
    <p:tnLst>
      <p:par>
        <p:cTn id="1" dur="indefinite" restart="never" nodeType="tmRoot"/>
      </p:par>
    </p:tnLst>
  </p:timing>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Regular Expressions</a:t>
            </a:r>
            <a:endParaRPr lang="en-US" dirty="0"/>
          </a:p>
        </p:txBody>
      </p:sp>
      <p:sp>
        <p:nvSpPr>
          <p:cNvPr id="3" name="Content Placeholder 2"/>
          <p:cNvSpPr>
            <a:spLocks noGrp="1"/>
          </p:cNvSpPr>
          <p:nvPr>
            <p:ph idx="1"/>
          </p:nvPr>
        </p:nvSpPr>
        <p:spPr/>
        <p:txBody>
          <a:bodyPr/>
          <a:lstStyle/>
          <a:p>
            <a:r>
              <a:rPr lang="en-US" dirty="0" smtClean="0"/>
              <a:t>Recognizing </a:t>
            </a:r>
            <a:r>
              <a:rPr lang="en-US" b="1" dirty="0" smtClean="0"/>
              <a:t>REG</a:t>
            </a:r>
            <a:r>
              <a:rPr lang="en-US" dirty="0" smtClean="0"/>
              <a:t>ularly occurring character patterns (</a:t>
            </a:r>
            <a:r>
              <a:rPr lang="en-US" b="1" dirty="0" smtClean="0"/>
              <a:t>EX</a:t>
            </a:r>
            <a:r>
              <a:rPr lang="en-US" dirty="0" smtClean="0"/>
              <a:t>pressions)</a:t>
            </a:r>
          </a:p>
          <a:p>
            <a:pPr lvl="1"/>
            <a:r>
              <a:rPr lang="en-US" dirty="0" smtClean="0"/>
              <a:t>Regex</a:t>
            </a:r>
          </a:p>
          <a:p>
            <a:r>
              <a:rPr lang="en-US" dirty="0"/>
              <a:t>Regex cheat sheets</a:t>
            </a:r>
            <a:endParaRPr lang="en-US" dirty="0">
              <a:hlinkClick r:id=""/>
            </a:endParaRPr>
          </a:p>
          <a:p>
            <a:pPr lvl="1"/>
            <a:r>
              <a:rPr lang="en-US" dirty="0">
                <a:hlinkClick r:id=""/>
              </a:rPr>
              <a:t>http</a:t>
            </a:r>
            <a:r>
              <a:rPr lang="en-US" dirty="0">
                <a:hlinkClick r:id="rId2"/>
              </a:rPr>
              <a:t>://regexr.com/</a:t>
            </a:r>
            <a:endParaRPr lang="en-US" dirty="0"/>
          </a:p>
          <a:p>
            <a:pPr lvl="1"/>
            <a:r>
              <a:rPr lang="en-US" dirty="0">
                <a:hlinkClick r:id="rId3"/>
              </a:rPr>
              <a:t>http://www.rexegg.com/regex-quickstart.html</a:t>
            </a:r>
            <a:endParaRPr lang="en-US" dirty="0"/>
          </a:p>
          <a:p>
            <a:pPr lvl="1"/>
            <a:r>
              <a:rPr lang="en-US" dirty="0">
                <a:hlinkClick r:id="rId4"/>
              </a:rPr>
              <a:t>https://www.cheatography.com/davechild/cheat-sheets/regular-expressions/</a:t>
            </a:r>
            <a:r>
              <a:rPr lang="en-US" dirty="0"/>
              <a:t> </a:t>
            </a:r>
          </a:p>
          <a:p>
            <a:endParaRPr lang="en-US" dirty="0"/>
          </a:p>
        </p:txBody>
      </p:sp>
      <p:sp>
        <p:nvSpPr>
          <p:cNvPr id="4" name="Slide Number Placeholder 3"/>
          <p:cNvSpPr>
            <a:spLocks noGrp="1"/>
          </p:cNvSpPr>
          <p:nvPr>
            <p:ph type="sldNum" sz="quarter" idx="12"/>
          </p:nvPr>
        </p:nvSpPr>
        <p:spPr/>
        <p:txBody>
          <a:bodyPr/>
          <a:lstStyle/>
          <a:p>
            <a:fld id="{4577FE26-ACD1-4964-932B-823877B1C5B5}" type="slidenum">
              <a:rPr lang="en-US" smtClean="0"/>
              <a:pPr/>
              <a:t>285</a:t>
            </a:fld>
            <a:endParaRPr lang="en-US" dirty="0"/>
          </a:p>
        </p:txBody>
      </p:sp>
    </p:spTree>
    <p:extLst>
      <p:ext uri="{BB962C8B-B14F-4D97-AF65-F5344CB8AC3E}">
        <p14:creationId xmlns:p14="http://schemas.microsoft.com/office/powerpoint/2010/main" val="2549939982"/>
      </p:ext>
    </p:extLst>
  </p:cSld>
  <p:clrMapOvr>
    <a:masterClrMapping/>
  </p:clrMapOvr>
  <p:timing>
    <p:tnLst>
      <p:par>
        <p:cTn id="1" dur="indefinite" restart="never" nodeType="tmRoot"/>
      </p:par>
    </p:tnLst>
  </p:timing>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Regular Expressions</a:t>
            </a:r>
          </a:p>
        </p:txBody>
      </p:sp>
      <p:sp>
        <p:nvSpPr>
          <p:cNvPr id="3" name="Content Placeholder 2"/>
          <p:cNvSpPr>
            <a:spLocks noGrp="1"/>
          </p:cNvSpPr>
          <p:nvPr>
            <p:ph idx="1"/>
          </p:nvPr>
        </p:nvSpPr>
        <p:spPr>
          <a:xfrm>
            <a:off x="914400" y="1031846"/>
            <a:ext cx="7772400" cy="5094317"/>
          </a:xfrm>
        </p:spPr>
        <p:txBody>
          <a:bodyPr/>
          <a:lstStyle/>
          <a:p>
            <a:pPr>
              <a:spcBef>
                <a:spcPts val="200"/>
              </a:spcBef>
            </a:pPr>
            <a:r>
              <a:rPr lang="en-US" dirty="0" smtClean="0"/>
              <a:t>Purposes</a:t>
            </a:r>
          </a:p>
          <a:p>
            <a:pPr lvl="1">
              <a:spcBef>
                <a:spcPts val="200"/>
              </a:spcBef>
            </a:pPr>
            <a:r>
              <a:rPr lang="en-US" dirty="0" smtClean="0"/>
              <a:t>Finding patterns of characters</a:t>
            </a:r>
          </a:p>
          <a:p>
            <a:pPr lvl="1">
              <a:spcBef>
                <a:spcPts val="200"/>
              </a:spcBef>
            </a:pPr>
            <a:r>
              <a:rPr lang="en-US" dirty="0" smtClean="0"/>
              <a:t>For processing text, strings</a:t>
            </a:r>
          </a:p>
          <a:p>
            <a:pPr lvl="2">
              <a:spcBef>
                <a:spcPts val="200"/>
              </a:spcBef>
            </a:pPr>
            <a:r>
              <a:rPr lang="en-US" dirty="0" smtClean="0"/>
              <a:t>Validating data entry: </a:t>
            </a:r>
          </a:p>
          <a:p>
            <a:pPr lvl="3">
              <a:spcBef>
                <a:spcPts val="200"/>
              </a:spcBef>
            </a:pPr>
            <a:r>
              <a:rPr lang="en-US" dirty="0" smtClean="0"/>
              <a:t>Email addresses, phone numbers, social security numbers</a:t>
            </a:r>
          </a:p>
          <a:p>
            <a:pPr lvl="2">
              <a:spcBef>
                <a:spcPts val="200"/>
              </a:spcBef>
            </a:pPr>
            <a:r>
              <a:rPr lang="en-US" dirty="0" smtClean="0"/>
              <a:t>Replacement, substitution</a:t>
            </a:r>
          </a:p>
          <a:p>
            <a:pPr lvl="1">
              <a:spcBef>
                <a:spcPts val="200"/>
              </a:spcBef>
            </a:pPr>
            <a:r>
              <a:rPr lang="en-US" dirty="0" smtClean="0"/>
              <a:t>Cleaning text</a:t>
            </a:r>
          </a:p>
          <a:p>
            <a:pPr lvl="2">
              <a:spcBef>
                <a:spcPts val="200"/>
              </a:spcBef>
            </a:pPr>
            <a:r>
              <a:rPr lang="en-US" dirty="0" smtClean="0"/>
              <a:t>Removing characters</a:t>
            </a:r>
          </a:p>
          <a:p>
            <a:pPr lvl="2">
              <a:spcBef>
                <a:spcPts val="200"/>
              </a:spcBef>
            </a:pPr>
            <a:r>
              <a:rPr lang="en-US" dirty="0" smtClean="0"/>
              <a:t>Stripping whitespace characters, punctuation</a:t>
            </a:r>
          </a:p>
          <a:p>
            <a:pPr lvl="1">
              <a:spcBef>
                <a:spcPts val="200"/>
              </a:spcBef>
            </a:pPr>
            <a:r>
              <a:rPr lang="en-US" dirty="0" smtClean="0"/>
              <a:t>Parsing text</a:t>
            </a:r>
          </a:p>
          <a:p>
            <a:pPr lvl="2">
              <a:spcBef>
                <a:spcPts val="200"/>
              </a:spcBef>
            </a:pPr>
            <a:r>
              <a:rPr lang="en-US" dirty="0" smtClean="0"/>
              <a:t>Splitting strings into a list of words at occurrence of particular characters</a:t>
            </a:r>
          </a:p>
          <a:p>
            <a:pPr lvl="1">
              <a:spcBef>
                <a:spcPts val="200"/>
              </a:spcBef>
            </a:pPr>
            <a:r>
              <a:rPr lang="en-US" dirty="0" smtClean="0"/>
              <a:t>Preliminary steps for text analysis</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286</a:t>
            </a:fld>
            <a:endParaRPr lang="en-US" dirty="0"/>
          </a:p>
        </p:txBody>
      </p:sp>
    </p:spTree>
    <p:extLst>
      <p:ext uri="{BB962C8B-B14F-4D97-AF65-F5344CB8AC3E}">
        <p14:creationId xmlns:p14="http://schemas.microsoft.com/office/powerpoint/2010/main" val="2417459202"/>
      </p:ext>
    </p:extLst>
  </p:cSld>
  <p:clrMapOvr>
    <a:masterClrMapping/>
  </p:clrMapOvr>
  <p:timing>
    <p:tnLst>
      <p:par>
        <p:cTn id="1" dur="indefinite" restart="never" nodeType="tmRoot"/>
      </p:par>
    </p:tnLst>
  </p:timing>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Regular Expressions</a:t>
            </a:r>
          </a:p>
        </p:txBody>
      </p:sp>
      <p:sp>
        <p:nvSpPr>
          <p:cNvPr id="3" name="Content Placeholder 2"/>
          <p:cNvSpPr>
            <a:spLocks noGrp="1"/>
          </p:cNvSpPr>
          <p:nvPr>
            <p:ph idx="1"/>
          </p:nvPr>
        </p:nvSpPr>
        <p:spPr>
          <a:xfrm>
            <a:off x="914400" y="1031846"/>
            <a:ext cx="7772400" cy="5094317"/>
          </a:xfrm>
        </p:spPr>
        <p:txBody>
          <a:bodyPr/>
          <a:lstStyle/>
          <a:p>
            <a:pPr>
              <a:spcBef>
                <a:spcPts val="200"/>
              </a:spcBef>
            </a:pPr>
            <a:r>
              <a:rPr lang="en-US" dirty="0" smtClean="0"/>
              <a:t>Examples</a:t>
            </a:r>
          </a:p>
          <a:p>
            <a:pPr lvl="1">
              <a:spcBef>
                <a:spcPts val="200"/>
              </a:spcBef>
            </a:pPr>
            <a:r>
              <a:rPr lang="en-US" dirty="0" smtClean="0"/>
              <a:t>Search email message text and extract the email addresses associated with the text </a:t>
            </a:r>
            <a:r>
              <a:rPr lang="en-US" dirty="0" smtClean="0">
                <a:latin typeface="Courier"/>
              </a:rPr>
              <a:t>From</a:t>
            </a:r>
          </a:p>
          <a:p>
            <a:pPr lvl="1">
              <a:spcBef>
                <a:spcPts val="200"/>
              </a:spcBef>
            </a:pPr>
            <a:r>
              <a:rPr lang="en-US" dirty="0" smtClean="0"/>
              <a:t>Strip carriage returns, </a:t>
            </a:r>
            <a:r>
              <a:rPr lang="en-US" dirty="0" smtClean="0">
                <a:latin typeface="Courier"/>
              </a:rPr>
              <a:t>\n</a:t>
            </a:r>
            <a:r>
              <a:rPr lang="en-US" dirty="0" smtClean="0"/>
              <a:t>, from text files</a:t>
            </a:r>
          </a:p>
          <a:p>
            <a:pPr lvl="1">
              <a:spcBef>
                <a:spcPts val="200"/>
              </a:spcBef>
            </a:pPr>
            <a:r>
              <a:rPr lang="en-US" dirty="0" smtClean="0"/>
              <a:t>Search for characters with accents to detect foreign languages, e.g., </a:t>
            </a:r>
            <a:r>
              <a:rPr lang="en-US" dirty="0" smtClean="0">
                <a:latin typeface="Courier New" panose="02070309020205020404" pitchFamily="49" charset="0"/>
                <a:cs typeface="Courier New" panose="02070309020205020404" pitchFamily="49" charset="0"/>
              </a:rPr>
              <a:t>ò</a:t>
            </a:r>
          </a:p>
          <a:p>
            <a:pPr>
              <a:spcBef>
                <a:spcPts val="200"/>
              </a:spcBef>
            </a:pPr>
            <a:r>
              <a:rPr lang="en-US" dirty="0" smtClean="0"/>
              <a:t>How?</a:t>
            </a:r>
          </a:p>
          <a:p>
            <a:pPr lvl="1">
              <a:spcBef>
                <a:spcPts val="200"/>
              </a:spcBef>
            </a:pPr>
            <a:r>
              <a:rPr lang="en-US" dirty="0" smtClean="0"/>
              <a:t>Express the pattern in which you are interested using letters, numbers, and special characters</a:t>
            </a:r>
          </a:p>
          <a:p>
            <a:pPr lvl="1">
              <a:spcBef>
                <a:spcPts val="200"/>
              </a:spcBef>
            </a:pPr>
            <a:r>
              <a:rPr lang="en-US" dirty="0" smtClean="0"/>
              <a:t>i.e., the Regex </a:t>
            </a:r>
            <a:r>
              <a:rPr lang="en-US" dirty="0"/>
              <a:t>language</a:t>
            </a:r>
            <a:endParaRPr lang="en-US" dirty="0" smtClean="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287</a:t>
            </a:fld>
            <a:endParaRPr lang="en-US" dirty="0"/>
          </a:p>
        </p:txBody>
      </p:sp>
    </p:spTree>
    <p:extLst>
      <p:ext uri="{BB962C8B-B14F-4D97-AF65-F5344CB8AC3E}">
        <p14:creationId xmlns:p14="http://schemas.microsoft.com/office/powerpoint/2010/main" val="3294078393"/>
      </p:ext>
    </p:extLst>
  </p:cSld>
  <p:clrMapOvr>
    <a:masterClrMapping/>
  </p:clrMapOvr>
  <p:timing>
    <p:tnLst>
      <p:par>
        <p:cTn id="1" dur="indefinite" restart="never" nodeType="tmRoot"/>
      </p:par>
    </p:tnLst>
  </p:timing>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Regular Expressions</a:t>
            </a:r>
            <a:endParaRPr lang="en-US" dirty="0"/>
          </a:p>
        </p:txBody>
      </p:sp>
      <p:sp>
        <p:nvSpPr>
          <p:cNvPr id="3" name="Content Placeholder 2"/>
          <p:cNvSpPr>
            <a:spLocks noGrp="1"/>
          </p:cNvSpPr>
          <p:nvPr>
            <p:ph idx="1"/>
          </p:nvPr>
        </p:nvSpPr>
        <p:spPr>
          <a:xfrm>
            <a:off x="914400" y="966645"/>
            <a:ext cx="8011886" cy="5011466"/>
          </a:xfrm>
        </p:spPr>
        <p:txBody>
          <a:bodyPr/>
          <a:lstStyle/>
          <a:p>
            <a:pPr>
              <a:spcBef>
                <a:spcPts val="0"/>
              </a:spcBef>
            </a:pPr>
            <a:r>
              <a:rPr lang="en-US" dirty="0" smtClean="0"/>
              <a:t>Regex examples (explore with </a:t>
            </a:r>
            <a:r>
              <a:rPr lang="en-US" dirty="0" smtClean="0">
                <a:hlinkClick r:id="rId2" action="ppaction://hlinkfile"/>
              </a:rPr>
              <a:t>regexr.com</a:t>
            </a:r>
            <a:r>
              <a:rPr lang="en-US" dirty="0" smtClean="0"/>
              <a:t>):</a:t>
            </a:r>
          </a:p>
          <a:p>
            <a:pPr lvl="1">
              <a:spcBef>
                <a:spcPts val="0"/>
              </a:spcBef>
            </a:pPr>
            <a:r>
              <a:rPr lang="en-US" dirty="0" smtClean="0">
                <a:latin typeface="Courier"/>
              </a:rPr>
              <a:t>^</a:t>
            </a:r>
            <a:r>
              <a:rPr lang="en-US" dirty="0" smtClean="0"/>
              <a:t>: starts with some pattern</a:t>
            </a:r>
          </a:p>
          <a:p>
            <a:pPr lvl="1">
              <a:spcBef>
                <a:spcPts val="0"/>
              </a:spcBef>
            </a:pPr>
            <a:r>
              <a:rPr lang="en-US" dirty="0" smtClean="0">
                <a:latin typeface="Courier"/>
              </a:rPr>
              <a:t>$</a:t>
            </a:r>
            <a:r>
              <a:rPr lang="en-US" dirty="0" smtClean="0"/>
              <a:t>: ends with some pattern</a:t>
            </a:r>
          </a:p>
          <a:p>
            <a:pPr lvl="1">
              <a:spcBef>
                <a:spcPts val="0"/>
              </a:spcBef>
            </a:pPr>
            <a:r>
              <a:rPr lang="en-US" dirty="0" smtClean="0">
                <a:latin typeface="Courier"/>
              </a:rPr>
              <a:t>[]</a:t>
            </a:r>
            <a:r>
              <a:rPr lang="en-US" dirty="0" smtClean="0"/>
              <a:t>: match any of the characters in brackets</a:t>
            </a:r>
          </a:p>
          <a:p>
            <a:pPr lvl="2">
              <a:spcBef>
                <a:spcPts val="0"/>
              </a:spcBef>
            </a:pPr>
            <a:r>
              <a:rPr lang="en-US" dirty="0" smtClean="0">
                <a:latin typeface="Courier"/>
              </a:rPr>
              <a:t>[a-z]</a:t>
            </a:r>
            <a:r>
              <a:rPr lang="en-US" dirty="0" smtClean="0"/>
              <a:t>: any lower case character</a:t>
            </a:r>
          </a:p>
          <a:p>
            <a:pPr lvl="2">
              <a:spcBef>
                <a:spcPts val="0"/>
              </a:spcBef>
            </a:pPr>
            <a:r>
              <a:rPr lang="en-US" dirty="0" smtClean="0">
                <a:latin typeface="Courier"/>
              </a:rPr>
              <a:t>[a-zA-Z]</a:t>
            </a:r>
            <a:r>
              <a:rPr lang="en-US" dirty="0" smtClean="0"/>
              <a:t>: any letter</a:t>
            </a:r>
          </a:p>
          <a:p>
            <a:pPr lvl="2">
              <a:spcBef>
                <a:spcPts val="0"/>
              </a:spcBef>
            </a:pPr>
            <a:r>
              <a:rPr lang="en-US" dirty="0" smtClean="0">
                <a:latin typeface="Courier"/>
              </a:rPr>
              <a:t>[0-9] </a:t>
            </a:r>
            <a:r>
              <a:rPr lang="en-US" dirty="0" smtClean="0"/>
              <a:t>or </a:t>
            </a:r>
            <a:r>
              <a:rPr lang="en-US" dirty="0" smtClean="0">
                <a:latin typeface="Courier"/>
              </a:rPr>
              <a:t>\d</a:t>
            </a:r>
            <a:r>
              <a:rPr lang="en-US" dirty="0" smtClean="0"/>
              <a:t>: any digit</a:t>
            </a:r>
          </a:p>
          <a:p>
            <a:pPr lvl="1">
              <a:spcBef>
                <a:spcPts val="0"/>
              </a:spcBef>
            </a:pPr>
            <a:r>
              <a:rPr lang="en-US" dirty="0" smtClean="0">
                <a:latin typeface="Courier"/>
              </a:rPr>
              <a:t>.</a:t>
            </a:r>
            <a:r>
              <a:rPr lang="en-US" dirty="0" smtClean="0"/>
              <a:t>: any character, wildcard</a:t>
            </a:r>
          </a:p>
          <a:p>
            <a:pPr lvl="1">
              <a:spcBef>
                <a:spcPts val="0"/>
              </a:spcBef>
            </a:pPr>
            <a:r>
              <a:rPr lang="en-US" dirty="0" smtClean="0">
                <a:latin typeface="Courier"/>
              </a:rPr>
              <a:t>\s</a:t>
            </a:r>
            <a:r>
              <a:rPr lang="en-US" dirty="0" smtClean="0"/>
              <a:t>: any whitespace character</a:t>
            </a:r>
          </a:p>
          <a:p>
            <a:pPr lvl="1">
              <a:spcBef>
                <a:spcPts val="0"/>
              </a:spcBef>
            </a:pPr>
            <a:r>
              <a:rPr lang="en-US" dirty="0" smtClean="0">
                <a:latin typeface="Courier"/>
              </a:rPr>
              <a:t>\S</a:t>
            </a:r>
            <a:r>
              <a:rPr lang="en-US" dirty="0" smtClean="0"/>
              <a:t>: any non-whitespace character</a:t>
            </a:r>
          </a:p>
          <a:p>
            <a:pPr lvl="1">
              <a:spcBef>
                <a:spcPts val="0"/>
              </a:spcBef>
            </a:pPr>
            <a:r>
              <a:rPr lang="en-US" dirty="0" smtClean="0"/>
              <a:t>Repetition of a (sub-)pattern</a:t>
            </a:r>
          </a:p>
          <a:p>
            <a:pPr lvl="2">
              <a:spcBef>
                <a:spcPts val="0"/>
              </a:spcBef>
            </a:pPr>
            <a:r>
              <a:rPr lang="en-US" dirty="0" smtClean="0">
                <a:latin typeface="Courier"/>
              </a:rPr>
              <a:t>+</a:t>
            </a:r>
            <a:r>
              <a:rPr lang="en-US" dirty="0" smtClean="0"/>
              <a:t>: 1 or more; </a:t>
            </a:r>
            <a:r>
              <a:rPr lang="en-US" dirty="0" smtClean="0">
                <a:latin typeface="Courier"/>
              </a:rPr>
              <a:t>*</a:t>
            </a:r>
            <a:r>
              <a:rPr lang="en-US" dirty="0" smtClean="0"/>
              <a:t>: 0 or more; </a:t>
            </a:r>
            <a:r>
              <a:rPr lang="en-US" dirty="0" smtClean="0">
                <a:latin typeface="Courier"/>
              </a:rPr>
              <a:t>?</a:t>
            </a:r>
            <a:r>
              <a:rPr lang="en-US" dirty="0" smtClean="0"/>
              <a:t>: 0 or 1</a:t>
            </a:r>
          </a:p>
          <a:p>
            <a:pPr lvl="1">
              <a:spcBef>
                <a:spcPts val="0"/>
              </a:spcBef>
            </a:pPr>
            <a:r>
              <a:rPr lang="en-US" dirty="0" smtClean="0"/>
              <a:t>Use </a:t>
            </a:r>
            <a:r>
              <a:rPr lang="en-US" dirty="0" smtClean="0">
                <a:latin typeface="Courier"/>
              </a:rPr>
              <a:t>()</a:t>
            </a:r>
            <a:r>
              <a:rPr lang="en-US" dirty="0" smtClean="0"/>
              <a:t> to group conditions</a:t>
            </a:r>
          </a:p>
          <a:p>
            <a:pPr lvl="1">
              <a:spcBef>
                <a:spcPts val="0"/>
              </a:spcBef>
            </a:pPr>
            <a:r>
              <a:rPr lang="en-US" dirty="0" smtClean="0">
                <a:latin typeface="Courier"/>
              </a:rPr>
              <a:t>|</a:t>
            </a:r>
            <a:r>
              <a:rPr lang="en-US" dirty="0" smtClean="0"/>
              <a:t>: Logical OR</a:t>
            </a:r>
          </a:p>
        </p:txBody>
      </p:sp>
      <p:sp>
        <p:nvSpPr>
          <p:cNvPr id="4" name="Slide Number Placeholder 3"/>
          <p:cNvSpPr>
            <a:spLocks noGrp="1"/>
          </p:cNvSpPr>
          <p:nvPr>
            <p:ph type="sldNum" sz="quarter" idx="12"/>
          </p:nvPr>
        </p:nvSpPr>
        <p:spPr/>
        <p:txBody>
          <a:bodyPr/>
          <a:lstStyle/>
          <a:p>
            <a:fld id="{4577FE26-ACD1-4964-932B-823877B1C5B5}" type="slidenum">
              <a:rPr lang="en-US" smtClean="0"/>
              <a:pPr/>
              <a:t>288</a:t>
            </a:fld>
            <a:endParaRPr lang="en-US" dirty="0"/>
          </a:p>
        </p:txBody>
      </p:sp>
    </p:spTree>
    <p:extLst>
      <p:ext uri="{BB962C8B-B14F-4D97-AF65-F5344CB8AC3E}">
        <p14:creationId xmlns:p14="http://schemas.microsoft.com/office/powerpoint/2010/main" val="3579251353"/>
      </p:ext>
    </p:extLst>
  </p:cSld>
  <p:clrMapOvr>
    <a:masterClrMapping/>
  </p:clrMapOvr>
  <p:timing>
    <p:tnLst>
      <p:par>
        <p:cTn id="1" dur="indefinite" restart="never" nodeType="tmRoot"/>
      </p:par>
    </p:tnLst>
  </p:timing>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Regular Expressions</a:t>
            </a:r>
            <a:endParaRPr lang="en-US" dirty="0"/>
          </a:p>
        </p:txBody>
      </p:sp>
      <p:sp>
        <p:nvSpPr>
          <p:cNvPr id="3" name="Content Placeholder 2"/>
          <p:cNvSpPr>
            <a:spLocks noGrp="1"/>
          </p:cNvSpPr>
          <p:nvPr>
            <p:ph idx="1"/>
          </p:nvPr>
        </p:nvSpPr>
        <p:spPr>
          <a:xfrm>
            <a:off x="914399" y="1114698"/>
            <a:ext cx="8081555" cy="5011466"/>
          </a:xfrm>
        </p:spPr>
        <p:txBody>
          <a:bodyPr/>
          <a:lstStyle/>
          <a:p>
            <a:pPr>
              <a:spcBef>
                <a:spcPts val="200"/>
              </a:spcBef>
            </a:pPr>
            <a:r>
              <a:rPr lang="en-US" dirty="0" smtClean="0"/>
              <a:t>Searching for </a:t>
            </a:r>
            <a:r>
              <a:rPr lang="en-US" dirty="0" smtClean="0">
                <a:latin typeface="Courier"/>
              </a:rPr>
              <a:t>From</a:t>
            </a:r>
            <a:r>
              <a:rPr lang="en-US" dirty="0" smtClean="0"/>
              <a:t>:</a:t>
            </a:r>
          </a:p>
          <a:p>
            <a:pPr lvl="1">
              <a:spcBef>
                <a:spcPts val="200"/>
              </a:spcBef>
            </a:pPr>
            <a:r>
              <a:rPr lang="en-US" dirty="0" smtClean="0"/>
              <a:t>Exactly: </a:t>
            </a:r>
            <a:r>
              <a:rPr lang="en-US" dirty="0" smtClean="0">
                <a:latin typeface="Courier"/>
              </a:rPr>
              <a:t>From</a:t>
            </a:r>
          </a:p>
          <a:p>
            <a:pPr lvl="1">
              <a:spcBef>
                <a:spcPts val="200"/>
              </a:spcBef>
            </a:pPr>
            <a:r>
              <a:rPr lang="en-US" dirty="0" smtClean="0"/>
              <a:t>Starts with </a:t>
            </a:r>
            <a:r>
              <a:rPr lang="en-US" dirty="0" smtClean="0">
                <a:latin typeface="Courier"/>
              </a:rPr>
              <a:t>F</a:t>
            </a:r>
            <a:r>
              <a:rPr lang="en-US" dirty="0" smtClean="0"/>
              <a:t> and ends with </a:t>
            </a:r>
            <a:r>
              <a:rPr lang="en-US" dirty="0" smtClean="0">
                <a:latin typeface="Courier"/>
              </a:rPr>
              <a:t>m</a:t>
            </a:r>
            <a:r>
              <a:rPr lang="en-US" dirty="0" smtClean="0"/>
              <a:t> with any number of letters between: </a:t>
            </a:r>
            <a:r>
              <a:rPr lang="en-US" dirty="0" smtClean="0">
                <a:latin typeface="Courier"/>
              </a:rPr>
              <a:t>F[A-Za-z]*m</a:t>
            </a:r>
            <a:r>
              <a:rPr lang="en-US" dirty="0" smtClean="0"/>
              <a:t>   </a:t>
            </a:r>
          </a:p>
          <a:p>
            <a:pPr lvl="1">
              <a:spcBef>
                <a:spcPts val="200"/>
              </a:spcBef>
            </a:pPr>
            <a:r>
              <a:rPr lang="en-US" dirty="0" smtClean="0"/>
              <a:t>Above, but permits upper of lower case </a:t>
            </a:r>
            <a:r>
              <a:rPr lang="en-US" dirty="0">
                <a:latin typeface="Courier"/>
              </a:rPr>
              <a:t>F</a:t>
            </a:r>
            <a:r>
              <a:rPr lang="en-US" dirty="0" smtClean="0"/>
              <a:t> and </a:t>
            </a:r>
            <a:r>
              <a:rPr lang="en-US" dirty="0" smtClean="0">
                <a:latin typeface="Courier"/>
              </a:rPr>
              <a:t>m</a:t>
            </a:r>
            <a:r>
              <a:rPr lang="en-US" dirty="0" smtClean="0"/>
              <a:t>: </a:t>
            </a:r>
            <a:r>
              <a:rPr lang="en-US" dirty="0" smtClean="0">
                <a:latin typeface="Courier"/>
              </a:rPr>
              <a:t>[fF][A-Za-z]*[mM]</a:t>
            </a:r>
            <a:r>
              <a:rPr lang="en-US" dirty="0" smtClean="0"/>
              <a:t> </a:t>
            </a:r>
          </a:p>
          <a:p>
            <a:pPr lvl="1">
              <a:spcBef>
                <a:spcPts val="200"/>
              </a:spcBef>
            </a:pPr>
            <a:r>
              <a:rPr lang="en-US" dirty="0" smtClean="0"/>
              <a:t>Above, but limits intermediate letters to 2: </a:t>
            </a:r>
            <a:r>
              <a:rPr lang="en-US" dirty="0">
                <a:latin typeface="Courier"/>
              </a:rPr>
              <a:t>[fF][A-Za-z</a:t>
            </a:r>
            <a:r>
              <a:rPr lang="en-US" dirty="0" smtClean="0">
                <a:latin typeface="Courier"/>
              </a:rPr>
              <a:t>]{2}[mM</a:t>
            </a:r>
            <a:r>
              <a:rPr lang="en-US" dirty="0">
                <a:latin typeface="Courier"/>
              </a:rPr>
              <a:t>]</a:t>
            </a:r>
            <a:r>
              <a:rPr lang="en-US" dirty="0"/>
              <a:t> </a:t>
            </a:r>
            <a:endParaRPr lang="en-US" dirty="0" smtClean="0"/>
          </a:p>
          <a:p>
            <a:pPr lvl="1">
              <a:spcBef>
                <a:spcPts val="200"/>
              </a:spcBef>
            </a:pPr>
            <a:r>
              <a:rPr lang="en-US" dirty="0"/>
              <a:t>Above, but limits intermediate letters to </a:t>
            </a:r>
            <a:r>
              <a:rPr lang="en-US" dirty="0" smtClean="0"/>
              <a:t>between 1 and 3: </a:t>
            </a:r>
            <a:r>
              <a:rPr lang="en-US" dirty="0">
                <a:latin typeface="Courier"/>
              </a:rPr>
              <a:t>[fF][A-Za-z</a:t>
            </a:r>
            <a:r>
              <a:rPr lang="en-US" dirty="0" smtClean="0">
                <a:latin typeface="Courier"/>
              </a:rPr>
              <a:t>]{1,3}[</a:t>
            </a:r>
            <a:r>
              <a:rPr lang="en-US" dirty="0">
                <a:latin typeface="Courier"/>
              </a:rPr>
              <a:t>mM]</a:t>
            </a:r>
            <a:r>
              <a:rPr lang="en-US" dirty="0"/>
              <a:t> </a:t>
            </a:r>
          </a:p>
          <a:p>
            <a:pPr lvl="1">
              <a:spcBef>
                <a:spcPts val="200"/>
              </a:spcBef>
            </a:pPr>
            <a:r>
              <a:rPr lang="en-US" dirty="0" smtClean="0"/>
              <a:t>Or, permit any number of any characters between: </a:t>
            </a:r>
            <a:r>
              <a:rPr lang="en-US" dirty="0">
                <a:latin typeface="Courier"/>
              </a:rPr>
              <a:t>[fF</a:t>
            </a:r>
            <a:r>
              <a:rPr lang="en-US" dirty="0" smtClean="0">
                <a:latin typeface="Courier"/>
              </a:rPr>
              <a:t>].*[mM</a:t>
            </a:r>
            <a:r>
              <a:rPr lang="en-US" dirty="0">
                <a:latin typeface="Courier"/>
              </a:rPr>
              <a:t>]</a:t>
            </a:r>
            <a:r>
              <a:rPr lang="en-US" dirty="0"/>
              <a:t> </a:t>
            </a:r>
            <a:endParaRPr lang="en-US" dirty="0" smtClean="0"/>
          </a:p>
        </p:txBody>
      </p:sp>
      <p:sp>
        <p:nvSpPr>
          <p:cNvPr id="4" name="Slide Number Placeholder 3"/>
          <p:cNvSpPr>
            <a:spLocks noGrp="1"/>
          </p:cNvSpPr>
          <p:nvPr>
            <p:ph type="sldNum" sz="quarter" idx="12"/>
          </p:nvPr>
        </p:nvSpPr>
        <p:spPr/>
        <p:txBody>
          <a:bodyPr/>
          <a:lstStyle/>
          <a:p>
            <a:fld id="{4577FE26-ACD1-4964-932B-823877B1C5B5}" type="slidenum">
              <a:rPr lang="en-US" smtClean="0"/>
              <a:pPr/>
              <a:t>289</a:t>
            </a:fld>
            <a:endParaRPr lang="en-US" dirty="0"/>
          </a:p>
        </p:txBody>
      </p:sp>
    </p:spTree>
    <p:extLst>
      <p:ext uri="{BB962C8B-B14F-4D97-AF65-F5344CB8AC3E}">
        <p14:creationId xmlns:p14="http://schemas.microsoft.com/office/powerpoint/2010/main" val="210840594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Jupyter Notebook Shutdown</a:t>
            </a:r>
          </a:p>
        </p:txBody>
      </p:sp>
      <p:sp>
        <p:nvSpPr>
          <p:cNvPr id="3" name="Content Placeholder 2"/>
          <p:cNvSpPr>
            <a:spLocks noGrp="1"/>
          </p:cNvSpPr>
          <p:nvPr>
            <p:ph idx="1"/>
          </p:nvPr>
        </p:nvSpPr>
        <p:spPr/>
        <p:txBody>
          <a:bodyPr/>
          <a:lstStyle/>
          <a:p>
            <a:r>
              <a:rPr lang="en-US" dirty="0" smtClean="0"/>
              <a:t>Save the notebook</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29</a:t>
            </a:fld>
            <a:endParaRPr lang="en-US" dirty="0"/>
          </a:p>
        </p:txBody>
      </p:sp>
      <p:grpSp>
        <p:nvGrpSpPr>
          <p:cNvPr id="8" name="Group 7"/>
          <p:cNvGrpSpPr/>
          <p:nvPr/>
        </p:nvGrpSpPr>
        <p:grpSpPr>
          <a:xfrm>
            <a:off x="1410475" y="2305839"/>
            <a:ext cx="6557648" cy="4048924"/>
            <a:chOff x="1410475" y="2305839"/>
            <a:chExt cx="6557648" cy="4048924"/>
          </a:xfrm>
        </p:grpSpPr>
        <p:pic>
          <p:nvPicPr>
            <p:cNvPr id="5" name="Picture 4"/>
            <p:cNvPicPr>
              <a:picLocks noChangeAspect="1"/>
            </p:cNvPicPr>
            <p:nvPr/>
          </p:nvPicPr>
          <p:blipFill rotWithShape="1">
            <a:blip r:embed="rId2"/>
            <a:srcRect t="-1" r="54226" b="-489"/>
            <a:stretch/>
          </p:blipFill>
          <p:spPr>
            <a:xfrm>
              <a:off x="1410475" y="2305839"/>
              <a:ext cx="6557648" cy="4048924"/>
            </a:xfrm>
            <a:prstGeom prst="rect">
              <a:avLst/>
            </a:prstGeom>
          </p:spPr>
        </p:pic>
        <p:sp>
          <p:nvSpPr>
            <p:cNvPr id="7" name="Rectangle 6"/>
            <p:cNvSpPr/>
            <p:nvPr/>
          </p:nvSpPr>
          <p:spPr>
            <a:xfrm>
              <a:off x="2827090" y="2885814"/>
              <a:ext cx="184558" cy="18455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3139350998"/>
      </p:ext>
    </p:extLst>
  </p:cSld>
  <p:clrMapOvr>
    <a:masterClrMapping/>
  </p:clrMapOvr>
  <p:timing>
    <p:tnLst>
      <p:par>
        <p:cTn id="1" dur="indefinite" restart="never" nodeType="tmRoot"/>
      </p:par>
    </p:tnLst>
  </p:timing>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Regular </a:t>
            </a:r>
            <a:r>
              <a:rPr lang="en-US" dirty="0" smtClean="0"/>
              <a:t>Expressions Warm Up</a:t>
            </a:r>
            <a:endParaRPr lang="en-US" dirty="0"/>
          </a:p>
        </p:txBody>
      </p:sp>
      <p:sp>
        <p:nvSpPr>
          <p:cNvPr id="3" name="Content Placeholder 2"/>
          <p:cNvSpPr>
            <a:spLocks noGrp="1"/>
          </p:cNvSpPr>
          <p:nvPr>
            <p:ph idx="1"/>
          </p:nvPr>
        </p:nvSpPr>
        <p:spPr>
          <a:xfrm>
            <a:off x="914400" y="980793"/>
            <a:ext cx="7969624" cy="5313253"/>
          </a:xfrm>
        </p:spPr>
        <p:txBody>
          <a:bodyPr/>
          <a:lstStyle/>
          <a:p>
            <a:pPr>
              <a:spcBef>
                <a:spcPts val="0"/>
              </a:spcBef>
            </a:pPr>
            <a:r>
              <a:rPr lang="en-US" dirty="0" smtClean="0"/>
              <a:t>Practice with </a:t>
            </a:r>
            <a:r>
              <a:rPr lang="en-US" dirty="0" smtClean="0">
                <a:latin typeface="Courier New" panose="02070309020205020404" pitchFamily="49" charset="0"/>
                <a:cs typeface="Courier New" panose="02070309020205020404" pitchFamily="49" charset="0"/>
              </a:rPr>
              <a:t>regexr.com</a:t>
            </a:r>
            <a:r>
              <a:rPr lang="en-US" dirty="0" smtClean="0"/>
              <a:t> </a:t>
            </a:r>
          </a:p>
          <a:p>
            <a:pPr lvl="1">
              <a:spcBef>
                <a:spcPts val="0"/>
              </a:spcBef>
            </a:pPr>
            <a:r>
              <a:rPr lang="en-US" dirty="0" smtClean="0"/>
              <a:t>Find numeric expressions</a:t>
            </a:r>
          </a:p>
          <a:p>
            <a:pPr lvl="2">
              <a:spcBef>
                <a:spcPts val="0"/>
              </a:spcBef>
            </a:pPr>
            <a:r>
              <a:rPr lang="en-US" dirty="0" smtClean="0">
                <a:latin typeface="Courier"/>
              </a:rPr>
              <a:t>[0-9]+ </a:t>
            </a:r>
            <a:r>
              <a:rPr lang="en-US" dirty="0">
                <a:latin typeface="Courier"/>
              </a:rPr>
              <a:t>or [0-9\.]+ </a:t>
            </a:r>
          </a:p>
          <a:p>
            <a:pPr lvl="1">
              <a:spcBef>
                <a:spcPts val="0"/>
              </a:spcBef>
            </a:pPr>
            <a:r>
              <a:rPr lang="en-US" dirty="0" smtClean="0"/>
              <a:t>Find consecutive sequences of characters</a:t>
            </a:r>
          </a:p>
          <a:p>
            <a:pPr lvl="2">
              <a:spcBef>
                <a:spcPts val="0"/>
              </a:spcBef>
            </a:pPr>
            <a:r>
              <a:rPr lang="en-US" dirty="0" smtClean="0">
                <a:latin typeface="Courier"/>
              </a:rPr>
              <a:t>[A-Za-z]+</a:t>
            </a:r>
          </a:p>
          <a:p>
            <a:pPr lvl="1">
              <a:spcBef>
                <a:spcPts val="0"/>
              </a:spcBef>
            </a:pPr>
            <a:r>
              <a:rPr lang="en-US" dirty="0" smtClean="0"/>
              <a:t>Find whitespace characters</a:t>
            </a:r>
          </a:p>
          <a:p>
            <a:pPr lvl="2">
              <a:spcBef>
                <a:spcPts val="0"/>
              </a:spcBef>
            </a:pPr>
            <a:r>
              <a:rPr lang="en-US" dirty="0" smtClean="0">
                <a:latin typeface="Courier"/>
              </a:rPr>
              <a:t>\s</a:t>
            </a:r>
          </a:p>
          <a:p>
            <a:pPr lvl="1">
              <a:spcBef>
                <a:spcPts val="0"/>
              </a:spcBef>
            </a:pPr>
            <a:r>
              <a:rPr lang="en-US" dirty="0" smtClean="0"/>
              <a:t>Find consecutive whitespace characters</a:t>
            </a:r>
          </a:p>
          <a:p>
            <a:pPr lvl="2">
              <a:spcBef>
                <a:spcPts val="0"/>
              </a:spcBef>
            </a:pPr>
            <a:r>
              <a:rPr lang="en-US" dirty="0" smtClean="0">
                <a:latin typeface="Courier"/>
              </a:rPr>
              <a:t>\s+</a:t>
            </a:r>
          </a:p>
          <a:p>
            <a:pPr lvl="1">
              <a:spcBef>
                <a:spcPts val="0"/>
              </a:spcBef>
            </a:pPr>
            <a:r>
              <a:rPr lang="en-US" dirty="0" smtClean="0"/>
              <a:t>Find all instances of </a:t>
            </a:r>
            <a:r>
              <a:rPr lang="en-US" dirty="0" smtClean="0">
                <a:latin typeface="Courier"/>
              </a:rPr>
              <a:t>s</a:t>
            </a:r>
            <a:r>
              <a:rPr lang="en-US" dirty="0" smtClean="0"/>
              <a:t> and </a:t>
            </a:r>
            <a:r>
              <a:rPr lang="en-US" dirty="0" smtClean="0">
                <a:latin typeface="Courier"/>
              </a:rPr>
              <a:t>t</a:t>
            </a:r>
          </a:p>
          <a:p>
            <a:pPr lvl="2">
              <a:spcBef>
                <a:spcPts val="0"/>
              </a:spcBef>
            </a:pPr>
            <a:r>
              <a:rPr lang="en-US" dirty="0" smtClean="0">
                <a:latin typeface="Courier"/>
              </a:rPr>
              <a:t>s|t </a:t>
            </a:r>
            <a:r>
              <a:rPr lang="en-US" dirty="0" smtClean="0"/>
              <a:t>or</a:t>
            </a:r>
            <a:r>
              <a:rPr lang="en-US" dirty="0" smtClean="0">
                <a:latin typeface="Courier"/>
              </a:rPr>
              <a:t> [st]</a:t>
            </a:r>
            <a:endParaRPr lang="en-US" dirty="0">
              <a:latin typeface="Courier"/>
            </a:endParaRPr>
          </a:p>
          <a:p>
            <a:pPr lvl="1">
              <a:spcBef>
                <a:spcPts val="0"/>
              </a:spcBef>
            </a:pPr>
            <a:r>
              <a:rPr lang="en-US" dirty="0" smtClean="0"/>
              <a:t>Find all instances of  </a:t>
            </a:r>
            <a:r>
              <a:rPr lang="en-US" dirty="0" smtClean="0">
                <a:latin typeface="Courier"/>
              </a:rPr>
              <a:t>ss</a:t>
            </a:r>
            <a:r>
              <a:rPr lang="en-US" dirty="0" smtClean="0"/>
              <a:t> </a:t>
            </a:r>
            <a:r>
              <a:rPr lang="en-US" dirty="0"/>
              <a:t>and </a:t>
            </a:r>
            <a:r>
              <a:rPr lang="en-US" dirty="0" smtClean="0">
                <a:latin typeface="Courier"/>
              </a:rPr>
              <a:t>tt</a:t>
            </a:r>
            <a:r>
              <a:rPr lang="en-US" dirty="0" smtClean="0"/>
              <a:t>,  </a:t>
            </a:r>
          </a:p>
          <a:p>
            <a:pPr lvl="2">
              <a:spcBef>
                <a:spcPts val="0"/>
              </a:spcBef>
            </a:pPr>
            <a:r>
              <a:rPr lang="en-US" dirty="0" smtClean="0"/>
              <a:t>ss|tt</a:t>
            </a:r>
          </a:p>
          <a:p>
            <a:pPr lvl="1">
              <a:spcBef>
                <a:spcPts val="0"/>
              </a:spcBef>
            </a:pPr>
            <a:r>
              <a:rPr lang="en-US" dirty="0" smtClean="0"/>
              <a:t>Find all instances of a period</a:t>
            </a:r>
          </a:p>
        </p:txBody>
      </p:sp>
      <p:sp>
        <p:nvSpPr>
          <p:cNvPr id="4" name="Slide Number Placeholder 3"/>
          <p:cNvSpPr>
            <a:spLocks noGrp="1"/>
          </p:cNvSpPr>
          <p:nvPr>
            <p:ph type="sldNum" sz="quarter" idx="12"/>
          </p:nvPr>
        </p:nvSpPr>
        <p:spPr/>
        <p:txBody>
          <a:bodyPr/>
          <a:lstStyle/>
          <a:p>
            <a:fld id="{4577FE26-ACD1-4964-932B-823877B1C5B5}" type="slidenum">
              <a:rPr lang="en-US" smtClean="0"/>
              <a:t>290</a:t>
            </a:fld>
            <a:endParaRPr lang="en-US" dirty="0"/>
          </a:p>
        </p:txBody>
      </p:sp>
    </p:spTree>
    <p:extLst>
      <p:ext uri="{BB962C8B-B14F-4D97-AF65-F5344CB8AC3E}">
        <p14:creationId xmlns:p14="http://schemas.microsoft.com/office/powerpoint/2010/main" val="102295811"/>
      </p:ext>
    </p:extLst>
  </p:cSld>
  <p:clrMapOvr>
    <a:masterClrMapping/>
  </p:clrMapOvr>
  <p:timing>
    <p:tnLst>
      <p:par>
        <p:cTn id="1" dur="indefinite" restart="never" nodeType="tmRoot"/>
      </p:par>
    </p:tnLst>
  </p:timing>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In-Class Exercise</a:t>
            </a:r>
            <a:endParaRPr lang="en-US" dirty="0"/>
          </a:p>
        </p:txBody>
      </p:sp>
      <p:sp>
        <p:nvSpPr>
          <p:cNvPr id="3" name="Content Placeholder 2"/>
          <p:cNvSpPr>
            <a:spLocks noGrp="1"/>
          </p:cNvSpPr>
          <p:nvPr>
            <p:ph idx="1"/>
          </p:nvPr>
        </p:nvSpPr>
        <p:spPr/>
        <p:txBody>
          <a:bodyPr/>
          <a:lstStyle/>
          <a:p>
            <a:r>
              <a:rPr lang="en-US" dirty="0" smtClean="0"/>
              <a:t>Write a Regex expression to find numbers in any of these formats</a:t>
            </a:r>
          </a:p>
          <a:p>
            <a:pPr lvl="1"/>
            <a:r>
              <a:rPr lang="en-US" dirty="0" smtClean="0"/>
              <a:t>1234, 12.34, .1234, 1234.</a:t>
            </a:r>
          </a:p>
          <a:p>
            <a:r>
              <a:rPr lang="en-US" dirty="0" smtClean="0"/>
              <a:t>… with any number of digits before and after a possible decimal point</a:t>
            </a:r>
          </a:p>
          <a:p>
            <a:r>
              <a:rPr lang="en-US" dirty="0" smtClean="0"/>
              <a:t>Experiment, prototype with </a:t>
            </a:r>
            <a:r>
              <a:rPr lang="en-US" dirty="0" smtClean="0">
                <a:latin typeface="Courier"/>
              </a:rPr>
              <a:t>regexr.com</a:t>
            </a:r>
          </a:p>
          <a:p>
            <a:endParaRPr lang="en-US" dirty="0" smtClean="0"/>
          </a:p>
          <a:p>
            <a:endParaRPr lang="en-US" dirty="0" smtClean="0"/>
          </a:p>
          <a:p>
            <a:endParaRPr lang="en-US" dirty="0" smtClean="0"/>
          </a:p>
          <a:p>
            <a:endParaRPr lang="en-US" dirty="0" smtClean="0"/>
          </a:p>
          <a:p>
            <a:endParaRPr lang="en-US" dirty="0" smtClean="0"/>
          </a:p>
          <a:p>
            <a:endParaRPr lang="en-US" dirty="0"/>
          </a:p>
        </p:txBody>
      </p:sp>
      <p:sp>
        <p:nvSpPr>
          <p:cNvPr id="4" name="Slide Number Placeholder 3"/>
          <p:cNvSpPr>
            <a:spLocks noGrp="1"/>
          </p:cNvSpPr>
          <p:nvPr>
            <p:ph type="sldNum" sz="quarter" idx="12"/>
          </p:nvPr>
        </p:nvSpPr>
        <p:spPr/>
        <p:txBody>
          <a:bodyPr/>
          <a:lstStyle/>
          <a:p>
            <a:fld id="{4577FE26-ACD1-4964-932B-823877B1C5B5}" type="slidenum">
              <a:rPr lang="en-US" smtClean="0"/>
              <a:pPr/>
              <a:t>291</a:t>
            </a:fld>
            <a:endParaRPr lang="en-US" dirty="0"/>
          </a:p>
        </p:txBody>
      </p:sp>
    </p:spTree>
    <p:extLst>
      <p:ext uri="{BB962C8B-B14F-4D97-AF65-F5344CB8AC3E}">
        <p14:creationId xmlns:p14="http://schemas.microsoft.com/office/powerpoint/2010/main" val="2945834033"/>
      </p:ext>
    </p:extLst>
  </p:cSld>
  <p:clrMapOvr>
    <a:masterClrMapping/>
  </p:clrMapOvr>
  <p:timing>
    <p:tnLst>
      <p:par>
        <p:cTn id="1" dur="indefinite" restart="never" nodeType="tmRoot"/>
      </p:par>
    </p:tnLst>
  </p:timing>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Regular Expressions</a:t>
            </a:r>
            <a:endParaRPr lang="en-US" dirty="0"/>
          </a:p>
        </p:txBody>
      </p:sp>
      <p:sp>
        <p:nvSpPr>
          <p:cNvPr id="3" name="Content Placeholder 2"/>
          <p:cNvSpPr>
            <a:spLocks noGrp="1"/>
          </p:cNvSpPr>
          <p:nvPr>
            <p:ph idx="1"/>
          </p:nvPr>
        </p:nvSpPr>
        <p:spPr>
          <a:xfrm>
            <a:off x="914400" y="1010194"/>
            <a:ext cx="7772400" cy="5115969"/>
          </a:xfrm>
        </p:spPr>
        <p:txBody>
          <a:bodyPr/>
          <a:lstStyle/>
          <a:p>
            <a:r>
              <a:rPr lang="en-US" dirty="0" smtClean="0"/>
              <a:t>Python package</a:t>
            </a:r>
          </a:p>
          <a:p>
            <a:pPr lvl="1"/>
            <a:r>
              <a:rPr lang="en-US" dirty="0" smtClean="0">
                <a:latin typeface="Courier New" panose="02070309020205020404" pitchFamily="49" charset="0"/>
                <a:cs typeface="Courier New" panose="02070309020205020404" pitchFamily="49" charset="0"/>
              </a:rPr>
              <a:t>import re</a:t>
            </a:r>
          </a:p>
          <a:p>
            <a:pPr>
              <a:spcBef>
                <a:spcPts val="0"/>
              </a:spcBef>
            </a:pPr>
            <a:r>
              <a:rPr lang="en-US" dirty="0"/>
              <a:t>Start with this code:</a:t>
            </a:r>
          </a:p>
          <a:p>
            <a:pPr lvl="1">
              <a:spcBef>
                <a:spcPts val="0"/>
              </a:spcBef>
            </a:pPr>
            <a:r>
              <a:rPr lang="en-US" dirty="0">
                <a:latin typeface="Courier"/>
              </a:rPr>
              <a:t>numericalFindTemplate.ipynb</a:t>
            </a:r>
            <a:endParaRPr lang="en-US" dirty="0"/>
          </a:p>
          <a:p>
            <a:pPr>
              <a:spcBef>
                <a:spcPts val="0"/>
              </a:spcBef>
            </a:pPr>
            <a:endParaRPr lang="en-US" dirty="0"/>
          </a:p>
          <a:p>
            <a:pPr>
              <a:spcBef>
                <a:spcPts val="0"/>
              </a:spcBef>
            </a:pPr>
            <a:endParaRPr lang="en-US" dirty="0"/>
          </a:p>
          <a:p>
            <a:pPr>
              <a:spcBef>
                <a:spcPts val="0"/>
              </a:spcBef>
            </a:pPr>
            <a:endParaRPr lang="en-US" dirty="0"/>
          </a:p>
          <a:p>
            <a:pPr>
              <a:spcBef>
                <a:spcPts val="0"/>
              </a:spcBef>
            </a:pPr>
            <a:endParaRPr lang="en-US" dirty="0"/>
          </a:p>
          <a:p>
            <a:pPr>
              <a:spcBef>
                <a:spcPts val="0"/>
              </a:spcBef>
            </a:pPr>
            <a:endParaRPr lang="en-US" dirty="0" smtClean="0"/>
          </a:p>
          <a:p>
            <a:pPr>
              <a:spcBef>
                <a:spcPts val="2000"/>
              </a:spcBef>
            </a:pPr>
            <a:r>
              <a:rPr lang="en-US" dirty="0"/>
              <a:t>See my solution: </a:t>
            </a:r>
            <a:r>
              <a:rPr lang="en-US" dirty="0" smtClean="0">
                <a:latin typeface="Courier"/>
              </a:rPr>
              <a:t>numericalFind.ipynb</a:t>
            </a:r>
            <a:endParaRPr lang="en-US" dirty="0">
              <a:latin typeface="Courier"/>
            </a:endParaRPr>
          </a:p>
        </p:txBody>
      </p:sp>
      <p:sp>
        <p:nvSpPr>
          <p:cNvPr id="4" name="Slide Number Placeholder 3"/>
          <p:cNvSpPr>
            <a:spLocks noGrp="1"/>
          </p:cNvSpPr>
          <p:nvPr>
            <p:ph type="sldNum" sz="quarter" idx="12"/>
          </p:nvPr>
        </p:nvSpPr>
        <p:spPr/>
        <p:txBody>
          <a:bodyPr/>
          <a:lstStyle/>
          <a:p>
            <a:fld id="{4577FE26-ACD1-4964-932B-823877B1C5B5}" type="slidenum">
              <a:rPr lang="en-US" smtClean="0"/>
              <a:pPr/>
              <a:t>292</a:t>
            </a:fld>
            <a:endParaRPr lang="en-US" dirty="0"/>
          </a:p>
        </p:txBody>
      </p:sp>
      <p:pic>
        <p:nvPicPr>
          <p:cNvPr id="5" name="Picture 4"/>
          <p:cNvPicPr>
            <a:picLocks noChangeAspect="1"/>
          </p:cNvPicPr>
          <p:nvPr/>
        </p:nvPicPr>
        <p:blipFill rotWithShape="1">
          <a:blip r:embed="rId2"/>
          <a:srcRect b="4099"/>
          <a:stretch/>
        </p:blipFill>
        <p:spPr>
          <a:xfrm>
            <a:off x="1368197" y="2946337"/>
            <a:ext cx="6581775" cy="2740360"/>
          </a:xfrm>
          <a:prstGeom prst="rect">
            <a:avLst/>
          </a:prstGeom>
        </p:spPr>
      </p:pic>
    </p:spTree>
    <p:extLst>
      <p:ext uri="{BB962C8B-B14F-4D97-AF65-F5344CB8AC3E}">
        <p14:creationId xmlns:p14="http://schemas.microsoft.com/office/powerpoint/2010/main" val="2021146247"/>
      </p:ext>
    </p:extLst>
  </p:cSld>
  <p:clrMapOvr>
    <a:masterClrMapping/>
  </p:clrMapOvr>
  <p:timing>
    <p:tnLst>
      <p:par>
        <p:cTn id="1" dur="indefinite" restart="never" nodeType="tmRoot"/>
      </p:par>
    </p:tnLst>
  </p:timing>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Regular Expressions</a:t>
            </a:r>
            <a:endParaRPr lang="en-US" dirty="0"/>
          </a:p>
        </p:txBody>
      </p:sp>
      <p:sp>
        <p:nvSpPr>
          <p:cNvPr id="3" name="Content Placeholder 2"/>
          <p:cNvSpPr>
            <a:spLocks noGrp="1"/>
          </p:cNvSpPr>
          <p:nvPr>
            <p:ph idx="1"/>
          </p:nvPr>
        </p:nvSpPr>
        <p:spPr>
          <a:xfrm>
            <a:off x="914400" y="1010194"/>
            <a:ext cx="7772400" cy="5115969"/>
          </a:xfrm>
        </p:spPr>
        <p:txBody>
          <a:bodyPr/>
          <a:lstStyle/>
          <a:p>
            <a:r>
              <a:rPr lang="en-US" dirty="0" smtClean="0"/>
              <a:t>Python Regex References </a:t>
            </a:r>
          </a:p>
          <a:p>
            <a:pPr lvl="1"/>
            <a:r>
              <a:rPr lang="en-US" dirty="0" smtClean="0">
                <a:hlinkClick r:id="rId2"/>
              </a:rPr>
              <a:t>https://docs.python.org/2/library/re.html</a:t>
            </a:r>
            <a:r>
              <a:rPr lang="en-US" dirty="0" smtClean="0"/>
              <a:t> </a:t>
            </a:r>
          </a:p>
          <a:p>
            <a:pPr lvl="1"/>
            <a:r>
              <a:rPr lang="en-US" dirty="0" smtClean="0">
                <a:hlinkClick r:id="rId3"/>
              </a:rPr>
              <a:t>https://docs.python.org/2/howto/regex.html</a:t>
            </a:r>
            <a:endParaRPr lang="en-US" dirty="0" smtClean="0"/>
          </a:p>
          <a:p>
            <a:endParaRPr lang="en-US" dirty="0"/>
          </a:p>
        </p:txBody>
      </p:sp>
      <p:sp>
        <p:nvSpPr>
          <p:cNvPr id="4" name="Slide Number Placeholder 3"/>
          <p:cNvSpPr>
            <a:spLocks noGrp="1"/>
          </p:cNvSpPr>
          <p:nvPr>
            <p:ph type="sldNum" sz="quarter" idx="12"/>
          </p:nvPr>
        </p:nvSpPr>
        <p:spPr/>
        <p:txBody>
          <a:bodyPr/>
          <a:lstStyle/>
          <a:p>
            <a:fld id="{4577FE26-ACD1-4964-932B-823877B1C5B5}" type="slidenum">
              <a:rPr lang="en-US" smtClean="0"/>
              <a:pPr/>
              <a:t>293</a:t>
            </a:fld>
            <a:endParaRPr lang="en-US" dirty="0"/>
          </a:p>
        </p:txBody>
      </p:sp>
    </p:spTree>
    <p:extLst>
      <p:ext uri="{BB962C8B-B14F-4D97-AF65-F5344CB8AC3E}">
        <p14:creationId xmlns:p14="http://schemas.microsoft.com/office/powerpoint/2010/main" val="2366053076"/>
      </p:ext>
    </p:extLst>
  </p:cSld>
  <p:clrMapOvr>
    <a:masterClrMapping/>
  </p:clrMapOvr>
  <p:timing>
    <p:tnLst>
      <p:par>
        <p:cTn id="1" dur="indefinite" restart="never" nodeType="tmRoot"/>
      </p:par>
    </p:tnLst>
  </p:timing>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Regular Expressions</a:t>
            </a:r>
          </a:p>
        </p:txBody>
      </p:sp>
      <p:sp>
        <p:nvSpPr>
          <p:cNvPr id="3" name="Content Placeholder 2"/>
          <p:cNvSpPr>
            <a:spLocks noGrp="1"/>
          </p:cNvSpPr>
          <p:nvPr>
            <p:ph idx="1"/>
          </p:nvPr>
        </p:nvSpPr>
        <p:spPr>
          <a:xfrm>
            <a:off x="914400" y="1447800"/>
            <a:ext cx="8229600" cy="4678363"/>
          </a:xfrm>
        </p:spPr>
        <p:txBody>
          <a:bodyPr/>
          <a:lstStyle/>
          <a:p>
            <a:r>
              <a:rPr lang="en-US" dirty="0"/>
              <a:t>Frequently used methods</a:t>
            </a:r>
          </a:p>
          <a:p>
            <a:pPr lvl="1"/>
            <a:r>
              <a:rPr lang="en-US" sz="2400" dirty="0" smtClean="0">
                <a:latin typeface="Courier New" panose="02070309020205020404" pitchFamily="49" charset="0"/>
                <a:cs typeface="Courier New" panose="02070309020205020404" pitchFamily="49" charset="0"/>
              </a:rPr>
              <a:t>re.findall(</a:t>
            </a:r>
            <a:r>
              <a:rPr lang="en-US" sz="2400" i="1" dirty="0" smtClean="0">
                <a:latin typeface="Courier New" panose="02070309020205020404" pitchFamily="49" charset="0"/>
                <a:cs typeface="Courier New" panose="02070309020205020404" pitchFamily="49" charset="0"/>
              </a:rPr>
              <a:t>regex, string2search</a:t>
            </a:r>
            <a:r>
              <a:rPr lang="en-US" sz="2400" dirty="0" smtClean="0">
                <a:latin typeface="Courier New" panose="02070309020205020404" pitchFamily="49" charset="0"/>
                <a:cs typeface="Courier New" panose="02070309020205020404" pitchFamily="49" charset="0"/>
              </a:rPr>
              <a:t>)</a:t>
            </a:r>
            <a:endParaRPr lang="en-US" sz="2400" dirty="0" smtClean="0"/>
          </a:p>
          <a:p>
            <a:pPr lvl="2"/>
            <a:r>
              <a:rPr lang="en-US" dirty="0" smtClean="0"/>
              <a:t>Find this pattern: </a:t>
            </a:r>
            <a:r>
              <a:rPr lang="en-US" i="1" dirty="0" smtClean="0">
                <a:latin typeface="Courier New" panose="02070309020205020404" pitchFamily="49" charset="0"/>
                <a:cs typeface="Courier New" panose="02070309020205020404" pitchFamily="49" charset="0"/>
              </a:rPr>
              <a:t>regex</a:t>
            </a:r>
            <a:r>
              <a:rPr lang="en-US" dirty="0" smtClean="0"/>
              <a:t>  </a:t>
            </a:r>
          </a:p>
          <a:p>
            <a:pPr lvl="2"/>
            <a:r>
              <a:rPr lang="en-US" dirty="0" smtClean="0"/>
              <a:t>In </a:t>
            </a:r>
            <a:r>
              <a:rPr lang="en-US" i="1" dirty="0" smtClean="0">
                <a:latin typeface="Courier New" panose="02070309020205020404" pitchFamily="49" charset="0"/>
                <a:cs typeface="Courier New" panose="02070309020205020404" pitchFamily="49" charset="0"/>
              </a:rPr>
              <a:t>string2search</a:t>
            </a:r>
            <a:r>
              <a:rPr lang="en-US" dirty="0" smtClean="0"/>
              <a:t>     </a:t>
            </a:r>
          </a:p>
          <a:p>
            <a:pPr lvl="2"/>
            <a:r>
              <a:rPr lang="en-US" dirty="0" smtClean="0"/>
              <a:t>Return all instances of </a:t>
            </a:r>
            <a:r>
              <a:rPr lang="en-US" i="1" dirty="0">
                <a:latin typeface="Courier New" panose="02070309020205020404" pitchFamily="49" charset="0"/>
                <a:cs typeface="Courier New" panose="02070309020205020404" pitchFamily="49" charset="0"/>
              </a:rPr>
              <a:t>string2search</a:t>
            </a:r>
            <a:r>
              <a:rPr lang="en-US" dirty="0" smtClean="0"/>
              <a:t> </a:t>
            </a:r>
            <a:r>
              <a:rPr lang="en-US" dirty="0"/>
              <a:t>in a list</a:t>
            </a:r>
            <a:endParaRPr lang="en-US" dirty="0" smtClean="0"/>
          </a:p>
          <a:p>
            <a:pPr lvl="1"/>
            <a:r>
              <a:rPr lang="en-US" sz="2400" dirty="0" smtClean="0">
                <a:latin typeface="Courier New" panose="02070309020205020404" pitchFamily="49" charset="0"/>
                <a:cs typeface="Courier New" panose="02070309020205020404" pitchFamily="49" charset="0"/>
              </a:rPr>
              <a:t>re.find(</a:t>
            </a:r>
            <a:r>
              <a:rPr lang="en-US" sz="2400" i="1" dirty="0" smtClean="0">
                <a:latin typeface="Courier New" panose="02070309020205020404" pitchFamily="49" charset="0"/>
                <a:cs typeface="Courier New" panose="02070309020205020404" pitchFamily="49" charset="0"/>
              </a:rPr>
              <a:t>regex,string2search</a:t>
            </a:r>
            <a:r>
              <a:rPr lang="en-US" sz="2400" dirty="0" smtClean="0">
                <a:latin typeface="Courier New" panose="02070309020205020404" pitchFamily="49" charset="0"/>
                <a:cs typeface="Courier New" panose="02070309020205020404" pitchFamily="49" charset="0"/>
              </a:rPr>
              <a:t>)</a:t>
            </a:r>
          </a:p>
          <a:p>
            <a:pPr lvl="2"/>
            <a:r>
              <a:rPr lang="en-US" sz="2000" dirty="0"/>
              <a:t>Find the first, or first n instances</a:t>
            </a:r>
          </a:p>
          <a:p>
            <a:pPr lvl="1"/>
            <a:r>
              <a:rPr lang="en-US" sz="2400" dirty="0" smtClean="0">
                <a:latin typeface="Courier New" panose="02070309020205020404" pitchFamily="49" charset="0"/>
                <a:cs typeface="Courier New" panose="02070309020205020404" pitchFamily="49" charset="0"/>
              </a:rPr>
              <a:t>re.sub(regex,sub_text,string2search)</a:t>
            </a:r>
            <a:endParaRPr lang="en-US" sz="2400" dirty="0">
              <a:latin typeface="Courier New" panose="02070309020205020404" pitchFamily="49" charset="0"/>
              <a:cs typeface="Courier New" panose="02070309020205020404" pitchFamily="49" charset="0"/>
            </a:endParaRPr>
          </a:p>
          <a:p>
            <a:pPr lvl="2"/>
            <a:r>
              <a:rPr lang="en-US" dirty="0" smtClean="0">
                <a:cs typeface="Courier New" panose="02070309020205020404" pitchFamily="49" charset="0"/>
              </a:rPr>
              <a:t>Substitute this text: </a:t>
            </a:r>
            <a:r>
              <a:rPr lang="en-US" dirty="0" smtClean="0">
                <a:latin typeface="Courier New" panose="02070309020205020404" pitchFamily="49" charset="0"/>
                <a:cs typeface="Courier New" panose="02070309020205020404" pitchFamily="49" charset="0"/>
              </a:rPr>
              <a:t>sub_text</a:t>
            </a:r>
          </a:p>
          <a:p>
            <a:pPr lvl="2"/>
            <a:r>
              <a:rPr lang="en-US" dirty="0" smtClean="0">
                <a:cs typeface="Courier New" panose="02070309020205020404" pitchFamily="49" charset="0"/>
              </a:rPr>
              <a:t>For this text: </a:t>
            </a:r>
            <a:r>
              <a:rPr lang="en-US" dirty="0">
                <a:latin typeface="Courier New" panose="02070309020205020404" pitchFamily="49" charset="0"/>
                <a:cs typeface="Courier New" panose="02070309020205020404" pitchFamily="49" charset="0"/>
              </a:rPr>
              <a:t>string2search</a:t>
            </a:r>
            <a:endParaRPr lang="en-US" dirty="0" smtClean="0"/>
          </a:p>
          <a:p>
            <a:endParaRPr lang="en-US" dirty="0" smtClean="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294</a:t>
            </a:fld>
            <a:endParaRPr lang="en-US" dirty="0"/>
          </a:p>
        </p:txBody>
      </p:sp>
    </p:spTree>
    <p:extLst>
      <p:ext uri="{BB962C8B-B14F-4D97-AF65-F5344CB8AC3E}">
        <p14:creationId xmlns:p14="http://schemas.microsoft.com/office/powerpoint/2010/main" val="2822988021"/>
      </p:ext>
    </p:extLst>
  </p:cSld>
  <p:clrMapOvr>
    <a:masterClrMapping/>
  </p:clrMapOvr>
  <p:timing>
    <p:tnLst>
      <p:par>
        <p:cTn id="1" dur="indefinite" restart="never" nodeType="tmRoot"/>
      </p:par>
    </p:tnLst>
  </p:timing>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Regular Expressions</a:t>
            </a:r>
          </a:p>
        </p:txBody>
      </p:sp>
      <p:sp>
        <p:nvSpPr>
          <p:cNvPr id="3" name="Content Placeholder 2"/>
          <p:cNvSpPr>
            <a:spLocks noGrp="1"/>
          </p:cNvSpPr>
          <p:nvPr>
            <p:ph idx="1"/>
          </p:nvPr>
        </p:nvSpPr>
        <p:spPr>
          <a:xfrm>
            <a:off x="914400" y="1447800"/>
            <a:ext cx="8229600" cy="4678363"/>
          </a:xfrm>
        </p:spPr>
        <p:txBody>
          <a:bodyPr/>
          <a:lstStyle/>
          <a:p>
            <a:r>
              <a:rPr lang="en-US" dirty="0"/>
              <a:t>Frequently used methods</a:t>
            </a:r>
          </a:p>
          <a:p>
            <a:pPr lvl="1"/>
            <a:r>
              <a:rPr lang="en-US" sz="2000" dirty="0" smtClean="0">
                <a:latin typeface="Courier New" panose="02070309020205020404" pitchFamily="49" charset="0"/>
                <a:cs typeface="Courier New" panose="02070309020205020404" pitchFamily="49" charset="0"/>
              </a:rPr>
              <a:t>re.search('text_2_find','text_2_search</a:t>
            </a:r>
            <a:r>
              <a:rPr lang="en-US" sz="2000" dirty="0">
                <a:latin typeface="Courier New" panose="02070309020205020404" pitchFamily="49" charset="0"/>
                <a:cs typeface="Courier New" panose="02070309020205020404" pitchFamily="49" charset="0"/>
              </a:rPr>
              <a:t>'</a:t>
            </a:r>
            <a:r>
              <a:rPr lang="en-US" sz="2000" dirty="0" smtClean="0">
                <a:latin typeface="Courier New" panose="02070309020205020404" pitchFamily="49" charset="0"/>
                <a:cs typeface="Courier New" panose="02070309020205020404" pitchFamily="49" charset="0"/>
              </a:rPr>
              <a:t>)</a:t>
            </a:r>
          </a:p>
          <a:p>
            <a:pPr lvl="2"/>
            <a:r>
              <a:rPr lang="en-US" dirty="0" smtClean="0"/>
              <a:t>Finds </a:t>
            </a:r>
            <a:r>
              <a:rPr lang="en-US" dirty="0">
                <a:latin typeface="Courier New" panose="02070309020205020404" pitchFamily="49" charset="0"/>
                <a:cs typeface="Courier New" panose="02070309020205020404" pitchFamily="49" charset="0"/>
              </a:rPr>
              <a:t>'text_2_find'</a:t>
            </a:r>
            <a:endParaRPr lang="en-US" dirty="0" smtClean="0">
              <a:latin typeface="Courier New" panose="02070309020205020404" pitchFamily="49" charset="0"/>
              <a:cs typeface="Courier New" panose="02070309020205020404" pitchFamily="49" charset="0"/>
            </a:endParaRPr>
          </a:p>
          <a:p>
            <a:pPr lvl="2"/>
            <a:r>
              <a:rPr lang="en-US" dirty="0" smtClean="0"/>
              <a:t>Within the string </a:t>
            </a:r>
            <a:r>
              <a:rPr lang="en-US" dirty="0" smtClean="0">
                <a:latin typeface="Courier New" panose="02070309020205020404" pitchFamily="49" charset="0"/>
                <a:cs typeface="Courier New" panose="02070309020205020404" pitchFamily="49" charset="0"/>
              </a:rPr>
              <a:t>'text_2_search‘</a:t>
            </a:r>
          </a:p>
          <a:p>
            <a:pPr lvl="2"/>
            <a:r>
              <a:rPr lang="en-US" dirty="0" smtClean="0"/>
              <a:t>If </a:t>
            </a:r>
            <a:r>
              <a:rPr lang="en-US" dirty="0" smtClean="0">
                <a:latin typeface="Courier New" panose="02070309020205020404" pitchFamily="49" charset="0"/>
                <a:cs typeface="Courier New" panose="02070309020205020404" pitchFamily="49" charset="0"/>
              </a:rPr>
              <a:t>text_2_search </a:t>
            </a:r>
            <a:r>
              <a:rPr lang="en-US" dirty="0" smtClean="0">
                <a:cs typeface="Courier New" panose="02070309020205020404" pitchFamily="49" charset="0"/>
              </a:rPr>
              <a:t>is found then returns a </a:t>
            </a:r>
            <a:r>
              <a:rPr lang="en-US" dirty="0" smtClean="0">
                <a:latin typeface="Courier"/>
                <a:cs typeface="Courier New" panose="02070309020205020404" pitchFamily="49" charset="0"/>
              </a:rPr>
              <a:t>re.match</a:t>
            </a:r>
            <a:r>
              <a:rPr lang="en-US" dirty="0" smtClean="0">
                <a:cs typeface="Courier New" panose="02070309020205020404" pitchFamily="49" charset="0"/>
              </a:rPr>
              <a:t> object</a:t>
            </a:r>
          </a:p>
          <a:p>
            <a:pPr lvl="3"/>
            <a:r>
              <a:rPr lang="en-US" dirty="0">
                <a:latin typeface="Courier"/>
                <a:cs typeface="Courier New" panose="02070309020205020404" pitchFamily="49" charset="0"/>
              </a:rPr>
              <a:t>&lt;_sre.SRE_Match at 0x3912b28&gt;</a:t>
            </a:r>
            <a:endParaRPr lang="en-US" dirty="0" smtClean="0">
              <a:latin typeface="Courier"/>
              <a:cs typeface="Courier New" panose="02070309020205020404" pitchFamily="49" charset="0"/>
            </a:endParaRPr>
          </a:p>
          <a:p>
            <a:pPr lvl="2"/>
            <a:r>
              <a:rPr lang="en-US" dirty="0" smtClean="0">
                <a:cs typeface="Courier New" panose="02070309020205020404" pitchFamily="49" charset="0"/>
              </a:rPr>
              <a:t>Otherwise, returns a result of the </a:t>
            </a:r>
            <a:r>
              <a:rPr lang="en-US" dirty="0" smtClean="0">
                <a:latin typeface="Courier"/>
                <a:cs typeface="Courier New" panose="02070309020205020404" pitchFamily="49" charset="0"/>
              </a:rPr>
              <a:t>NoneType</a:t>
            </a:r>
            <a:r>
              <a:rPr lang="en-US" dirty="0" smtClean="0">
                <a:cs typeface="Courier New" panose="02070309020205020404" pitchFamily="49" charset="0"/>
              </a:rPr>
              <a:t> </a:t>
            </a:r>
            <a:endParaRPr lang="en-US" dirty="0">
              <a:cs typeface="Courier New" panose="02070309020205020404" pitchFamily="49" charset="0"/>
            </a:endParaRPr>
          </a:p>
          <a:p>
            <a:endParaRPr lang="en-US" dirty="0"/>
          </a:p>
          <a:p>
            <a:endParaRPr lang="en-US" dirty="0" smtClean="0"/>
          </a:p>
          <a:p>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295</a:t>
            </a:fld>
            <a:endParaRPr lang="en-US" dirty="0"/>
          </a:p>
        </p:txBody>
      </p:sp>
    </p:spTree>
    <p:extLst>
      <p:ext uri="{BB962C8B-B14F-4D97-AF65-F5344CB8AC3E}">
        <p14:creationId xmlns:p14="http://schemas.microsoft.com/office/powerpoint/2010/main" val="1450327365"/>
      </p:ext>
    </p:extLst>
  </p:cSld>
  <p:clrMapOvr>
    <a:masterClrMapping/>
  </p:clrMapOvr>
  <p:timing>
    <p:tnLst>
      <p:par>
        <p:cTn id="1" dur="indefinite" restart="never" nodeType="tmRoot"/>
      </p:par>
    </p:tnLst>
  </p:timing>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Regular Expressions</a:t>
            </a:r>
            <a:endParaRPr lang="en-US" dirty="0"/>
          </a:p>
        </p:txBody>
      </p:sp>
      <p:sp>
        <p:nvSpPr>
          <p:cNvPr id="3" name="Content Placeholder 2"/>
          <p:cNvSpPr>
            <a:spLocks noGrp="1"/>
          </p:cNvSpPr>
          <p:nvPr>
            <p:ph idx="1"/>
          </p:nvPr>
        </p:nvSpPr>
        <p:spPr>
          <a:xfrm>
            <a:off x="914400" y="1128042"/>
            <a:ext cx="7772400" cy="4835748"/>
          </a:xfrm>
        </p:spPr>
        <p:txBody>
          <a:bodyPr/>
          <a:lstStyle/>
          <a:p>
            <a:pPr>
              <a:spcBef>
                <a:spcPts val="0"/>
              </a:spcBef>
            </a:pPr>
            <a:r>
              <a:rPr lang="en-US" dirty="0" smtClean="0"/>
              <a:t>Investigate </a:t>
            </a:r>
            <a:r>
              <a:rPr lang="en-US" dirty="0" smtClean="0">
                <a:latin typeface="Courier"/>
              </a:rPr>
              <a:t>fromRegexrDotCom.txt</a:t>
            </a:r>
            <a:r>
              <a:rPr lang="en-US" dirty="0" smtClean="0"/>
              <a:t> </a:t>
            </a:r>
          </a:p>
          <a:p>
            <a:pPr>
              <a:spcBef>
                <a:spcPts val="0"/>
              </a:spcBef>
            </a:pPr>
            <a:r>
              <a:rPr lang="en-US" dirty="0" smtClean="0"/>
              <a:t>Do these tasks:</a:t>
            </a:r>
          </a:p>
          <a:p>
            <a:pPr lvl="1">
              <a:spcBef>
                <a:spcPts val="0"/>
              </a:spcBef>
            </a:pPr>
            <a:r>
              <a:rPr lang="en-US" dirty="0" smtClean="0"/>
              <a:t>Find all consecutive strings of integers</a:t>
            </a:r>
          </a:p>
          <a:p>
            <a:pPr lvl="1">
              <a:spcBef>
                <a:spcPts val="0"/>
              </a:spcBef>
            </a:pPr>
            <a:r>
              <a:rPr lang="en-US" dirty="0" smtClean="0"/>
              <a:t>Find words that start with </a:t>
            </a:r>
            <a:r>
              <a:rPr lang="en-US" dirty="0" smtClean="0">
                <a:latin typeface="Courier"/>
              </a:rPr>
              <a:t>wW</a:t>
            </a:r>
          </a:p>
          <a:p>
            <a:pPr lvl="1">
              <a:spcBef>
                <a:spcPts val="0"/>
              </a:spcBef>
            </a:pPr>
            <a:r>
              <a:rPr lang="en-US" dirty="0" smtClean="0"/>
              <a:t>Find all Internet domains: </a:t>
            </a:r>
            <a:r>
              <a:rPr lang="en-US" dirty="0" smtClean="0">
                <a:latin typeface="Courier"/>
              </a:rPr>
              <a:t>xxx.xxx.xxx</a:t>
            </a:r>
          </a:p>
          <a:p>
            <a:endParaRPr lang="en-US" dirty="0" smtClean="0"/>
          </a:p>
        </p:txBody>
      </p:sp>
      <p:sp>
        <p:nvSpPr>
          <p:cNvPr id="4" name="Slide Number Placeholder 3"/>
          <p:cNvSpPr>
            <a:spLocks noGrp="1"/>
          </p:cNvSpPr>
          <p:nvPr>
            <p:ph type="sldNum" sz="quarter" idx="12"/>
          </p:nvPr>
        </p:nvSpPr>
        <p:spPr/>
        <p:txBody>
          <a:bodyPr/>
          <a:lstStyle/>
          <a:p>
            <a:fld id="{4577FE26-ACD1-4964-932B-823877B1C5B5}" type="slidenum">
              <a:rPr lang="en-US" smtClean="0"/>
              <a:pPr/>
              <a:t>296</a:t>
            </a:fld>
            <a:endParaRPr lang="en-US" dirty="0"/>
          </a:p>
        </p:txBody>
      </p:sp>
      <p:pic>
        <p:nvPicPr>
          <p:cNvPr id="9" name="Picture 8"/>
          <p:cNvPicPr>
            <a:picLocks noChangeAspect="1"/>
          </p:cNvPicPr>
          <p:nvPr/>
        </p:nvPicPr>
        <p:blipFill>
          <a:blip r:embed="rId2"/>
          <a:stretch>
            <a:fillRect/>
          </a:stretch>
        </p:blipFill>
        <p:spPr>
          <a:xfrm>
            <a:off x="1777325" y="3375380"/>
            <a:ext cx="6301637" cy="3281794"/>
          </a:xfrm>
          <a:prstGeom prst="rect">
            <a:avLst/>
          </a:prstGeom>
        </p:spPr>
      </p:pic>
    </p:spTree>
    <p:extLst>
      <p:ext uri="{BB962C8B-B14F-4D97-AF65-F5344CB8AC3E}">
        <p14:creationId xmlns:p14="http://schemas.microsoft.com/office/powerpoint/2010/main" val="2839836697"/>
      </p:ext>
    </p:extLst>
  </p:cSld>
  <p:clrMapOvr>
    <a:masterClrMapping/>
  </p:clrMapOvr>
  <p:timing>
    <p:tnLst>
      <p:par>
        <p:cTn id="1" dur="indefinite" restart="never" nodeType="tmRoot"/>
      </p:par>
    </p:tnLst>
  </p:timing>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Regular Expressions</a:t>
            </a:r>
            <a:endParaRPr lang="en-US" dirty="0"/>
          </a:p>
        </p:txBody>
      </p:sp>
      <p:sp>
        <p:nvSpPr>
          <p:cNvPr id="3" name="Content Placeholder 2"/>
          <p:cNvSpPr>
            <a:spLocks noGrp="1"/>
          </p:cNvSpPr>
          <p:nvPr>
            <p:ph idx="1"/>
          </p:nvPr>
        </p:nvSpPr>
        <p:spPr>
          <a:xfrm>
            <a:off x="914400" y="1223841"/>
            <a:ext cx="7772400" cy="4835748"/>
          </a:xfrm>
        </p:spPr>
        <p:txBody>
          <a:bodyPr/>
          <a:lstStyle/>
          <a:p>
            <a:pPr>
              <a:spcBef>
                <a:spcPts val="0"/>
              </a:spcBef>
            </a:pPr>
            <a:r>
              <a:rPr lang="en-US" dirty="0" smtClean="0"/>
              <a:t>Investigate </a:t>
            </a:r>
            <a:r>
              <a:rPr lang="en-US" dirty="0" smtClean="0">
                <a:latin typeface="Courier"/>
              </a:rPr>
              <a:t>fromRegexrDotCom.txt</a:t>
            </a:r>
            <a:r>
              <a:rPr lang="en-US" dirty="0" smtClean="0"/>
              <a:t> </a:t>
            </a:r>
          </a:p>
          <a:p>
            <a:pPr>
              <a:spcBef>
                <a:spcPts val="0"/>
              </a:spcBef>
            </a:pPr>
            <a:r>
              <a:rPr lang="en-US" dirty="0" smtClean="0"/>
              <a:t>One more task:</a:t>
            </a:r>
          </a:p>
          <a:p>
            <a:pPr lvl="1">
              <a:spcBef>
                <a:spcPts val="0"/>
              </a:spcBef>
            </a:pPr>
            <a:r>
              <a:rPr lang="en-US" dirty="0" smtClean="0"/>
              <a:t>Substitute </a:t>
            </a:r>
            <a:r>
              <a:rPr lang="en-US" dirty="0" smtClean="0">
                <a:latin typeface="Courier"/>
              </a:rPr>
              <a:t>zz</a:t>
            </a:r>
            <a:r>
              <a:rPr lang="en-US" dirty="0" smtClean="0"/>
              <a:t> for each instance of </a:t>
            </a:r>
            <a:r>
              <a:rPr lang="en-US" dirty="0" smtClean="0">
                <a:latin typeface="Courier"/>
              </a:rPr>
              <a:t>ss</a:t>
            </a:r>
          </a:p>
          <a:p>
            <a:endParaRPr lang="en-US" dirty="0" smtClean="0"/>
          </a:p>
        </p:txBody>
      </p:sp>
      <p:sp>
        <p:nvSpPr>
          <p:cNvPr id="4" name="Slide Number Placeholder 3"/>
          <p:cNvSpPr>
            <a:spLocks noGrp="1"/>
          </p:cNvSpPr>
          <p:nvPr>
            <p:ph type="sldNum" sz="quarter" idx="12"/>
          </p:nvPr>
        </p:nvSpPr>
        <p:spPr/>
        <p:txBody>
          <a:bodyPr/>
          <a:lstStyle/>
          <a:p>
            <a:fld id="{4577FE26-ACD1-4964-932B-823877B1C5B5}" type="slidenum">
              <a:rPr lang="en-US" smtClean="0"/>
              <a:pPr/>
              <a:t>297</a:t>
            </a:fld>
            <a:endParaRPr lang="en-US" dirty="0"/>
          </a:p>
        </p:txBody>
      </p:sp>
      <p:pic>
        <p:nvPicPr>
          <p:cNvPr id="9" name="Picture 8"/>
          <p:cNvPicPr>
            <a:picLocks noChangeAspect="1"/>
          </p:cNvPicPr>
          <p:nvPr/>
        </p:nvPicPr>
        <p:blipFill>
          <a:blip r:embed="rId2"/>
          <a:stretch>
            <a:fillRect/>
          </a:stretch>
        </p:blipFill>
        <p:spPr>
          <a:xfrm>
            <a:off x="1649781" y="3087997"/>
            <a:ext cx="6301637" cy="3281794"/>
          </a:xfrm>
          <a:prstGeom prst="rect">
            <a:avLst/>
          </a:prstGeom>
        </p:spPr>
      </p:pic>
    </p:spTree>
    <p:extLst>
      <p:ext uri="{BB962C8B-B14F-4D97-AF65-F5344CB8AC3E}">
        <p14:creationId xmlns:p14="http://schemas.microsoft.com/office/powerpoint/2010/main" val="4186761422"/>
      </p:ext>
    </p:extLst>
  </p:cSld>
  <p:clrMapOvr>
    <a:masterClrMapping/>
  </p:clrMapOvr>
  <p:timing>
    <p:tnLst>
      <p:par>
        <p:cTn id="1" dur="indefinite" restart="never" nodeType="tmRoot"/>
      </p:par>
    </p:tnLst>
  </p:timing>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Regular Expressions</a:t>
            </a:r>
          </a:p>
        </p:txBody>
      </p:sp>
      <p:sp>
        <p:nvSpPr>
          <p:cNvPr id="3" name="Content Placeholder 2"/>
          <p:cNvSpPr>
            <a:spLocks noGrp="1"/>
          </p:cNvSpPr>
          <p:nvPr>
            <p:ph idx="1"/>
          </p:nvPr>
        </p:nvSpPr>
        <p:spPr>
          <a:xfrm>
            <a:off x="914400" y="1157236"/>
            <a:ext cx="7772400" cy="4678363"/>
          </a:xfrm>
        </p:spPr>
        <p:txBody>
          <a:bodyPr/>
          <a:lstStyle/>
          <a:p>
            <a:r>
              <a:rPr lang="en-US" dirty="0" smtClean="0"/>
              <a:t>Solution: </a:t>
            </a:r>
            <a:r>
              <a:rPr lang="en-US" dirty="0" smtClean="0">
                <a:latin typeface="Courier"/>
              </a:rPr>
              <a:t>BootCampRegexSoln.ipynb</a:t>
            </a:r>
          </a:p>
          <a:p>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298</a:t>
            </a:fld>
            <a:endParaRPr lang="en-US" dirty="0"/>
          </a:p>
        </p:txBody>
      </p:sp>
      <p:pic>
        <p:nvPicPr>
          <p:cNvPr id="6" name="Picture 5"/>
          <p:cNvPicPr>
            <a:picLocks noChangeAspect="1"/>
          </p:cNvPicPr>
          <p:nvPr/>
        </p:nvPicPr>
        <p:blipFill>
          <a:blip r:embed="rId2"/>
          <a:stretch>
            <a:fillRect/>
          </a:stretch>
        </p:blipFill>
        <p:spPr>
          <a:xfrm>
            <a:off x="1196415" y="1701716"/>
            <a:ext cx="6554624" cy="5046480"/>
          </a:xfrm>
          <a:prstGeom prst="rect">
            <a:avLst/>
          </a:prstGeom>
        </p:spPr>
      </p:pic>
    </p:spTree>
    <p:extLst>
      <p:ext uri="{BB962C8B-B14F-4D97-AF65-F5344CB8AC3E}">
        <p14:creationId xmlns:p14="http://schemas.microsoft.com/office/powerpoint/2010/main" val="972899400"/>
      </p:ext>
    </p:extLst>
  </p:cSld>
  <p:clrMapOvr>
    <a:masterClrMapping/>
  </p:clrMapOvr>
  <p:timing>
    <p:tnLst>
      <p:par>
        <p:cTn id="1" dur="indefinite" restart="never" nodeType="tmRoot"/>
      </p:par>
    </p:tnLst>
  </p:timing>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Regular Expressions</a:t>
            </a:r>
            <a:endParaRPr lang="en-US" dirty="0"/>
          </a:p>
        </p:txBody>
      </p:sp>
      <p:sp>
        <p:nvSpPr>
          <p:cNvPr id="3" name="Content Placeholder 2"/>
          <p:cNvSpPr>
            <a:spLocks noGrp="1"/>
          </p:cNvSpPr>
          <p:nvPr>
            <p:ph idx="1"/>
          </p:nvPr>
        </p:nvSpPr>
        <p:spPr/>
        <p:txBody>
          <a:bodyPr/>
          <a:lstStyle/>
          <a:p>
            <a:r>
              <a:rPr lang="en-US" dirty="0" smtClean="0"/>
              <a:t>Regex Case Study 1: Detect email addresses</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299</a:t>
            </a:fld>
            <a:endParaRPr lang="en-US" dirty="0"/>
          </a:p>
        </p:txBody>
      </p:sp>
    </p:spTree>
    <p:extLst>
      <p:ext uri="{BB962C8B-B14F-4D97-AF65-F5344CB8AC3E}">
        <p14:creationId xmlns:p14="http://schemas.microsoft.com/office/powerpoint/2010/main" val="407079354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Computer Programming</a:t>
            </a:r>
            <a:endParaRPr lang="en-US" dirty="0"/>
          </a:p>
        </p:txBody>
      </p:sp>
      <p:sp>
        <p:nvSpPr>
          <p:cNvPr id="3" name="Content Placeholder 2"/>
          <p:cNvSpPr>
            <a:spLocks noGrp="1"/>
          </p:cNvSpPr>
          <p:nvPr>
            <p:ph idx="1"/>
          </p:nvPr>
        </p:nvSpPr>
        <p:spPr/>
        <p:txBody>
          <a:bodyPr/>
          <a:lstStyle/>
          <a:p>
            <a:r>
              <a:rPr lang="en-US" dirty="0" smtClean="0"/>
              <a:t>What is a computer program?</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3</a:t>
            </a:fld>
            <a:endParaRPr lang="en-US" dirty="0"/>
          </a:p>
        </p:txBody>
      </p:sp>
    </p:spTree>
    <p:extLst>
      <p:ext uri="{BB962C8B-B14F-4D97-AF65-F5344CB8AC3E}">
        <p14:creationId xmlns:p14="http://schemas.microsoft.com/office/powerpoint/2010/main" val="54969640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Jupyter Notebook Shutdown</a:t>
            </a:r>
          </a:p>
        </p:txBody>
      </p:sp>
      <p:sp>
        <p:nvSpPr>
          <p:cNvPr id="3" name="Content Placeholder 2"/>
          <p:cNvSpPr>
            <a:spLocks noGrp="1"/>
          </p:cNvSpPr>
          <p:nvPr>
            <p:ph idx="1"/>
          </p:nvPr>
        </p:nvSpPr>
        <p:spPr/>
        <p:txBody>
          <a:bodyPr/>
          <a:lstStyle/>
          <a:p>
            <a:r>
              <a:rPr lang="en-US" dirty="0" smtClean="0"/>
              <a:t>Type </a:t>
            </a:r>
            <a:r>
              <a:rPr lang="en-US" dirty="0" smtClean="0">
                <a:latin typeface="Courier New" panose="02070309020205020404" pitchFamily="49" charset="0"/>
                <a:cs typeface="Courier New" panose="02070309020205020404" pitchFamily="49" charset="0"/>
              </a:rPr>
              <a:t>Ctrl+c</a:t>
            </a:r>
            <a:r>
              <a:rPr lang="en-US" dirty="0" smtClean="0"/>
              <a:t> to stop Jupyter server</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30</a:t>
            </a:fld>
            <a:endParaRPr lang="en-US" dirty="0"/>
          </a:p>
        </p:txBody>
      </p:sp>
      <p:pic>
        <p:nvPicPr>
          <p:cNvPr id="6" name="Picture 5"/>
          <p:cNvPicPr>
            <a:picLocks noChangeAspect="1"/>
          </p:cNvPicPr>
          <p:nvPr/>
        </p:nvPicPr>
        <p:blipFill>
          <a:blip r:embed="rId2"/>
          <a:stretch>
            <a:fillRect/>
          </a:stretch>
        </p:blipFill>
        <p:spPr>
          <a:xfrm>
            <a:off x="1576387" y="2314455"/>
            <a:ext cx="6448425" cy="3257550"/>
          </a:xfrm>
          <a:prstGeom prst="rect">
            <a:avLst/>
          </a:prstGeom>
        </p:spPr>
      </p:pic>
    </p:spTree>
    <p:extLst>
      <p:ext uri="{BB962C8B-B14F-4D97-AF65-F5344CB8AC3E}">
        <p14:creationId xmlns:p14="http://schemas.microsoft.com/office/powerpoint/2010/main" val="890936537"/>
      </p:ext>
    </p:extLst>
  </p:cSld>
  <p:clrMapOvr>
    <a:masterClrMapping/>
  </p:clrMapOvr>
  <p:timing>
    <p:tnLst>
      <p:par>
        <p:cTn id="1" dur="indefinite" restart="never" nodeType="tmRoot"/>
      </p:par>
    </p:tnLst>
  </p:timing>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Regular Expressions</a:t>
            </a:r>
          </a:p>
        </p:txBody>
      </p:sp>
      <p:sp>
        <p:nvSpPr>
          <p:cNvPr id="3" name="Content Placeholder 2"/>
          <p:cNvSpPr>
            <a:spLocks noGrp="1"/>
          </p:cNvSpPr>
          <p:nvPr>
            <p:ph idx="1"/>
          </p:nvPr>
        </p:nvSpPr>
        <p:spPr>
          <a:xfrm>
            <a:off x="914400" y="1157682"/>
            <a:ext cx="8229600" cy="5035594"/>
          </a:xfrm>
        </p:spPr>
        <p:txBody>
          <a:bodyPr/>
          <a:lstStyle/>
          <a:p>
            <a:pPr>
              <a:spcBef>
                <a:spcPts val="300"/>
              </a:spcBef>
            </a:pPr>
            <a:r>
              <a:rPr lang="en-US" dirty="0" smtClean="0"/>
              <a:t>A more complex example…</a:t>
            </a:r>
          </a:p>
          <a:p>
            <a:pPr lvl="1">
              <a:spcBef>
                <a:spcPts val="300"/>
              </a:spcBef>
            </a:pPr>
            <a:r>
              <a:rPr lang="en-US" dirty="0" smtClean="0"/>
              <a:t>Mimic how regex development might proceed</a:t>
            </a:r>
          </a:p>
          <a:p>
            <a:pPr>
              <a:spcBef>
                <a:spcPts val="300"/>
              </a:spcBef>
            </a:pPr>
            <a:r>
              <a:rPr lang="en-US" dirty="0" smtClean="0"/>
              <a:t>Find email addresses in Hillary Clinton’s email</a:t>
            </a:r>
          </a:p>
          <a:p>
            <a:pPr lvl="1">
              <a:spcBef>
                <a:spcPts val="300"/>
              </a:spcBef>
            </a:pPr>
            <a:r>
              <a:rPr lang="en-US" dirty="0" smtClean="0"/>
              <a:t>With whom did she correspond?</a:t>
            </a:r>
          </a:p>
          <a:p>
            <a:pPr>
              <a:spcBef>
                <a:spcPts val="300"/>
              </a:spcBef>
            </a:pPr>
            <a:r>
              <a:rPr lang="en-US" dirty="0" smtClean="0"/>
              <a:t>Email addresses have this symbol: @</a:t>
            </a:r>
          </a:p>
          <a:p>
            <a:pPr lvl="1">
              <a:spcBef>
                <a:spcPts val="300"/>
              </a:spcBef>
            </a:pPr>
            <a:r>
              <a:rPr lang="en-US" dirty="0" smtClean="0"/>
              <a:t>Use </a:t>
            </a:r>
            <a:r>
              <a:rPr lang="en-US" dirty="0" smtClean="0">
                <a:latin typeface="Courier New" panose="02070309020205020404" pitchFamily="49" charset="0"/>
                <a:cs typeface="Courier New" panose="02070309020205020404" pitchFamily="49" charset="0"/>
              </a:rPr>
              <a:t>regexr.com</a:t>
            </a:r>
            <a:r>
              <a:rPr lang="en-US" dirty="0" smtClean="0"/>
              <a:t> for prototyping</a:t>
            </a:r>
          </a:p>
          <a:p>
            <a:pPr>
              <a:spcBef>
                <a:spcPts val="300"/>
              </a:spcBef>
            </a:pPr>
            <a:r>
              <a:rPr lang="en-US" dirty="0" smtClean="0">
                <a:latin typeface="Courier"/>
              </a:rPr>
              <a:t>11-0.py </a:t>
            </a:r>
            <a:r>
              <a:rPr lang="en-US" dirty="0" smtClean="0"/>
              <a:t>looks </a:t>
            </a:r>
            <a:r>
              <a:rPr lang="en-US" dirty="0"/>
              <a:t>for </a:t>
            </a:r>
            <a:r>
              <a:rPr lang="en-US" dirty="0" smtClean="0"/>
              <a:t>“</a:t>
            </a:r>
            <a:r>
              <a:rPr lang="en-US" dirty="0"/>
              <a:t>at sign” </a:t>
            </a:r>
            <a:r>
              <a:rPr lang="en-US" dirty="0" smtClean="0">
                <a:latin typeface="Courier"/>
              </a:rPr>
              <a:t>@</a:t>
            </a:r>
            <a:r>
              <a:rPr lang="en-US" dirty="0" smtClean="0"/>
              <a:t> … </a:t>
            </a:r>
            <a:r>
              <a:rPr lang="en-US" dirty="0"/>
              <a:t>a bit </a:t>
            </a:r>
            <a:r>
              <a:rPr lang="en-US" dirty="0" smtClean="0"/>
              <a:t>silly </a:t>
            </a:r>
            <a:endParaRPr lang="en-US" dirty="0">
              <a:latin typeface="Courier"/>
            </a:endParaRPr>
          </a:p>
          <a:p>
            <a:pPr>
              <a:spcBef>
                <a:spcPts val="300"/>
              </a:spcBef>
            </a:pPr>
            <a:r>
              <a:rPr lang="en-US" dirty="0"/>
              <a:t>Use </a:t>
            </a:r>
            <a:r>
              <a:rPr lang="en-US" dirty="0">
                <a:latin typeface="Courier"/>
              </a:rPr>
              <a:t>regexr.com</a:t>
            </a:r>
            <a:r>
              <a:rPr lang="en-US" dirty="0"/>
              <a:t> to develop the code for letters before and </a:t>
            </a:r>
            <a:r>
              <a:rPr lang="en-US" dirty="0" smtClean="0"/>
              <a:t>after</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300</a:t>
            </a:fld>
            <a:endParaRPr lang="en-US" dirty="0"/>
          </a:p>
        </p:txBody>
      </p:sp>
    </p:spTree>
    <p:extLst>
      <p:ext uri="{BB962C8B-B14F-4D97-AF65-F5344CB8AC3E}">
        <p14:creationId xmlns:p14="http://schemas.microsoft.com/office/powerpoint/2010/main" val="109811819"/>
      </p:ext>
    </p:extLst>
  </p:cSld>
  <p:clrMapOvr>
    <a:masterClrMapping/>
  </p:clrMapOvr>
  <p:timing>
    <p:tnLst>
      <p:par>
        <p:cTn id="1" dur="indefinite" restart="never" nodeType="tmRoot"/>
      </p:par>
    </p:tnLst>
  </p:timing>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914400" y="4888070"/>
            <a:ext cx="8009468" cy="1821731"/>
          </a:xfrm>
          <a:prstGeom prst="rect">
            <a:avLst/>
          </a:prstGeom>
        </p:spPr>
      </p:pic>
      <p:sp>
        <p:nvSpPr>
          <p:cNvPr id="2" name="Title 1"/>
          <p:cNvSpPr>
            <a:spLocks noGrp="1"/>
          </p:cNvSpPr>
          <p:nvPr>
            <p:ph type="title"/>
          </p:nvPr>
        </p:nvSpPr>
        <p:spPr/>
        <p:txBody>
          <a:bodyPr/>
          <a:lstStyle/>
          <a:p>
            <a:r>
              <a:rPr lang="en-US" dirty="0"/>
              <a:t>Regular Expressions</a:t>
            </a:r>
          </a:p>
        </p:txBody>
      </p:sp>
      <p:sp>
        <p:nvSpPr>
          <p:cNvPr id="3" name="Content Placeholder 2"/>
          <p:cNvSpPr>
            <a:spLocks noGrp="1"/>
          </p:cNvSpPr>
          <p:nvPr>
            <p:ph idx="1"/>
          </p:nvPr>
        </p:nvSpPr>
        <p:spPr>
          <a:xfrm>
            <a:off x="914400" y="949899"/>
            <a:ext cx="7772400" cy="5000096"/>
          </a:xfrm>
        </p:spPr>
        <p:txBody>
          <a:bodyPr/>
          <a:lstStyle/>
          <a:p>
            <a:pPr>
              <a:spcBef>
                <a:spcPts val="0"/>
              </a:spcBef>
            </a:pPr>
            <a:r>
              <a:rPr lang="en-US" dirty="0" smtClean="0"/>
              <a:t>Find email addresses (</a:t>
            </a:r>
            <a:r>
              <a:rPr lang="en-US" dirty="0" smtClean="0">
                <a:latin typeface="Courier"/>
              </a:rPr>
              <a:t>11-2.py</a:t>
            </a:r>
            <a:r>
              <a:rPr lang="en-US" dirty="0" smtClean="0"/>
              <a:t>)</a:t>
            </a:r>
          </a:p>
          <a:p>
            <a:pPr lvl="1">
              <a:spcBef>
                <a:spcPts val="0"/>
              </a:spcBef>
            </a:pPr>
            <a:r>
              <a:rPr lang="en-US" dirty="0" smtClean="0"/>
              <a:t>Change </a:t>
            </a:r>
            <a:r>
              <a:rPr lang="en-US" dirty="0"/>
              <a:t>the file path for your </a:t>
            </a:r>
            <a:r>
              <a:rPr lang="en-US" dirty="0" smtClean="0"/>
              <a:t>computer</a:t>
            </a:r>
          </a:p>
          <a:p>
            <a:pPr lvl="1">
              <a:spcBef>
                <a:spcPts val="0"/>
              </a:spcBef>
            </a:pPr>
            <a:r>
              <a:rPr lang="en-US" dirty="0" smtClean="0">
                <a:latin typeface="Courier New" panose="02070309020205020404" pitchFamily="49" charset="0"/>
                <a:cs typeface="Courier New" panose="02070309020205020404" pitchFamily="49" charset="0"/>
              </a:rPr>
              <a:t>‘\S+@\S+’</a:t>
            </a:r>
          </a:p>
          <a:p>
            <a:pPr lvl="2">
              <a:spcBef>
                <a:spcPts val="0"/>
              </a:spcBef>
            </a:pPr>
            <a:r>
              <a:rPr lang="en-US" dirty="0" smtClean="0">
                <a:latin typeface="Courier New" panose="02070309020205020404" pitchFamily="49" charset="0"/>
                <a:cs typeface="Courier New" panose="02070309020205020404" pitchFamily="49" charset="0"/>
              </a:rPr>
              <a:t>\S</a:t>
            </a:r>
            <a:r>
              <a:rPr lang="en-US" dirty="0" smtClean="0"/>
              <a:t> matches any non-whitespace character</a:t>
            </a:r>
          </a:p>
          <a:p>
            <a:pPr lvl="2">
              <a:spcBef>
                <a:spcPts val="0"/>
              </a:spcBef>
            </a:pPr>
            <a:r>
              <a:rPr lang="en-US" dirty="0" smtClean="0">
                <a:latin typeface="Courier New" panose="02070309020205020404" pitchFamily="49" charset="0"/>
                <a:cs typeface="Courier New" panose="02070309020205020404" pitchFamily="49" charset="0"/>
              </a:rPr>
              <a:t>+</a:t>
            </a:r>
            <a:r>
              <a:rPr lang="en-US" dirty="0" smtClean="0"/>
              <a:t> looks for any number of those characters</a:t>
            </a:r>
          </a:p>
          <a:p>
            <a:pPr lvl="2">
              <a:spcBef>
                <a:spcPts val="0"/>
              </a:spcBef>
            </a:pPr>
            <a:r>
              <a:rPr lang="en-US" dirty="0">
                <a:latin typeface="Courier New" panose="02070309020205020404" pitchFamily="49" charset="0"/>
                <a:cs typeface="Courier New" panose="02070309020205020404" pitchFamily="49" charset="0"/>
              </a:rPr>
              <a:t>@</a:t>
            </a:r>
            <a:r>
              <a:rPr lang="en-US" dirty="0" smtClean="0"/>
              <a:t> matches </a:t>
            </a:r>
            <a:r>
              <a:rPr lang="en-US" dirty="0" smtClean="0">
                <a:latin typeface="Courier New" panose="02070309020205020404" pitchFamily="49" charset="0"/>
                <a:cs typeface="Courier New" panose="02070309020205020404" pitchFamily="49" charset="0"/>
              </a:rPr>
              <a:t>@</a:t>
            </a:r>
          </a:p>
          <a:p>
            <a:pPr lvl="1">
              <a:spcBef>
                <a:spcPts val="0"/>
              </a:spcBef>
            </a:pPr>
            <a:r>
              <a:rPr lang="en-US" dirty="0" smtClean="0"/>
              <a:t>Translated</a:t>
            </a:r>
          </a:p>
          <a:p>
            <a:pPr lvl="2">
              <a:spcBef>
                <a:spcPts val="0"/>
              </a:spcBef>
            </a:pPr>
            <a:r>
              <a:rPr lang="en-US" dirty="0" smtClean="0"/>
              <a:t>Any series of characters before the @, and any series of characters after</a:t>
            </a:r>
          </a:p>
          <a:p>
            <a:pPr lvl="2">
              <a:spcBef>
                <a:spcPts val="0"/>
              </a:spcBef>
            </a:pPr>
            <a:r>
              <a:rPr lang="en-US" dirty="0" smtClean="0"/>
              <a:t>Pattern is interrupted on either end by whitespace</a:t>
            </a:r>
          </a:p>
          <a:p>
            <a:pPr lvl="1">
              <a:spcBef>
                <a:spcPts val="0"/>
              </a:spcBef>
            </a:pP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301</a:t>
            </a:fld>
            <a:endParaRPr lang="en-US" dirty="0"/>
          </a:p>
        </p:txBody>
      </p:sp>
    </p:spTree>
    <p:extLst>
      <p:ext uri="{BB962C8B-B14F-4D97-AF65-F5344CB8AC3E}">
        <p14:creationId xmlns:p14="http://schemas.microsoft.com/office/powerpoint/2010/main" val="1577291899"/>
      </p:ext>
    </p:extLst>
  </p:cSld>
  <p:clrMapOvr>
    <a:masterClrMapping/>
  </p:clrMapOvr>
  <p:timing>
    <p:tnLst>
      <p:par>
        <p:cTn id="1" dur="indefinite" restart="never" nodeType="tmRoot"/>
      </p:par>
    </p:tnLst>
  </p:timing>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Regular Expressions</a:t>
            </a:r>
          </a:p>
        </p:txBody>
      </p:sp>
      <p:sp>
        <p:nvSpPr>
          <p:cNvPr id="3" name="Content Placeholder 2"/>
          <p:cNvSpPr>
            <a:spLocks noGrp="1"/>
          </p:cNvSpPr>
          <p:nvPr>
            <p:ph idx="1"/>
          </p:nvPr>
        </p:nvSpPr>
        <p:spPr/>
        <p:txBody>
          <a:bodyPr/>
          <a:lstStyle/>
          <a:p>
            <a:r>
              <a:rPr lang="en-US" dirty="0" smtClean="0"/>
              <a:t>How long did this take?</a:t>
            </a:r>
          </a:p>
          <a:p>
            <a:pPr lvl="1"/>
            <a:r>
              <a:rPr lang="en-US" dirty="0" smtClean="0"/>
              <a:t>Use the </a:t>
            </a:r>
            <a:r>
              <a:rPr lang="en-US" dirty="0" smtClean="0">
                <a:latin typeface="Courier New" panose="02070309020205020404" pitchFamily="49" charset="0"/>
                <a:cs typeface="Courier New" panose="02070309020205020404" pitchFamily="49" charset="0"/>
              </a:rPr>
              <a:t>time</a:t>
            </a:r>
            <a:r>
              <a:rPr lang="en-US" dirty="0" smtClean="0"/>
              <a:t> package to find out</a:t>
            </a:r>
          </a:p>
          <a:p>
            <a:pPr lvl="1"/>
            <a:r>
              <a:rPr lang="en-US" dirty="0" smtClean="0">
                <a:latin typeface="Courier New" panose="02070309020205020404" pitchFamily="49" charset="0"/>
                <a:cs typeface="Courier New" panose="02070309020205020404" pitchFamily="49" charset="0"/>
              </a:rPr>
              <a:t>import time</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302</a:t>
            </a:fld>
            <a:endParaRPr lang="en-US" dirty="0"/>
          </a:p>
        </p:txBody>
      </p:sp>
      <p:pic>
        <p:nvPicPr>
          <p:cNvPr id="5" name="Picture 4"/>
          <p:cNvPicPr>
            <a:picLocks noChangeAspect="1"/>
          </p:cNvPicPr>
          <p:nvPr/>
        </p:nvPicPr>
        <p:blipFill>
          <a:blip r:embed="rId2"/>
          <a:stretch>
            <a:fillRect/>
          </a:stretch>
        </p:blipFill>
        <p:spPr>
          <a:xfrm>
            <a:off x="840508" y="3369669"/>
            <a:ext cx="8185727" cy="2676103"/>
          </a:xfrm>
          <a:prstGeom prst="rect">
            <a:avLst/>
          </a:prstGeom>
        </p:spPr>
      </p:pic>
    </p:spTree>
    <p:extLst>
      <p:ext uri="{BB962C8B-B14F-4D97-AF65-F5344CB8AC3E}">
        <p14:creationId xmlns:p14="http://schemas.microsoft.com/office/powerpoint/2010/main" val="4239638654"/>
      </p:ext>
    </p:extLst>
  </p:cSld>
  <p:clrMapOvr>
    <a:masterClrMapping/>
  </p:clrMapOvr>
  <p:timing>
    <p:tnLst>
      <p:par>
        <p:cTn id="1" dur="indefinite" restart="never" nodeType="tmRoot"/>
      </p:par>
    </p:tnLst>
  </p:timing>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371457" y="4576848"/>
            <a:ext cx="6527943" cy="2144627"/>
          </a:xfrm>
          <a:prstGeom prst="rect">
            <a:avLst/>
          </a:prstGeom>
        </p:spPr>
      </p:pic>
      <p:sp>
        <p:nvSpPr>
          <p:cNvPr id="2" name="Title 1"/>
          <p:cNvSpPr>
            <a:spLocks noGrp="1"/>
          </p:cNvSpPr>
          <p:nvPr>
            <p:ph type="title"/>
          </p:nvPr>
        </p:nvSpPr>
        <p:spPr/>
        <p:txBody>
          <a:bodyPr/>
          <a:lstStyle/>
          <a:p>
            <a:r>
              <a:rPr lang="en-US" dirty="0"/>
              <a:t>Regular Expressions</a:t>
            </a:r>
          </a:p>
        </p:txBody>
      </p:sp>
      <p:sp>
        <p:nvSpPr>
          <p:cNvPr id="3" name="Content Placeholder 2"/>
          <p:cNvSpPr>
            <a:spLocks noGrp="1"/>
          </p:cNvSpPr>
          <p:nvPr>
            <p:ph idx="1"/>
          </p:nvPr>
        </p:nvSpPr>
        <p:spPr>
          <a:xfrm>
            <a:off x="914400" y="956729"/>
            <a:ext cx="7772400" cy="5025496"/>
          </a:xfrm>
        </p:spPr>
        <p:txBody>
          <a:bodyPr/>
          <a:lstStyle/>
          <a:p>
            <a:pPr>
              <a:spcBef>
                <a:spcPts val="0"/>
              </a:spcBef>
            </a:pPr>
            <a:r>
              <a:rPr lang="en-US" dirty="0" smtClean="0"/>
              <a:t>Still some housekeeping to do…</a:t>
            </a:r>
          </a:p>
          <a:p>
            <a:pPr lvl="1">
              <a:spcBef>
                <a:spcPts val="0"/>
              </a:spcBef>
            </a:pPr>
            <a:r>
              <a:rPr lang="en-US" dirty="0" smtClean="0"/>
              <a:t>Get rid of (most) extraneous characters at beginning and end of extracted addresses</a:t>
            </a:r>
          </a:p>
          <a:p>
            <a:pPr lvl="2">
              <a:spcBef>
                <a:spcPts val="0"/>
              </a:spcBef>
            </a:pPr>
            <a:r>
              <a:rPr lang="en-US" dirty="0" smtClean="0"/>
              <a:t>E.g., [, ], &lt;, &gt;</a:t>
            </a:r>
          </a:p>
          <a:p>
            <a:pPr lvl="1">
              <a:spcBef>
                <a:spcPts val="0"/>
              </a:spcBef>
            </a:pPr>
            <a:r>
              <a:rPr lang="en-US" dirty="0">
                <a:latin typeface="Courier New" panose="02070309020205020404" pitchFamily="49" charset="0"/>
                <a:cs typeface="Courier New" panose="02070309020205020404" pitchFamily="49" charset="0"/>
              </a:rPr>
              <a:t>'[a-zA-Z0-9]\S*@\S*[a-zA-Z</a:t>
            </a:r>
            <a:r>
              <a:rPr lang="en-US" dirty="0" smtClean="0">
                <a:latin typeface="Courier New" panose="02070309020205020404" pitchFamily="49" charset="0"/>
                <a:cs typeface="Courier New" panose="02070309020205020404" pitchFamily="49" charset="0"/>
              </a:rPr>
              <a:t>]' </a:t>
            </a:r>
            <a:endParaRPr lang="en-US" dirty="0" smtClean="0"/>
          </a:p>
          <a:p>
            <a:pPr lvl="2">
              <a:spcBef>
                <a:spcPts val="0"/>
              </a:spcBef>
            </a:pPr>
            <a:r>
              <a:rPr lang="en-US" dirty="0" smtClean="0"/>
              <a:t>A single letter or number</a:t>
            </a:r>
          </a:p>
          <a:p>
            <a:pPr lvl="2">
              <a:spcBef>
                <a:spcPts val="0"/>
              </a:spcBef>
            </a:pPr>
            <a:r>
              <a:rPr lang="en-US" dirty="0" smtClean="0"/>
              <a:t>Followed by zero or more non-whitespaces</a:t>
            </a:r>
          </a:p>
          <a:p>
            <a:pPr lvl="2">
              <a:spcBef>
                <a:spcPts val="0"/>
              </a:spcBef>
            </a:pPr>
            <a:r>
              <a:rPr lang="en-US" dirty="0" smtClean="0"/>
              <a:t>Followed by @</a:t>
            </a:r>
          </a:p>
          <a:p>
            <a:pPr lvl="2">
              <a:spcBef>
                <a:spcPts val="0"/>
              </a:spcBef>
            </a:pPr>
            <a:r>
              <a:rPr lang="en-US" dirty="0" smtClean="0"/>
              <a:t>Followed by zero or more non-whitespaces</a:t>
            </a:r>
          </a:p>
          <a:p>
            <a:pPr lvl="2">
              <a:spcBef>
                <a:spcPts val="0"/>
              </a:spcBef>
            </a:pPr>
            <a:r>
              <a:rPr lang="en-US" dirty="0" smtClean="0"/>
              <a:t>Followed by a letter</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303</a:t>
            </a:fld>
            <a:endParaRPr lang="en-US" dirty="0"/>
          </a:p>
        </p:txBody>
      </p:sp>
    </p:spTree>
    <p:extLst>
      <p:ext uri="{BB962C8B-B14F-4D97-AF65-F5344CB8AC3E}">
        <p14:creationId xmlns:p14="http://schemas.microsoft.com/office/powerpoint/2010/main" val="3152981350"/>
      </p:ext>
    </p:extLst>
  </p:cSld>
  <p:clrMapOvr>
    <a:masterClrMapping/>
  </p:clrMapOvr>
  <p:timing>
    <p:tnLst>
      <p:par>
        <p:cTn id="1" dur="indefinite" restart="never" nodeType="tmRoot"/>
      </p:par>
    </p:tnLst>
  </p:timing>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Regular Expressions</a:t>
            </a:r>
            <a:endParaRPr lang="en-US" dirty="0"/>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2"/>
          <a:stretch>
            <a:fillRect/>
          </a:stretch>
        </p:blipFill>
        <p:spPr>
          <a:xfrm>
            <a:off x="1680754" y="1105303"/>
            <a:ext cx="6181558" cy="5616171"/>
          </a:xfrm>
          <a:prstGeom prst="rect">
            <a:avLst/>
          </a:prstGeom>
        </p:spPr>
      </p:pic>
      <p:sp>
        <p:nvSpPr>
          <p:cNvPr id="5" name="Slide Number Placeholder 4"/>
          <p:cNvSpPr>
            <a:spLocks noGrp="1"/>
          </p:cNvSpPr>
          <p:nvPr>
            <p:ph type="sldNum" sz="quarter" idx="12"/>
          </p:nvPr>
        </p:nvSpPr>
        <p:spPr/>
        <p:txBody>
          <a:bodyPr/>
          <a:lstStyle/>
          <a:p>
            <a:pPr>
              <a:defRPr/>
            </a:pPr>
            <a:fld id="{55F4410E-0862-437D-8529-1EDBC387A0F9}" type="slidenum">
              <a:rPr lang="en-US" smtClean="0"/>
              <a:pPr>
                <a:defRPr/>
              </a:pPr>
              <a:t>304</a:t>
            </a:fld>
            <a:endParaRPr lang="en-US" dirty="0"/>
          </a:p>
        </p:txBody>
      </p:sp>
    </p:spTree>
    <p:extLst>
      <p:ext uri="{BB962C8B-B14F-4D97-AF65-F5344CB8AC3E}">
        <p14:creationId xmlns:p14="http://schemas.microsoft.com/office/powerpoint/2010/main" val="4048716585"/>
      </p:ext>
    </p:extLst>
  </p:cSld>
  <p:clrMapOvr>
    <a:masterClrMapping/>
  </p:clrMapOvr>
  <p:timing>
    <p:tnLst>
      <p:par>
        <p:cTn id="1" dur="indefinite" restart="never" nodeType="tmRoot"/>
      </p:par>
    </p:tnLst>
  </p:timing>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Regular Expressions</a:t>
            </a:r>
          </a:p>
        </p:txBody>
      </p:sp>
      <p:sp>
        <p:nvSpPr>
          <p:cNvPr id="3" name="Content Placeholder 2"/>
          <p:cNvSpPr>
            <a:spLocks noGrp="1"/>
          </p:cNvSpPr>
          <p:nvPr>
            <p:ph idx="1"/>
          </p:nvPr>
        </p:nvSpPr>
        <p:spPr>
          <a:xfrm>
            <a:off x="914400" y="1066800"/>
            <a:ext cx="7772400" cy="5025496"/>
          </a:xfrm>
        </p:spPr>
        <p:txBody>
          <a:bodyPr/>
          <a:lstStyle/>
          <a:p>
            <a:pPr>
              <a:spcBef>
                <a:spcPts val="0"/>
              </a:spcBef>
            </a:pPr>
            <a:r>
              <a:rPr lang="en-US" dirty="0" smtClean="0"/>
              <a:t>Still some housekeeping to do…</a:t>
            </a:r>
          </a:p>
          <a:p>
            <a:pPr lvl="1">
              <a:spcBef>
                <a:spcPts val="0"/>
              </a:spcBef>
            </a:pPr>
            <a:r>
              <a:rPr lang="en-US" dirty="0" smtClean="0"/>
              <a:t>Check output for further required filtering</a:t>
            </a:r>
          </a:p>
          <a:p>
            <a:pPr lvl="1">
              <a:spcBef>
                <a:spcPts val="0"/>
              </a:spcBef>
            </a:pPr>
            <a:r>
              <a:rPr lang="en-US" dirty="0" smtClean="0"/>
              <a:t>Use </a:t>
            </a:r>
            <a:r>
              <a:rPr lang="en-US" dirty="0" smtClean="0">
                <a:latin typeface="Courier New" panose="02070309020205020404" pitchFamily="49" charset="0"/>
                <a:cs typeface="Courier New" panose="02070309020205020404" pitchFamily="49" charset="0"/>
              </a:rPr>
              <a:t>re.sub()</a:t>
            </a:r>
            <a:r>
              <a:rPr lang="en-US" dirty="0" smtClean="0">
                <a:cs typeface="Courier New" panose="02070309020205020404" pitchFamily="49" charset="0"/>
              </a:rPr>
              <a:t>to delete unwanted characters</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305</a:t>
            </a:fld>
            <a:endParaRPr lang="en-US" dirty="0"/>
          </a:p>
        </p:txBody>
      </p:sp>
      <p:pic>
        <p:nvPicPr>
          <p:cNvPr id="6" name="Picture 5"/>
          <p:cNvPicPr>
            <a:picLocks noChangeAspect="1"/>
          </p:cNvPicPr>
          <p:nvPr/>
        </p:nvPicPr>
        <p:blipFill>
          <a:blip r:embed="rId2"/>
          <a:stretch>
            <a:fillRect/>
          </a:stretch>
        </p:blipFill>
        <p:spPr>
          <a:xfrm>
            <a:off x="1053679" y="2847703"/>
            <a:ext cx="7493842" cy="3456517"/>
          </a:xfrm>
          <a:prstGeom prst="rect">
            <a:avLst/>
          </a:prstGeom>
        </p:spPr>
      </p:pic>
    </p:spTree>
    <p:extLst>
      <p:ext uri="{BB962C8B-B14F-4D97-AF65-F5344CB8AC3E}">
        <p14:creationId xmlns:p14="http://schemas.microsoft.com/office/powerpoint/2010/main" val="2421943184"/>
      </p:ext>
    </p:extLst>
  </p:cSld>
  <p:clrMapOvr>
    <a:masterClrMapping/>
  </p:clrMapOvr>
  <p:timing>
    <p:tnLst>
      <p:par>
        <p:cTn id="1" dur="indefinite" restart="never" nodeType="tmRoot"/>
      </p:par>
    </p:tnLst>
  </p:timing>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Regular Expressions</a:t>
            </a:r>
            <a:endParaRPr lang="en-US" dirty="0"/>
          </a:p>
        </p:txBody>
      </p:sp>
      <p:sp>
        <p:nvSpPr>
          <p:cNvPr id="3" name="Content Placeholder 2"/>
          <p:cNvSpPr>
            <a:spLocks noGrp="1"/>
          </p:cNvSpPr>
          <p:nvPr>
            <p:ph idx="1"/>
          </p:nvPr>
        </p:nvSpPr>
        <p:spPr>
          <a:xfrm>
            <a:off x="914400" y="1137038"/>
            <a:ext cx="7772400" cy="4989126"/>
          </a:xfrm>
        </p:spPr>
        <p:txBody>
          <a:bodyPr/>
          <a:lstStyle/>
          <a:p>
            <a:pPr>
              <a:spcBef>
                <a:spcPts val="0"/>
              </a:spcBef>
            </a:pPr>
            <a:r>
              <a:rPr lang="en-US" dirty="0" smtClean="0"/>
              <a:t>Study email address specifications:</a:t>
            </a:r>
          </a:p>
          <a:p>
            <a:pPr lvl="1">
              <a:spcBef>
                <a:spcPts val="0"/>
              </a:spcBef>
            </a:pPr>
            <a:r>
              <a:rPr lang="en-US" dirty="0">
                <a:hlinkClick r:id="rId2"/>
              </a:rPr>
              <a:t>https://</a:t>
            </a:r>
            <a:r>
              <a:rPr lang="en-US" dirty="0" smtClean="0">
                <a:hlinkClick r:id="rId2"/>
              </a:rPr>
              <a:t>en.wikipedia.org/wiki/Email_address</a:t>
            </a:r>
            <a:r>
              <a:rPr lang="en-US" dirty="0" smtClean="0"/>
              <a:t> </a:t>
            </a:r>
            <a:endParaRPr lang="en-US" dirty="0"/>
          </a:p>
          <a:p>
            <a:pPr>
              <a:spcBef>
                <a:spcPts val="0"/>
              </a:spcBef>
            </a:pPr>
            <a:r>
              <a:rPr lang="en-US" dirty="0" smtClean="0"/>
              <a:t>Further possible refinements:</a:t>
            </a:r>
          </a:p>
          <a:p>
            <a:pPr lvl="1">
              <a:spcBef>
                <a:spcPts val="0"/>
              </a:spcBef>
            </a:pPr>
            <a:r>
              <a:rPr lang="en-US" dirty="0" smtClean="0"/>
              <a:t>One or more repetitions of letters/numbers and a dot after the @ followed by 2 to 5 letters</a:t>
            </a:r>
          </a:p>
          <a:p>
            <a:pPr lvl="1">
              <a:spcBef>
                <a:spcPts val="0"/>
              </a:spcBef>
            </a:pPr>
            <a:r>
              <a:rPr lang="en-US" dirty="0" smtClean="0"/>
              <a:t>Letters/numbers and other allowable characters before the ampersand</a:t>
            </a:r>
          </a:p>
          <a:p>
            <a:pPr>
              <a:spcBef>
                <a:spcPts val="0"/>
              </a:spcBef>
            </a:pPr>
            <a:r>
              <a:rPr lang="en-US" dirty="0" smtClean="0"/>
              <a:t>Discussion</a:t>
            </a:r>
          </a:p>
          <a:p>
            <a:pPr lvl="1">
              <a:spcBef>
                <a:spcPts val="0"/>
              </a:spcBef>
            </a:pPr>
            <a:r>
              <a:rPr lang="en-US" dirty="0" smtClean="0"/>
              <a:t>Escape character, \</a:t>
            </a:r>
          </a:p>
          <a:p>
            <a:pPr lvl="1">
              <a:spcBef>
                <a:spcPts val="0"/>
              </a:spcBef>
            </a:pPr>
            <a:r>
              <a:rPr lang="en-US" dirty="0" smtClean="0"/>
              <a:t>If you mean a period, then use \.</a:t>
            </a:r>
          </a:p>
          <a:p>
            <a:pPr lvl="1">
              <a:spcBef>
                <a:spcPts val="0"/>
              </a:spcBef>
            </a:pPr>
            <a:r>
              <a:rPr lang="en-US" dirty="0" smtClean="0"/>
              <a:t>If you mean a backslash then \\</a:t>
            </a:r>
          </a:p>
          <a:p>
            <a:pPr>
              <a:spcBef>
                <a:spcPts val="0"/>
              </a:spcBef>
            </a:pPr>
            <a:endParaRPr lang="en-US" dirty="0" smtClean="0"/>
          </a:p>
        </p:txBody>
      </p:sp>
      <p:sp>
        <p:nvSpPr>
          <p:cNvPr id="4" name="Slide Number Placeholder 3"/>
          <p:cNvSpPr>
            <a:spLocks noGrp="1"/>
          </p:cNvSpPr>
          <p:nvPr>
            <p:ph type="sldNum" sz="quarter" idx="12"/>
          </p:nvPr>
        </p:nvSpPr>
        <p:spPr/>
        <p:txBody>
          <a:bodyPr/>
          <a:lstStyle/>
          <a:p>
            <a:fld id="{4577FE26-ACD1-4964-932B-823877B1C5B5}" type="slidenum">
              <a:rPr lang="en-US" smtClean="0"/>
              <a:t>306</a:t>
            </a:fld>
            <a:endParaRPr lang="en-US" dirty="0"/>
          </a:p>
        </p:txBody>
      </p:sp>
    </p:spTree>
    <p:extLst>
      <p:ext uri="{BB962C8B-B14F-4D97-AF65-F5344CB8AC3E}">
        <p14:creationId xmlns:p14="http://schemas.microsoft.com/office/powerpoint/2010/main" val="1681358414"/>
      </p:ext>
    </p:extLst>
  </p:cSld>
  <p:clrMapOvr>
    <a:masterClrMapping/>
  </p:clrMapOvr>
  <p:timing>
    <p:tnLst>
      <p:par>
        <p:cTn id="1" dur="indefinite" restart="never" nodeType="tmRoot"/>
      </p:par>
    </p:tnLst>
  </p:timing>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Regular Expressions</a:t>
            </a:r>
          </a:p>
        </p:txBody>
      </p:sp>
      <p:sp>
        <p:nvSpPr>
          <p:cNvPr id="3" name="Content Placeholder 2"/>
          <p:cNvSpPr>
            <a:spLocks noGrp="1"/>
          </p:cNvSpPr>
          <p:nvPr>
            <p:ph idx="1"/>
          </p:nvPr>
        </p:nvSpPr>
        <p:spPr/>
        <p:txBody>
          <a:bodyPr/>
          <a:lstStyle/>
          <a:p>
            <a:r>
              <a:rPr lang="en-US" dirty="0" smtClean="0"/>
              <a:t>Regex to detect email addresses</a:t>
            </a:r>
          </a:p>
          <a:p>
            <a:pPr lvl="1"/>
            <a:r>
              <a:rPr lang="en-US" dirty="0">
                <a:hlinkClick r:id="rId2"/>
              </a:rPr>
              <a:t>http://</a:t>
            </a:r>
            <a:r>
              <a:rPr lang="en-US" dirty="0" smtClean="0">
                <a:hlinkClick r:id="rId2"/>
              </a:rPr>
              <a:t>regexlib.com/Search.aspx?k=email&amp;AspxAutoDetectCookieSupport=1</a:t>
            </a:r>
          </a:p>
          <a:p>
            <a:pPr lvl="2"/>
            <a:r>
              <a:rPr lang="en-US" dirty="0"/>
              <a:t>([a-zA-Z0-9_\-\.]+)@([a-zA-Z0-9_\-\.]+)\.([a-zA-Z]{2,5})</a:t>
            </a:r>
            <a:endParaRPr lang="en-US" dirty="0" smtClean="0"/>
          </a:p>
          <a:p>
            <a:pPr lvl="1"/>
            <a:r>
              <a:rPr lang="en-US" dirty="0">
                <a:hlinkClick r:id="rId3"/>
              </a:rPr>
              <a:t>http://</a:t>
            </a:r>
            <a:r>
              <a:rPr lang="en-US" dirty="0" smtClean="0">
                <a:hlinkClick r:id="rId3"/>
              </a:rPr>
              <a:t>stackoverflow.com/questions/46155/validate-email-address-in-javascript</a:t>
            </a:r>
            <a:r>
              <a:rPr lang="en-US" dirty="0" smtClean="0"/>
              <a:t> </a:t>
            </a:r>
          </a:p>
          <a:p>
            <a:pPr lvl="2"/>
            <a:r>
              <a:rPr lang="en-US" dirty="0"/>
              <a:t>(([^&lt;&gt;()\[\]\.,;:\s@\"]+(\.[^&lt;&gt;()\[\]\.,;:\s@\"]+)*)|(\".+\"))@(([^&lt;&gt;()[\]\.,;:\s@\"]+\.)+[^&lt;&gt;()[\]\.,;:\s@\"]{2,})</a:t>
            </a:r>
          </a:p>
          <a:p>
            <a:pPr lvl="1"/>
            <a:r>
              <a:rPr lang="en-US" dirty="0" smtClean="0">
                <a:hlinkClick r:id="rId2"/>
              </a:rPr>
              <a:t>http</a:t>
            </a:r>
            <a:r>
              <a:rPr lang="en-US" dirty="0">
                <a:hlinkClick r:id="rId2"/>
              </a:rPr>
              <a:t>://emailregex.com</a:t>
            </a:r>
            <a:r>
              <a:rPr lang="en-US" dirty="0" smtClean="0">
                <a:hlinkClick r:id="rId2"/>
              </a:rPr>
              <a:t>/</a:t>
            </a:r>
            <a:r>
              <a:rPr lang="en-US" dirty="0" smtClean="0"/>
              <a:t>  </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307</a:t>
            </a:fld>
            <a:endParaRPr lang="en-US" dirty="0"/>
          </a:p>
        </p:txBody>
      </p:sp>
    </p:spTree>
    <p:extLst>
      <p:ext uri="{BB962C8B-B14F-4D97-AF65-F5344CB8AC3E}">
        <p14:creationId xmlns:p14="http://schemas.microsoft.com/office/powerpoint/2010/main" val="1829465951"/>
      </p:ext>
    </p:extLst>
  </p:cSld>
  <p:clrMapOvr>
    <a:masterClrMapping/>
  </p:clrMapOvr>
  <p:timing>
    <p:tnLst>
      <p:par>
        <p:cTn id="1" dur="indefinite" restart="never" nodeType="tmRoot"/>
      </p:par>
    </p:tnLst>
  </p:timing>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In-Class Exercise</a:t>
            </a:r>
            <a:endParaRPr lang="en-US" dirty="0"/>
          </a:p>
        </p:txBody>
      </p:sp>
      <p:sp>
        <p:nvSpPr>
          <p:cNvPr id="3" name="Content Placeholder 2"/>
          <p:cNvSpPr>
            <a:spLocks noGrp="1"/>
          </p:cNvSpPr>
          <p:nvPr>
            <p:ph idx="1"/>
          </p:nvPr>
        </p:nvSpPr>
        <p:spPr/>
        <p:txBody>
          <a:bodyPr/>
          <a:lstStyle/>
          <a:p>
            <a:r>
              <a:rPr lang="en-US" dirty="0" smtClean="0"/>
              <a:t>Write Regex for detecting phone numbers with area code, which would flag these types of patterns:</a:t>
            </a:r>
          </a:p>
          <a:p>
            <a:pPr lvl="1"/>
            <a:r>
              <a:rPr lang="en-US" dirty="0" smtClean="0"/>
              <a:t>617.555.1212</a:t>
            </a:r>
          </a:p>
          <a:p>
            <a:pPr lvl="1"/>
            <a:r>
              <a:rPr lang="en-US" dirty="0" smtClean="0"/>
              <a:t>467-927-5823</a:t>
            </a:r>
          </a:p>
          <a:p>
            <a:r>
              <a:rPr lang="en-US" dirty="0" smtClean="0"/>
              <a:t>Extra credit; detect these also:</a:t>
            </a:r>
          </a:p>
          <a:p>
            <a:pPr lvl="1"/>
            <a:r>
              <a:rPr lang="en-US" dirty="0" smtClean="0"/>
              <a:t>(517) 321-2725</a:t>
            </a:r>
          </a:p>
          <a:p>
            <a:pPr lvl="1"/>
            <a:r>
              <a:rPr lang="en-US" dirty="0" smtClean="0"/>
              <a:t>(800)-555-1212</a:t>
            </a:r>
          </a:p>
          <a:p>
            <a:pPr lvl="1"/>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308</a:t>
            </a:fld>
            <a:endParaRPr lang="en-US" dirty="0"/>
          </a:p>
        </p:txBody>
      </p:sp>
    </p:spTree>
    <p:extLst>
      <p:ext uri="{BB962C8B-B14F-4D97-AF65-F5344CB8AC3E}">
        <p14:creationId xmlns:p14="http://schemas.microsoft.com/office/powerpoint/2010/main" val="1897793627"/>
      </p:ext>
    </p:extLst>
  </p:cSld>
  <p:clrMapOvr>
    <a:masterClrMapping/>
  </p:clrMapOvr>
  <p:timing>
    <p:tnLst>
      <p:par>
        <p:cTn id="1" dur="indefinite" restart="never" nodeType="tmRoot"/>
      </p:par>
    </p:tnLst>
  </p:timing>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a:xfrm>
            <a:off x="914400" y="1114698"/>
            <a:ext cx="7772400" cy="5011466"/>
          </a:xfrm>
        </p:spPr>
        <p:txBody>
          <a:bodyPr/>
          <a:lstStyle/>
          <a:p>
            <a:r>
              <a:rPr lang="en-US" dirty="0" smtClean="0"/>
              <a:t>Possible solution</a:t>
            </a:r>
            <a:endParaRPr lang="en-US" dirty="0"/>
          </a:p>
        </p:txBody>
      </p:sp>
      <p:pic>
        <p:nvPicPr>
          <p:cNvPr id="4" name="Picture 3"/>
          <p:cNvPicPr>
            <a:picLocks noChangeAspect="1"/>
          </p:cNvPicPr>
          <p:nvPr/>
        </p:nvPicPr>
        <p:blipFill>
          <a:blip r:embed="rId2"/>
          <a:stretch>
            <a:fillRect/>
          </a:stretch>
        </p:blipFill>
        <p:spPr>
          <a:xfrm>
            <a:off x="2081349" y="1716664"/>
            <a:ext cx="5459276" cy="4959952"/>
          </a:xfrm>
          <a:prstGeom prst="rect">
            <a:avLst/>
          </a:prstGeom>
        </p:spPr>
      </p:pic>
      <p:sp>
        <p:nvSpPr>
          <p:cNvPr id="5" name="Slide Number Placeholder 4"/>
          <p:cNvSpPr>
            <a:spLocks noGrp="1"/>
          </p:cNvSpPr>
          <p:nvPr>
            <p:ph type="sldNum" sz="quarter" idx="12"/>
          </p:nvPr>
        </p:nvSpPr>
        <p:spPr/>
        <p:txBody>
          <a:bodyPr/>
          <a:lstStyle/>
          <a:p>
            <a:pPr>
              <a:defRPr/>
            </a:pPr>
            <a:fld id="{55F4410E-0862-437D-8529-1EDBC387A0F9}" type="slidenum">
              <a:rPr lang="en-US" smtClean="0"/>
              <a:pPr>
                <a:defRPr/>
              </a:pPr>
              <a:t>309</a:t>
            </a:fld>
            <a:endParaRPr lang="en-US" dirty="0"/>
          </a:p>
        </p:txBody>
      </p:sp>
    </p:spTree>
    <p:extLst>
      <p:ext uri="{BB962C8B-B14F-4D97-AF65-F5344CB8AC3E}">
        <p14:creationId xmlns:p14="http://schemas.microsoft.com/office/powerpoint/2010/main" val="46390503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Take-Aways</a:t>
            </a:r>
            <a:endParaRPr lang="en-US" dirty="0"/>
          </a:p>
        </p:txBody>
      </p:sp>
      <p:sp>
        <p:nvSpPr>
          <p:cNvPr id="3" name="Content Placeholder 2"/>
          <p:cNvSpPr>
            <a:spLocks noGrp="1"/>
          </p:cNvSpPr>
          <p:nvPr>
            <p:ph idx="1"/>
          </p:nvPr>
        </p:nvSpPr>
        <p:spPr/>
        <p:txBody>
          <a:bodyPr/>
          <a:lstStyle/>
          <a:p>
            <a:r>
              <a:rPr lang="en-US" dirty="0" smtClean="0"/>
              <a:t>Shift+Enter executes code cells in Jupyter</a:t>
            </a:r>
            <a:endParaRPr lang="en-US" dirty="0"/>
          </a:p>
          <a:p>
            <a:r>
              <a:rPr lang="en-US" dirty="0" smtClean="0"/>
              <a:t>Python is case sensitive</a:t>
            </a:r>
          </a:p>
          <a:p>
            <a:r>
              <a:rPr lang="en-US" dirty="0" smtClean="0"/>
              <a:t>Remember to </a:t>
            </a:r>
            <a:r>
              <a:rPr lang="en-US" dirty="0"/>
              <a:t>down</a:t>
            </a:r>
            <a:r>
              <a:rPr lang="en-US" dirty="0" smtClean="0"/>
              <a:t> shut Jupyter</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31</a:t>
            </a:fld>
            <a:endParaRPr lang="en-US" dirty="0"/>
          </a:p>
        </p:txBody>
      </p:sp>
    </p:spTree>
    <p:extLst>
      <p:ext uri="{BB962C8B-B14F-4D97-AF65-F5344CB8AC3E}">
        <p14:creationId xmlns:p14="http://schemas.microsoft.com/office/powerpoint/2010/main" val="176730837"/>
      </p:ext>
    </p:extLst>
  </p:cSld>
  <p:clrMapOvr>
    <a:masterClrMapping/>
  </p:clrMapOvr>
  <p:timing>
    <p:tnLst>
      <p:par>
        <p:cTn id="1" dur="indefinite" restart="never" nodeType="tmRoot"/>
      </p:par>
    </p:tnLst>
  </p:timing>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Regular Expressions</a:t>
            </a:r>
          </a:p>
        </p:txBody>
      </p:sp>
      <p:sp>
        <p:nvSpPr>
          <p:cNvPr id="3" name="Content Placeholder 2"/>
          <p:cNvSpPr>
            <a:spLocks noGrp="1"/>
          </p:cNvSpPr>
          <p:nvPr>
            <p:ph idx="1"/>
          </p:nvPr>
        </p:nvSpPr>
        <p:spPr/>
        <p:txBody>
          <a:bodyPr/>
          <a:lstStyle/>
          <a:p>
            <a:r>
              <a:rPr lang="en-US" dirty="0" smtClean="0"/>
              <a:t>Regex Case Study 2: Create histogram of word usage</a:t>
            </a:r>
          </a:p>
          <a:p>
            <a:pPr lvl="1"/>
            <a:r>
              <a:rPr lang="en-US" dirty="0" smtClean="0"/>
              <a:t>How many times is each word used?</a:t>
            </a:r>
          </a:p>
          <a:p>
            <a:pPr lvl="1"/>
            <a:r>
              <a:rPr lang="en-US" dirty="0" smtClean="0"/>
              <a:t>A dictionary is useful</a:t>
            </a:r>
          </a:p>
          <a:p>
            <a:pPr lvl="1"/>
            <a:r>
              <a:rPr lang="en-US" dirty="0" smtClean="0"/>
              <a:t>This is one of the basic skills in text mining, natural language processing, unstructured data (of the textual nature), or whatever you want to call it</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310</a:t>
            </a:fld>
            <a:endParaRPr lang="en-US" dirty="0"/>
          </a:p>
        </p:txBody>
      </p:sp>
    </p:spTree>
    <p:extLst>
      <p:ext uri="{BB962C8B-B14F-4D97-AF65-F5344CB8AC3E}">
        <p14:creationId xmlns:p14="http://schemas.microsoft.com/office/powerpoint/2010/main" val="1186322523"/>
      </p:ext>
    </p:extLst>
  </p:cSld>
  <p:clrMapOvr>
    <a:masterClrMapping/>
  </p:clrMapOvr>
  <p:timing>
    <p:tnLst>
      <p:par>
        <p:cTn id="1" dur="indefinite" restart="never" nodeType="tmRoot"/>
      </p:par>
    </p:tnLst>
  </p:timing>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Case 2 Steps</a:t>
            </a:r>
            <a:endParaRPr lang="en-US" dirty="0"/>
          </a:p>
        </p:txBody>
      </p:sp>
      <p:sp>
        <p:nvSpPr>
          <p:cNvPr id="3" name="Content Placeholder 2"/>
          <p:cNvSpPr>
            <a:spLocks noGrp="1"/>
          </p:cNvSpPr>
          <p:nvPr>
            <p:ph idx="1"/>
          </p:nvPr>
        </p:nvSpPr>
        <p:spPr>
          <a:xfrm>
            <a:off x="914400" y="1114698"/>
            <a:ext cx="8229600" cy="5011466"/>
          </a:xfrm>
        </p:spPr>
        <p:txBody>
          <a:bodyPr/>
          <a:lstStyle/>
          <a:p>
            <a:pPr>
              <a:spcBef>
                <a:spcPts val="200"/>
              </a:spcBef>
            </a:pPr>
            <a:r>
              <a:rPr lang="en-US" dirty="0" smtClean="0"/>
              <a:t>Input text</a:t>
            </a:r>
          </a:p>
          <a:p>
            <a:pPr>
              <a:spcBef>
                <a:spcPts val="200"/>
              </a:spcBef>
            </a:pPr>
            <a:r>
              <a:rPr lang="en-US" dirty="0" smtClean="0"/>
              <a:t>Convert text to lower case</a:t>
            </a:r>
          </a:p>
          <a:p>
            <a:pPr lvl="1">
              <a:spcBef>
                <a:spcPts val="200"/>
              </a:spcBef>
            </a:pPr>
            <a:r>
              <a:rPr lang="en-US" dirty="0" smtClean="0"/>
              <a:t>‘She’ and ‘she’ should be combined in the same histogram bin</a:t>
            </a:r>
          </a:p>
          <a:p>
            <a:pPr>
              <a:spcBef>
                <a:spcPts val="200"/>
              </a:spcBef>
            </a:pPr>
            <a:r>
              <a:rPr lang="en-US" dirty="0" smtClean="0"/>
              <a:t>Remove punctuation</a:t>
            </a:r>
          </a:p>
          <a:p>
            <a:pPr lvl="1">
              <a:spcBef>
                <a:spcPts val="200"/>
              </a:spcBef>
            </a:pPr>
            <a:r>
              <a:rPr lang="en-US" dirty="0" smtClean="0">
                <a:latin typeface="Courier"/>
              </a:rPr>
              <a:t>re.sub()</a:t>
            </a:r>
            <a:r>
              <a:rPr lang="en-US" dirty="0" smtClean="0"/>
              <a:t>, </a:t>
            </a:r>
            <a:r>
              <a:rPr lang="en-US" dirty="0" smtClean="0">
                <a:latin typeface="Courier"/>
              </a:rPr>
              <a:t>str.replace()</a:t>
            </a:r>
          </a:p>
          <a:p>
            <a:pPr>
              <a:spcBef>
                <a:spcPts val="200"/>
              </a:spcBef>
            </a:pPr>
            <a:r>
              <a:rPr lang="en-US" dirty="0" smtClean="0"/>
              <a:t>Split text into words</a:t>
            </a:r>
          </a:p>
          <a:p>
            <a:pPr lvl="1">
              <a:spcBef>
                <a:spcPts val="200"/>
              </a:spcBef>
            </a:pPr>
            <a:r>
              <a:rPr lang="en-US" dirty="0">
                <a:latin typeface="Courier"/>
              </a:rPr>
              <a:t>s</a:t>
            </a:r>
            <a:r>
              <a:rPr lang="en-US" dirty="0" smtClean="0">
                <a:latin typeface="Courier"/>
              </a:rPr>
              <a:t>tr.split()</a:t>
            </a:r>
          </a:p>
          <a:p>
            <a:pPr>
              <a:spcBef>
                <a:spcPts val="200"/>
              </a:spcBef>
            </a:pPr>
            <a:r>
              <a:rPr lang="en-US" dirty="0" smtClean="0"/>
              <a:t>remove whitespace from right and left</a:t>
            </a:r>
          </a:p>
          <a:p>
            <a:pPr lvl="1">
              <a:spcBef>
                <a:spcPts val="200"/>
              </a:spcBef>
            </a:pPr>
            <a:r>
              <a:rPr lang="en-US" dirty="0" smtClean="0">
                <a:latin typeface="Courier"/>
              </a:rPr>
              <a:t>str.strip()</a:t>
            </a:r>
          </a:p>
          <a:p>
            <a:pPr>
              <a:spcBef>
                <a:spcPts val="200"/>
              </a:spcBef>
            </a:pPr>
            <a:r>
              <a:rPr lang="en-US" dirty="0" smtClean="0"/>
              <a:t>Make histogram w/dictionary </a:t>
            </a:r>
            <a:r>
              <a:rPr lang="en-US" dirty="0" smtClean="0">
                <a:latin typeface="Courier"/>
              </a:rPr>
              <a:t>.get</a:t>
            </a:r>
            <a:r>
              <a:rPr lang="en-US" dirty="0">
                <a:latin typeface="Courier"/>
              </a:rPr>
              <a:t> </a:t>
            </a:r>
            <a:r>
              <a:rPr lang="en-US" dirty="0" smtClean="0"/>
              <a:t>statement</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311</a:t>
            </a:fld>
            <a:endParaRPr lang="en-US" dirty="0"/>
          </a:p>
        </p:txBody>
      </p:sp>
    </p:spTree>
    <p:extLst>
      <p:ext uri="{BB962C8B-B14F-4D97-AF65-F5344CB8AC3E}">
        <p14:creationId xmlns:p14="http://schemas.microsoft.com/office/powerpoint/2010/main" val="166147626"/>
      </p:ext>
    </p:extLst>
  </p:cSld>
  <p:clrMapOvr>
    <a:masterClrMapping/>
  </p:clrMapOvr>
  <p:timing>
    <p:tnLst>
      <p:par>
        <p:cTn id="1" dur="indefinite" restart="never" nodeType="tmRoot"/>
      </p:par>
    </p:tnLst>
  </p:timing>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Regular Expressions</a:t>
            </a:r>
          </a:p>
        </p:txBody>
      </p:sp>
      <p:sp>
        <p:nvSpPr>
          <p:cNvPr id="3" name="Content Placeholder 2"/>
          <p:cNvSpPr>
            <a:spLocks noGrp="1"/>
          </p:cNvSpPr>
          <p:nvPr>
            <p:ph idx="1"/>
          </p:nvPr>
        </p:nvSpPr>
        <p:spPr>
          <a:xfrm>
            <a:off x="914399" y="1447800"/>
            <a:ext cx="7881257" cy="4678363"/>
          </a:xfrm>
        </p:spPr>
        <p:txBody>
          <a:bodyPr/>
          <a:lstStyle/>
          <a:p>
            <a:r>
              <a:rPr lang="en-US" dirty="0" smtClean="0"/>
              <a:t>Other functions for stripping characters:</a:t>
            </a:r>
          </a:p>
          <a:p>
            <a:pPr lvl="1"/>
            <a:r>
              <a:rPr lang="en-US" dirty="0" smtClean="0">
                <a:latin typeface="Courier New" panose="02070309020205020404" pitchFamily="49" charset="0"/>
                <a:cs typeface="Courier New" panose="02070309020205020404" pitchFamily="49" charset="0"/>
              </a:rPr>
              <a:t>rstrip</a:t>
            </a:r>
            <a:r>
              <a:rPr lang="en-US" dirty="0">
                <a:latin typeface="Courier New" panose="02070309020205020404" pitchFamily="49" charset="0"/>
                <a:cs typeface="Courier New" panose="02070309020205020404" pitchFamily="49" charset="0"/>
              </a:rPr>
              <a:t>() </a:t>
            </a:r>
            <a:r>
              <a:rPr lang="en-US" dirty="0" smtClean="0">
                <a:cs typeface="Courier New" panose="02070309020205020404" pitchFamily="49" charset="0"/>
              </a:rPr>
              <a:t>strip all whitespace from right side</a:t>
            </a:r>
          </a:p>
          <a:p>
            <a:pPr lvl="1"/>
            <a:r>
              <a:rPr lang="en-US" dirty="0" smtClean="0">
                <a:latin typeface="Courier New" panose="02070309020205020404" pitchFamily="49" charset="0"/>
                <a:cs typeface="Courier New" panose="02070309020205020404" pitchFamily="49" charset="0"/>
              </a:rPr>
              <a:t>lstrip</a:t>
            </a:r>
            <a:r>
              <a:rPr lang="en-US" dirty="0">
                <a:latin typeface="Courier New" panose="02070309020205020404" pitchFamily="49" charset="0"/>
                <a:cs typeface="Courier New" panose="02070309020205020404" pitchFamily="49" charset="0"/>
              </a:rPr>
              <a:t>()</a:t>
            </a:r>
            <a:r>
              <a:rPr lang="en-US" dirty="0" smtClean="0">
                <a:cs typeface="Courier New" panose="02070309020205020404" pitchFamily="49" charset="0"/>
              </a:rPr>
              <a:t> strip all whitespace from left side</a:t>
            </a:r>
          </a:p>
          <a:p>
            <a:pPr lvl="1"/>
            <a:r>
              <a:rPr lang="en-US" dirty="0" smtClean="0">
                <a:cs typeface="Courier New" panose="02070309020205020404" pitchFamily="49" charset="0"/>
              </a:rPr>
              <a:t>You can strip other character patterns from string variables by inserting arguments in </a:t>
            </a:r>
            <a:r>
              <a:rPr lang="en-US" dirty="0">
                <a:latin typeface="Courier New" panose="02070309020205020404" pitchFamily="49" charset="0"/>
                <a:cs typeface="Courier New" panose="02070309020205020404" pitchFamily="49" charset="0"/>
              </a:rPr>
              <a:t>lstrip</a:t>
            </a:r>
            <a:r>
              <a:rPr lang="en-US" dirty="0" smtClean="0">
                <a:latin typeface="Courier New" panose="02070309020205020404" pitchFamily="49" charset="0"/>
                <a:cs typeface="Courier New" panose="02070309020205020404" pitchFamily="49" charset="0"/>
              </a:rPr>
              <a:t>(),rstrip(),</a:t>
            </a:r>
            <a:r>
              <a:rPr lang="en-US" dirty="0" smtClean="0">
                <a:cs typeface="Courier New" panose="02070309020205020404" pitchFamily="49" charset="0"/>
              </a:rPr>
              <a:t> and </a:t>
            </a:r>
            <a:r>
              <a:rPr lang="en-US" dirty="0" smtClean="0">
                <a:latin typeface="Courier New" panose="02070309020205020404" pitchFamily="49" charset="0"/>
                <a:cs typeface="Courier New" panose="02070309020205020404" pitchFamily="49" charset="0"/>
              </a:rPr>
              <a:t>strip</a:t>
            </a:r>
            <a:r>
              <a:rPr lang="en-US" dirty="0">
                <a:latin typeface="Courier New" panose="02070309020205020404" pitchFamily="49" charset="0"/>
                <a:cs typeface="Courier New" panose="02070309020205020404" pitchFamily="49" charset="0"/>
              </a:rPr>
              <a:t>() </a:t>
            </a:r>
            <a:endParaRPr lang="en-US" dirty="0" smtClean="0">
              <a:latin typeface="Courier New" panose="02070309020205020404" pitchFamily="49" charset="0"/>
              <a:cs typeface="Courier New" panose="02070309020205020404" pitchFamily="49" charset="0"/>
            </a:endParaRP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312</a:t>
            </a:fld>
            <a:endParaRPr lang="en-US" dirty="0"/>
          </a:p>
        </p:txBody>
      </p:sp>
    </p:spTree>
    <p:extLst>
      <p:ext uri="{BB962C8B-B14F-4D97-AF65-F5344CB8AC3E}">
        <p14:creationId xmlns:p14="http://schemas.microsoft.com/office/powerpoint/2010/main" val="33447672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Variables, Data Types, Statements &amp; Operations</a:t>
            </a:r>
            <a:endParaRPr lang="en-US" dirty="0"/>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255530715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3" name="Content Placeholder 2"/>
          <p:cNvSpPr>
            <a:spLocks noGrp="1"/>
          </p:cNvSpPr>
          <p:nvPr>
            <p:ph idx="1"/>
          </p:nvPr>
        </p:nvSpPr>
        <p:spPr/>
        <p:txBody>
          <a:bodyPr/>
          <a:lstStyle/>
          <a:p>
            <a:r>
              <a:rPr lang="en-US" dirty="0"/>
              <a:t>Textbook </a:t>
            </a:r>
            <a:endParaRPr lang="en-US" dirty="0" smtClean="0"/>
          </a:p>
          <a:p>
            <a:pPr lvl="1"/>
            <a:r>
              <a:rPr lang="en-US" dirty="0" smtClean="0"/>
              <a:t>Severance, Chapter 2</a:t>
            </a:r>
          </a:p>
          <a:p>
            <a:r>
              <a:rPr lang="en-US" dirty="0" smtClean="0"/>
              <a:t>Files</a:t>
            </a:r>
          </a:p>
          <a:p>
            <a:pPr lvl="1"/>
            <a:r>
              <a:rPr lang="en-US" dirty="0" smtClean="0">
                <a:latin typeface="Courier"/>
              </a:rPr>
              <a:t>VariableTypes.ipynb</a:t>
            </a:r>
          </a:p>
          <a:p>
            <a:pPr lvl="1"/>
            <a:r>
              <a:rPr lang="en-US" dirty="0" smtClean="0">
                <a:latin typeface="Courier"/>
              </a:rPr>
              <a:t>MathOps.ipynb</a:t>
            </a:r>
            <a:endParaRPr lang="en-US" dirty="0">
              <a:latin typeface="Courier"/>
            </a:endParaRPr>
          </a:p>
          <a:p>
            <a:pPr lvl="1"/>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33</a:t>
            </a:fld>
            <a:endParaRPr lang="en-US" dirty="0"/>
          </a:p>
        </p:txBody>
      </p:sp>
    </p:spTree>
    <p:extLst>
      <p:ext uri="{BB962C8B-B14F-4D97-AF65-F5344CB8AC3E}">
        <p14:creationId xmlns:p14="http://schemas.microsoft.com/office/powerpoint/2010/main" val="45863585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Basic Variable Types</a:t>
            </a:r>
            <a:endParaRPr lang="en-US" dirty="0"/>
          </a:p>
        </p:txBody>
      </p:sp>
      <p:sp>
        <p:nvSpPr>
          <p:cNvPr id="3" name="Content Placeholder 2"/>
          <p:cNvSpPr>
            <a:spLocks noGrp="1"/>
          </p:cNvSpPr>
          <p:nvPr>
            <p:ph idx="1"/>
          </p:nvPr>
        </p:nvSpPr>
        <p:spPr>
          <a:xfrm>
            <a:off x="914400" y="1057014"/>
            <a:ext cx="7944374" cy="5069150"/>
          </a:xfrm>
        </p:spPr>
        <p:txBody>
          <a:bodyPr/>
          <a:lstStyle/>
          <a:p>
            <a:r>
              <a:rPr lang="en-US" dirty="0" smtClean="0"/>
              <a:t>File: </a:t>
            </a:r>
            <a:r>
              <a:rPr lang="en-US" dirty="0" smtClean="0">
                <a:latin typeface="Courier"/>
              </a:rPr>
              <a:t>VariableTypes.ipynb</a:t>
            </a:r>
            <a:endParaRPr lang="en-US" dirty="0">
              <a:latin typeface="Courier"/>
            </a:endParaRPr>
          </a:p>
          <a:p>
            <a:r>
              <a:rPr lang="en-US" dirty="0" smtClean="0">
                <a:cs typeface="Courier New" panose="02070309020205020404" pitchFamily="49" charset="0"/>
              </a:rPr>
              <a:t>Type these statements into Jupyter</a:t>
            </a:r>
          </a:p>
          <a:p>
            <a:pPr lvl="1"/>
            <a:r>
              <a:rPr lang="en-US" dirty="0" smtClean="0">
                <a:cs typeface="Courier New" panose="02070309020205020404" pitchFamily="49" charset="0"/>
              </a:rPr>
              <a:t>Type </a:t>
            </a:r>
            <a:r>
              <a:rPr lang="en-US" dirty="0" smtClean="0">
                <a:latin typeface="Courier" pitchFamily="49" charset="0"/>
                <a:cs typeface="Courier New" panose="02070309020205020404" pitchFamily="49" charset="0"/>
              </a:rPr>
              <a:t>Shift+Enter</a:t>
            </a:r>
            <a:r>
              <a:rPr lang="en-US" dirty="0" smtClean="0">
                <a:cs typeface="Courier New" panose="02070309020205020404" pitchFamily="49" charset="0"/>
              </a:rPr>
              <a:t> to execute each statement</a:t>
            </a:r>
          </a:p>
          <a:p>
            <a:r>
              <a:rPr lang="en-US" dirty="0" smtClean="0">
                <a:cs typeface="Courier New" panose="02070309020205020404" pitchFamily="49" charset="0"/>
              </a:rPr>
              <a:t>Statements</a:t>
            </a:r>
          </a:p>
          <a:p>
            <a:pPr lvl="1"/>
            <a:r>
              <a:rPr lang="en-US" dirty="0" smtClean="0">
                <a:latin typeface="Courier New" panose="02070309020205020404" pitchFamily="49" charset="0"/>
                <a:cs typeface="Courier New" panose="02070309020205020404" pitchFamily="49" charset="0"/>
              </a:rPr>
              <a:t>x = </a:t>
            </a:r>
            <a:r>
              <a:rPr lang="en-US" dirty="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hello</a:t>
            </a:r>
            <a:r>
              <a:rPr lang="en-US" dirty="0">
                <a:latin typeface="Courier New" panose="02070309020205020404" pitchFamily="49" charset="0"/>
                <a:cs typeface="Courier New" panose="02070309020205020404" pitchFamily="49" charset="0"/>
              </a:rPr>
              <a:t>"</a:t>
            </a:r>
            <a:endParaRPr lang="en-US" dirty="0" smtClean="0">
              <a:latin typeface="Courier New" panose="02070309020205020404" pitchFamily="49" charset="0"/>
              <a:cs typeface="Courier New" panose="02070309020205020404" pitchFamily="49" charset="0"/>
            </a:endParaRPr>
          </a:p>
          <a:p>
            <a:pPr lvl="1"/>
            <a:r>
              <a:rPr lang="en-US" dirty="0" smtClean="0">
                <a:latin typeface="Courier New" panose="02070309020205020404" pitchFamily="49" charset="0"/>
                <a:cs typeface="Courier New" panose="02070309020205020404" pitchFamily="49" charset="0"/>
              </a:rPr>
              <a:t>type(x)</a:t>
            </a:r>
          </a:p>
          <a:p>
            <a:pPr lvl="1"/>
            <a:r>
              <a:rPr lang="en-US" dirty="0" smtClean="0">
                <a:latin typeface="Courier New" panose="02070309020205020404" pitchFamily="49" charset="0"/>
                <a:cs typeface="Courier New" panose="02070309020205020404" pitchFamily="49" charset="0"/>
              </a:rPr>
              <a:t>x = 'hello</a:t>
            </a:r>
            <a:r>
              <a:rPr lang="en-US" dirty="0">
                <a:latin typeface="Courier New" panose="02070309020205020404" pitchFamily="49" charset="0"/>
                <a:cs typeface="Courier New" panose="02070309020205020404" pitchFamily="49" charset="0"/>
              </a:rPr>
              <a:t>'</a:t>
            </a:r>
            <a:endParaRPr lang="en-US" dirty="0" smtClean="0">
              <a:latin typeface="Courier New" panose="02070309020205020404" pitchFamily="49" charset="0"/>
              <a:cs typeface="Courier New" panose="02070309020205020404" pitchFamily="49" charset="0"/>
            </a:endParaRPr>
          </a:p>
          <a:p>
            <a:pPr lvl="1"/>
            <a:r>
              <a:rPr lang="en-US" dirty="0" smtClean="0">
                <a:latin typeface="Courier New" panose="02070309020205020404" pitchFamily="49" charset="0"/>
                <a:cs typeface="Courier New" panose="02070309020205020404" pitchFamily="49" charset="0"/>
              </a:rPr>
              <a:t>type(x)</a:t>
            </a:r>
          </a:p>
          <a:p>
            <a:pPr lvl="1"/>
            <a:r>
              <a:rPr lang="en-US" dirty="0" smtClean="0">
                <a:latin typeface="Courier New" panose="02070309020205020404" pitchFamily="49" charset="0"/>
                <a:cs typeface="Courier New" panose="02070309020205020404" pitchFamily="49" charset="0"/>
              </a:rPr>
              <a:t>x = 2</a:t>
            </a:r>
          </a:p>
          <a:p>
            <a:pPr lvl="1"/>
            <a:r>
              <a:rPr lang="en-US" dirty="0" smtClean="0">
                <a:latin typeface="Courier New" panose="02070309020205020404" pitchFamily="49" charset="0"/>
                <a:cs typeface="Courier New" panose="02070309020205020404" pitchFamily="49" charset="0"/>
              </a:rPr>
              <a:t>type(x)</a:t>
            </a:r>
          </a:p>
        </p:txBody>
      </p:sp>
      <p:sp>
        <p:nvSpPr>
          <p:cNvPr id="4" name="Slide Number Placeholder 3"/>
          <p:cNvSpPr>
            <a:spLocks noGrp="1"/>
          </p:cNvSpPr>
          <p:nvPr>
            <p:ph type="sldNum" sz="quarter" idx="12"/>
          </p:nvPr>
        </p:nvSpPr>
        <p:spPr/>
        <p:txBody>
          <a:bodyPr/>
          <a:lstStyle/>
          <a:p>
            <a:fld id="{55F4410E-0862-437D-8529-1EDBC387A0F9}" type="slidenum">
              <a:rPr lang="en-US" smtClean="0"/>
              <a:pPr/>
              <a:t>34</a:t>
            </a:fld>
            <a:endParaRPr lang="en-US" dirty="0"/>
          </a:p>
        </p:txBody>
      </p:sp>
    </p:spTree>
    <p:extLst>
      <p:ext uri="{BB962C8B-B14F-4D97-AF65-F5344CB8AC3E}">
        <p14:creationId xmlns:p14="http://schemas.microsoft.com/office/powerpoint/2010/main" val="41425139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Basic Variable Types</a:t>
            </a:r>
            <a:endParaRPr lang="en-US" dirty="0"/>
          </a:p>
        </p:txBody>
      </p:sp>
      <p:sp>
        <p:nvSpPr>
          <p:cNvPr id="3" name="Content Placeholder 2"/>
          <p:cNvSpPr>
            <a:spLocks noGrp="1"/>
          </p:cNvSpPr>
          <p:nvPr>
            <p:ph idx="1"/>
          </p:nvPr>
        </p:nvSpPr>
        <p:spPr/>
        <p:txBody>
          <a:bodyPr/>
          <a:lstStyle/>
          <a:p>
            <a:r>
              <a:rPr lang="en-US" dirty="0" smtClean="0">
                <a:cs typeface="Courier New" panose="02070309020205020404" pitchFamily="49" charset="0"/>
              </a:rPr>
              <a:t>Statements</a:t>
            </a:r>
          </a:p>
          <a:p>
            <a:pPr lvl="1"/>
            <a:r>
              <a:rPr lang="en-US" dirty="0">
                <a:latin typeface="Courier New" panose="02070309020205020404" pitchFamily="49" charset="0"/>
                <a:cs typeface="Courier New" panose="02070309020205020404" pitchFamily="49" charset="0"/>
              </a:rPr>
              <a:t>x = 2.7128128459045</a:t>
            </a:r>
          </a:p>
          <a:p>
            <a:pPr lvl="1"/>
            <a:r>
              <a:rPr lang="en-US" dirty="0">
                <a:latin typeface="Courier New" panose="02070309020205020404" pitchFamily="49" charset="0"/>
                <a:cs typeface="Courier New" panose="02070309020205020404" pitchFamily="49" charset="0"/>
              </a:rPr>
              <a:t>type(x)</a:t>
            </a:r>
          </a:p>
          <a:p>
            <a:pPr lvl="1"/>
            <a:r>
              <a:rPr lang="en-US" dirty="0" smtClean="0">
                <a:latin typeface="Courier New" panose="02070309020205020404" pitchFamily="49" charset="0"/>
                <a:cs typeface="Courier New" panose="02070309020205020404" pitchFamily="49" charset="0"/>
              </a:rPr>
              <a:t>x = True</a:t>
            </a:r>
          </a:p>
          <a:p>
            <a:pPr lvl="1"/>
            <a:r>
              <a:rPr lang="en-US" dirty="0" smtClean="0">
                <a:latin typeface="Courier New" panose="02070309020205020404" pitchFamily="49" charset="0"/>
                <a:cs typeface="Courier New" panose="02070309020205020404" pitchFamily="49" charset="0"/>
              </a:rPr>
              <a:t>type(x)</a:t>
            </a:r>
          </a:p>
          <a:p>
            <a:pPr lvl="1"/>
            <a:r>
              <a:rPr lang="en-US" dirty="0" smtClean="0">
                <a:latin typeface="Courier New" panose="02070309020205020404" pitchFamily="49" charset="0"/>
                <a:cs typeface="Courier New" panose="02070309020205020404" pitchFamily="49" charset="0"/>
              </a:rPr>
              <a:t>x = true</a:t>
            </a:r>
          </a:p>
          <a:p>
            <a:pPr lvl="1"/>
            <a:r>
              <a:rPr lang="en-US" dirty="0" smtClean="0">
                <a:latin typeface="Courier New" panose="02070309020205020404" pitchFamily="49" charset="0"/>
                <a:cs typeface="Courier New" panose="02070309020205020404" pitchFamily="49" charset="0"/>
              </a:rPr>
              <a:t>type(x)</a:t>
            </a:r>
          </a:p>
          <a:p>
            <a:endParaRPr lang="en-US" dirty="0">
              <a:latin typeface="Courier New" panose="02070309020205020404" pitchFamily="49" charset="0"/>
              <a:cs typeface="Courier New" panose="02070309020205020404" pitchFamily="49" charset="0"/>
            </a:endParaRPr>
          </a:p>
          <a:p>
            <a:endParaRPr lang="en-US" dirty="0" smtClean="0">
              <a:latin typeface="Courier New" panose="02070309020205020404" pitchFamily="49" charset="0"/>
              <a:cs typeface="Courier New" panose="02070309020205020404" pitchFamily="49" charset="0"/>
            </a:endParaRPr>
          </a:p>
          <a:p>
            <a:endParaRPr lang="en-US" dirty="0">
              <a:latin typeface="Courier New" panose="02070309020205020404" pitchFamily="49" charset="0"/>
              <a:cs typeface="Courier New" panose="02070309020205020404" pitchFamily="49" charset="0"/>
            </a:endParaRPr>
          </a:p>
        </p:txBody>
      </p:sp>
      <p:sp>
        <p:nvSpPr>
          <p:cNvPr id="4" name="Slide Number Placeholder 3"/>
          <p:cNvSpPr>
            <a:spLocks noGrp="1"/>
          </p:cNvSpPr>
          <p:nvPr>
            <p:ph type="sldNum" sz="quarter" idx="12"/>
          </p:nvPr>
        </p:nvSpPr>
        <p:spPr/>
        <p:txBody>
          <a:bodyPr/>
          <a:lstStyle/>
          <a:p>
            <a:fld id="{55F4410E-0862-437D-8529-1EDBC387A0F9}" type="slidenum">
              <a:rPr lang="en-US" smtClean="0"/>
              <a:pPr/>
              <a:t>35</a:t>
            </a:fld>
            <a:endParaRPr lang="en-US" dirty="0"/>
          </a:p>
        </p:txBody>
      </p:sp>
    </p:spTree>
    <p:extLst>
      <p:ext uri="{BB962C8B-B14F-4D97-AF65-F5344CB8AC3E}">
        <p14:creationId xmlns:p14="http://schemas.microsoft.com/office/powerpoint/2010/main" val="208475995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Basic Variable Types</a:t>
            </a:r>
            <a:endParaRPr lang="en-US" dirty="0"/>
          </a:p>
        </p:txBody>
      </p:sp>
      <p:sp>
        <p:nvSpPr>
          <p:cNvPr id="3" name="Content Placeholder 2"/>
          <p:cNvSpPr>
            <a:spLocks noGrp="1"/>
          </p:cNvSpPr>
          <p:nvPr>
            <p:ph idx="1"/>
          </p:nvPr>
        </p:nvSpPr>
        <p:spPr>
          <a:xfrm>
            <a:off x="914400" y="1219200"/>
            <a:ext cx="7772400" cy="4906963"/>
          </a:xfrm>
        </p:spPr>
        <p:txBody>
          <a:bodyPr/>
          <a:lstStyle/>
          <a:p>
            <a:r>
              <a:rPr lang="en-US" dirty="0">
                <a:latin typeface="Courier New" panose="02070309020205020404" pitchFamily="49" charset="0"/>
                <a:cs typeface="Courier New" panose="02070309020205020404" pitchFamily="49" charset="0"/>
              </a:rPr>
              <a:t>s</a:t>
            </a:r>
            <a:r>
              <a:rPr lang="en-US" dirty="0" smtClean="0">
                <a:latin typeface="Courier New" panose="02070309020205020404" pitchFamily="49" charset="0"/>
                <a:cs typeface="Courier New" panose="02070309020205020404" pitchFamily="49" charset="0"/>
              </a:rPr>
              <a:t>tr</a:t>
            </a:r>
            <a:r>
              <a:rPr lang="en-US" dirty="0" smtClean="0"/>
              <a:t>, string</a:t>
            </a:r>
          </a:p>
          <a:p>
            <a:r>
              <a:rPr lang="en-US" dirty="0">
                <a:latin typeface="Courier New" panose="02070309020205020404" pitchFamily="49" charset="0"/>
                <a:cs typeface="Courier New" panose="02070309020205020404" pitchFamily="49" charset="0"/>
              </a:rPr>
              <a:t>f</a:t>
            </a:r>
            <a:r>
              <a:rPr lang="en-US" dirty="0" smtClean="0">
                <a:latin typeface="Courier New" panose="02070309020205020404" pitchFamily="49" charset="0"/>
                <a:cs typeface="Courier New" panose="02070309020205020404" pitchFamily="49" charset="0"/>
              </a:rPr>
              <a:t>loat</a:t>
            </a:r>
            <a:r>
              <a:rPr lang="en-US" dirty="0" smtClean="0"/>
              <a:t>, floating point (with decimal)</a:t>
            </a:r>
          </a:p>
          <a:p>
            <a:r>
              <a:rPr lang="en-US" dirty="0" smtClean="0">
                <a:latin typeface="Courier New" panose="02070309020205020404" pitchFamily="49" charset="0"/>
                <a:cs typeface="Courier New" panose="02070309020205020404" pitchFamily="49" charset="0"/>
              </a:rPr>
              <a:t>int</a:t>
            </a:r>
            <a:r>
              <a:rPr lang="en-US" dirty="0" smtClean="0"/>
              <a:t>, integer (no fractional part)</a:t>
            </a:r>
          </a:p>
          <a:p>
            <a:r>
              <a:rPr lang="en-US" dirty="0">
                <a:latin typeface="Courier New" panose="02070309020205020404" pitchFamily="49" charset="0"/>
                <a:cs typeface="Courier New" panose="02070309020205020404" pitchFamily="49" charset="0"/>
              </a:rPr>
              <a:t>b</a:t>
            </a:r>
            <a:r>
              <a:rPr lang="en-US" dirty="0" smtClean="0">
                <a:latin typeface="Courier New" panose="02070309020205020404" pitchFamily="49" charset="0"/>
                <a:cs typeface="Courier New" panose="02070309020205020404" pitchFamily="49" charset="0"/>
              </a:rPr>
              <a:t>ool</a:t>
            </a:r>
            <a:r>
              <a:rPr lang="en-US" dirty="0" smtClean="0"/>
              <a:t>, Boolean (True or False)</a:t>
            </a:r>
          </a:p>
          <a:p>
            <a:r>
              <a:rPr lang="en-US" dirty="0" smtClean="0"/>
              <a:t>Python defines, and redefines a variable’s type depending on values you assign to it</a:t>
            </a:r>
          </a:p>
          <a:p>
            <a:r>
              <a:rPr lang="en-US" dirty="0" smtClean="0"/>
              <a:t>Some errors are due to assigning data to a variable that is different than your intention</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36</a:t>
            </a:fld>
            <a:endParaRPr lang="en-US" dirty="0"/>
          </a:p>
        </p:txBody>
      </p:sp>
    </p:spTree>
    <p:extLst>
      <p:ext uri="{BB962C8B-B14F-4D97-AF65-F5344CB8AC3E}">
        <p14:creationId xmlns:p14="http://schemas.microsoft.com/office/powerpoint/2010/main" val="94844689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Quiz</a:t>
            </a:r>
            <a:endParaRPr lang="en-US" dirty="0"/>
          </a:p>
        </p:txBody>
      </p:sp>
      <p:sp>
        <p:nvSpPr>
          <p:cNvPr id="3" name="Content Placeholder 2"/>
          <p:cNvSpPr>
            <a:spLocks noGrp="1"/>
          </p:cNvSpPr>
          <p:nvPr>
            <p:ph idx="1"/>
          </p:nvPr>
        </p:nvSpPr>
        <p:spPr>
          <a:xfrm>
            <a:off x="914400" y="1132514"/>
            <a:ext cx="7772400" cy="4993649"/>
          </a:xfrm>
        </p:spPr>
        <p:txBody>
          <a:bodyPr/>
          <a:lstStyle/>
          <a:p>
            <a:r>
              <a:rPr lang="en-US" dirty="0"/>
              <a:t>What data type is 2.71828?</a:t>
            </a:r>
          </a:p>
          <a:p>
            <a:pPr lvl="1"/>
            <a:r>
              <a:rPr lang="en-US" dirty="0"/>
              <a:t>bool (Boolean)</a:t>
            </a:r>
          </a:p>
          <a:p>
            <a:pPr lvl="1"/>
            <a:r>
              <a:rPr lang="en-US" dirty="0"/>
              <a:t>int (Integer)</a:t>
            </a:r>
          </a:p>
          <a:p>
            <a:pPr lvl="1"/>
            <a:r>
              <a:rPr lang="en-US" dirty="0"/>
              <a:t>float (Floating Point)</a:t>
            </a:r>
          </a:p>
          <a:p>
            <a:pPr lvl="1"/>
            <a:r>
              <a:rPr lang="en-US" dirty="0"/>
              <a:t>str (String</a:t>
            </a:r>
            <a:r>
              <a:rPr lang="en-US" dirty="0" smtClean="0"/>
              <a:t>)</a:t>
            </a:r>
          </a:p>
          <a:p>
            <a:r>
              <a:rPr lang="en-US" dirty="0"/>
              <a:t>What data type is 21?</a:t>
            </a:r>
          </a:p>
          <a:p>
            <a:pPr lvl="1"/>
            <a:r>
              <a:rPr lang="en-US" dirty="0"/>
              <a:t>bool (Boolean)</a:t>
            </a:r>
          </a:p>
          <a:p>
            <a:pPr lvl="1"/>
            <a:r>
              <a:rPr lang="en-US" dirty="0"/>
              <a:t>int (Integer)</a:t>
            </a:r>
          </a:p>
          <a:p>
            <a:pPr lvl="1"/>
            <a:r>
              <a:rPr lang="en-US" dirty="0"/>
              <a:t>float (Floating Point)</a:t>
            </a:r>
          </a:p>
          <a:p>
            <a:pPr lvl="1"/>
            <a:r>
              <a:rPr lang="en-US" dirty="0"/>
              <a:t>str (String</a:t>
            </a:r>
            <a:r>
              <a:rPr lang="en-US" dirty="0" smtClean="0"/>
              <a:t>)</a:t>
            </a:r>
            <a:endParaRPr lang="en-US" dirty="0"/>
          </a:p>
          <a:p>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37</a:t>
            </a:fld>
            <a:endParaRPr lang="en-US" dirty="0"/>
          </a:p>
        </p:txBody>
      </p:sp>
    </p:spTree>
    <p:extLst>
      <p:ext uri="{BB962C8B-B14F-4D97-AF65-F5344CB8AC3E}">
        <p14:creationId xmlns:p14="http://schemas.microsoft.com/office/powerpoint/2010/main" val="274006836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Quiz</a:t>
            </a:r>
            <a:endParaRPr lang="en-US" dirty="0"/>
          </a:p>
        </p:txBody>
      </p:sp>
      <p:sp>
        <p:nvSpPr>
          <p:cNvPr id="3" name="Content Placeholder 2"/>
          <p:cNvSpPr>
            <a:spLocks noGrp="1"/>
          </p:cNvSpPr>
          <p:nvPr>
            <p:ph idx="1"/>
          </p:nvPr>
        </p:nvSpPr>
        <p:spPr>
          <a:xfrm>
            <a:off x="914400" y="1132514"/>
            <a:ext cx="7772400" cy="4993649"/>
          </a:xfrm>
        </p:spPr>
        <p:txBody>
          <a:bodyPr/>
          <a:lstStyle/>
          <a:p>
            <a:r>
              <a:rPr lang="en-US" dirty="0"/>
              <a:t>What data type is 21.?</a:t>
            </a:r>
          </a:p>
          <a:p>
            <a:pPr lvl="1"/>
            <a:r>
              <a:rPr lang="en-US" dirty="0"/>
              <a:t>bool (Boolean)</a:t>
            </a:r>
          </a:p>
          <a:p>
            <a:pPr lvl="1"/>
            <a:r>
              <a:rPr lang="en-US" dirty="0"/>
              <a:t>int (Integer)</a:t>
            </a:r>
          </a:p>
          <a:p>
            <a:pPr lvl="1"/>
            <a:r>
              <a:rPr lang="en-US" dirty="0"/>
              <a:t>float (Floating Point)</a:t>
            </a:r>
          </a:p>
          <a:p>
            <a:pPr lvl="1"/>
            <a:r>
              <a:rPr lang="en-US" dirty="0"/>
              <a:t>str (String)</a:t>
            </a:r>
          </a:p>
          <a:p>
            <a:r>
              <a:rPr lang="en-US" dirty="0"/>
              <a:t>What data type is 'Hello World!'?</a:t>
            </a:r>
          </a:p>
          <a:p>
            <a:pPr lvl="1"/>
            <a:r>
              <a:rPr lang="en-US" dirty="0"/>
              <a:t>bool (Boolean)</a:t>
            </a:r>
          </a:p>
          <a:p>
            <a:pPr lvl="1"/>
            <a:r>
              <a:rPr lang="en-US" dirty="0"/>
              <a:t>int (Integer)</a:t>
            </a:r>
          </a:p>
          <a:p>
            <a:pPr lvl="1"/>
            <a:r>
              <a:rPr lang="en-US" dirty="0"/>
              <a:t>float (Floating Point)</a:t>
            </a:r>
          </a:p>
          <a:p>
            <a:pPr lvl="1"/>
            <a:r>
              <a:rPr lang="en-US" dirty="0"/>
              <a:t>str (String)</a:t>
            </a:r>
          </a:p>
          <a:p>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38</a:t>
            </a:fld>
            <a:endParaRPr lang="en-US" dirty="0"/>
          </a:p>
        </p:txBody>
      </p:sp>
    </p:spTree>
    <p:extLst>
      <p:ext uri="{BB962C8B-B14F-4D97-AF65-F5344CB8AC3E}">
        <p14:creationId xmlns:p14="http://schemas.microsoft.com/office/powerpoint/2010/main" val="339972320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 </a:t>
            </a:r>
            <a:r>
              <a:rPr lang="en-US" dirty="0"/>
              <a:t>C</a:t>
            </a:r>
            <a:r>
              <a:rPr lang="en-US" dirty="0" smtClean="0"/>
              <a:t>onversion</a:t>
            </a:r>
            <a:endParaRPr lang="en-US" dirty="0"/>
          </a:p>
        </p:txBody>
      </p:sp>
      <p:sp>
        <p:nvSpPr>
          <p:cNvPr id="3" name="Content Placeholder 2"/>
          <p:cNvSpPr>
            <a:spLocks noGrp="1"/>
          </p:cNvSpPr>
          <p:nvPr>
            <p:ph idx="1"/>
          </p:nvPr>
        </p:nvSpPr>
        <p:spPr/>
        <p:txBody>
          <a:bodyPr/>
          <a:lstStyle/>
          <a:p>
            <a:r>
              <a:rPr lang="en-US" dirty="0" smtClean="0"/>
              <a:t>See </a:t>
            </a:r>
            <a:r>
              <a:rPr lang="en-US" dirty="0" smtClean="0">
                <a:latin typeface="Courier"/>
              </a:rPr>
              <a:t>TypeConversion.ipynb</a:t>
            </a:r>
          </a:p>
          <a:p>
            <a:r>
              <a:rPr lang="en-US" dirty="0" smtClean="0"/>
              <a:t>Variables can sometime be converted to another data type</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39</a:t>
            </a:fld>
            <a:endParaRPr lang="en-US" dirty="0"/>
          </a:p>
        </p:txBody>
      </p:sp>
    </p:spTree>
    <p:extLst>
      <p:ext uri="{BB962C8B-B14F-4D97-AF65-F5344CB8AC3E}">
        <p14:creationId xmlns:p14="http://schemas.microsoft.com/office/powerpoint/2010/main" val="185431072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Program… in Python?</a:t>
            </a:r>
            <a:endParaRPr lang="en-US" dirty="0"/>
          </a:p>
        </p:txBody>
      </p:sp>
      <p:sp>
        <p:nvSpPr>
          <p:cNvPr id="3" name="Content Placeholder 2"/>
          <p:cNvSpPr>
            <a:spLocks noGrp="1"/>
          </p:cNvSpPr>
          <p:nvPr>
            <p:ph idx="1"/>
          </p:nvPr>
        </p:nvSpPr>
        <p:spPr>
          <a:xfrm>
            <a:off x="914399" y="1115736"/>
            <a:ext cx="8053431" cy="5010427"/>
          </a:xfrm>
        </p:spPr>
        <p:txBody>
          <a:bodyPr/>
          <a:lstStyle/>
          <a:p>
            <a:pPr>
              <a:spcBef>
                <a:spcPts val="0"/>
              </a:spcBef>
            </a:pPr>
            <a:r>
              <a:rPr lang="en-US" dirty="0" smtClean="0"/>
              <a:t>Python is a popular language in data analytics</a:t>
            </a:r>
          </a:p>
          <a:p>
            <a:pPr>
              <a:spcBef>
                <a:spcPts val="0"/>
              </a:spcBef>
            </a:pPr>
            <a:r>
              <a:rPr lang="en-US" dirty="0" smtClean="0"/>
              <a:t>Data is most often:</a:t>
            </a:r>
          </a:p>
          <a:p>
            <a:pPr lvl="1">
              <a:spcBef>
                <a:spcPts val="0"/>
              </a:spcBef>
            </a:pPr>
            <a:r>
              <a:rPr lang="en-US" dirty="0" smtClean="0"/>
              <a:t>Too large to inspect visually</a:t>
            </a:r>
          </a:p>
          <a:p>
            <a:pPr lvl="1">
              <a:spcBef>
                <a:spcPts val="0"/>
              </a:spcBef>
            </a:pPr>
            <a:r>
              <a:rPr lang="en-US" dirty="0" smtClean="0"/>
              <a:t>Too large/slow to analyze with Excel, Minitab, …</a:t>
            </a:r>
          </a:p>
          <a:p>
            <a:pPr lvl="1">
              <a:spcBef>
                <a:spcPts val="0"/>
              </a:spcBef>
            </a:pPr>
            <a:r>
              <a:rPr lang="en-US" dirty="0" smtClean="0"/>
              <a:t>Difficult to acquire and cleanse manually</a:t>
            </a:r>
          </a:p>
          <a:p>
            <a:pPr>
              <a:spcBef>
                <a:spcPts val="0"/>
              </a:spcBef>
            </a:pPr>
            <a:r>
              <a:rPr lang="en-US" dirty="0" smtClean="0"/>
              <a:t>Python can integrate the operation of many software packages…</a:t>
            </a:r>
          </a:p>
          <a:p>
            <a:pPr lvl="1">
              <a:spcBef>
                <a:spcPts val="0"/>
              </a:spcBef>
            </a:pPr>
            <a:r>
              <a:rPr lang="en-US" dirty="0" smtClean="0"/>
              <a:t>MySQL, Gurobi (optimization), Tableau</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4</a:t>
            </a:fld>
            <a:endParaRPr lang="en-US" dirty="0"/>
          </a:p>
        </p:txBody>
      </p:sp>
    </p:spTree>
    <p:extLst>
      <p:ext uri="{BB962C8B-B14F-4D97-AF65-F5344CB8AC3E}">
        <p14:creationId xmlns:p14="http://schemas.microsoft.com/office/powerpoint/2010/main" val="100066552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Basic Operations</a:t>
            </a:r>
            <a:endParaRPr lang="en-US"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1067161935"/>
              </p:ext>
            </p:extLst>
          </p:nvPr>
        </p:nvGraphicFramePr>
        <p:xfrm>
          <a:off x="914400" y="1229438"/>
          <a:ext cx="7772400" cy="2983560"/>
        </p:xfrm>
        <a:graphic>
          <a:graphicData uri="http://schemas.openxmlformats.org/drawingml/2006/table">
            <a:tbl>
              <a:tblPr firstRow="1" bandRow="1">
                <a:tableStyleId>{5C22544A-7EE6-4342-B048-85BDC9FD1C3A}</a:tableStyleId>
              </a:tblPr>
              <a:tblGrid>
                <a:gridCol w="1828800">
                  <a:extLst>
                    <a:ext uri="{9D8B030D-6E8A-4147-A177-3AD203B41FA5}">
                      <a16:colId xmlns:a16="http://schemas.microsoft.com/office/drawing/2014/main" val="1156299388"/>
                    </a:ext>
                  </a:extLst>
                </a:gridCol>
                <a:gridCol w="1138844">
                  <a:extLst>
                    <a:ext uri="{9D8B030D-6E8A-4147-A177-3AD203B41FA5}">
                      <a16:colId xmlns:a16="http://schemas.microsoft.com/office/drawing/2014/main" val="3661201172"/>
                    </a:ext>
                  </a:extLst>
                </a:gridCol>
                <a:gridCol w="1770611">
                  <a:extLst>
                    <a:ext uri="{9D8B030D-6E8A-4147-A177-3AD203B41FA5}">
                      <a16:colId xmlns:a16="http://schemas.microsoft.com/office/drawing/2014/main" val="2429308948"/>
                    </a:ext>
                  </a:extLst>
                </a:gridCol>
                <a:gridCol w="3034145">
                  <a:extLst>
                    <a:ext uri="{9D8B030D-6E8A-4147-A177-3AD203B41FA5}">
                      <a16:colId xmlns:a16="http://schemas.microsoft.com/office/drawing/2014/main" val="1929279223"/>
                    </a:ext>
                  </a:extLst>
                </a:gridCol>
              </a:tblGrid>
              <a:tr h="370840">
                <a:tc>
                  <a:txBody>
                    <a:bodyPr/>
                    <a:lstStyle/>
                    <a:p>
                      <a:pPr algn="ctr"/>
                      <a:r>
                        <a:rPr lang="en-US" dirty="0" smtClean="0"/>
                        <a:t>Operation</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Operator</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Example</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Notes</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10673816"/>
                  </a:ext>
                </a:extLst>
              </a:tr>
              <a:tr h="370840">
                <a:tc>
                  <a:txBody>
                    <a:bodyPr/>
                    <a:lstStyle/>
                    <a:p>
                      <a:pPr algn="ctr"/>
                      <a:r>
                        <a:rPr lang="en-US" dirty="0" smtClean="0"/>
                        <a:t>Addition</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1 + 2</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For numerical</a:t>
                      </a:r>
                      <a:r>
                        <a:rPr lang="en-US" baseline="0" dirty="0" smtClean="0"/>
                        <a:t> arguments</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48033978"/>
                  </a:ext>
                </a:extLst>
              </a:tr>
              <a:tr h="370840">
                <a:tc>
                  <a:txBody>
                    <a:bodyPr/>
                    <a:lstStyle/>
                    <a:p>
                      <a:pPr algn="ctr"/>
                      <a:r>
                        <a:rPr lang="en-US" dirty="0" smtClean="0"/>
                        <a:t>Subtraction</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9 - 4</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32236591"/>
                  </a:ext>
                </a:extLst>
              </a:tr>
              <a:tr h="370840">
                <a:tc>
                  <a:txBody>
                    <a:bodyPr/>
                    <a:lstStyle/>
                    <a:p>
                      <a:pPr algn="ctr"/>
                      <a:r>
                        <a:rPr lang="en-US" dirty="0" smtClean="0"/>
                        <a:t>Multiplication</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2×3 = 2*3</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84028293"/>
                  </a:ext>
                </a:extLst>
              </a:tr>
              <a:tr h="370840">
                <a:tc>
                  <a:txBody>
                    <a:bodyPr/>
                    <a:lstStyle/>
                    <a:p>
                      <a:pPr algn="ctr"/>
                      <a:r>
                        <a:rPr lang="en-US" dirty="0" smtClean="0"/>
                        <a:t>Division</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10/2</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74620571"/>
                  </a:ext>
                </a:extLst>
              </a:tr>
              <a:tr h="370840">
                <a:tc>
                  <a:txBody>
                    <a:bodyPr/>
                    <a:lstStyle/>
                    <a:p>
                      <a:pPr algn="ctr"/>
                      <a:r>
                        <a:rPr lang="en-US" dirty="0" smtClean="0"/>
                        <a:t>Concatenation</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"Go" + " Tribe"</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For string arguments</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67729320"/>
                  </a:ext>
                </a:extLst>
              </a:tr>
              <a:tr h="387680">
                <a:tc>
                  <a:txBody>
                    <a:bodyPr/>
                    <a:lstStyle/>
                    <a:p>
                      <a:pPr algn="ctr"/>
                      <a:r>
                        <a:rPr lang="en-US" dirty="0" smtClean="0"/>
                        <a:t>Exponentiation</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t>2</a:t>
                      </a:r>
                      <a:r>
                        <a:rPr lang="en-US" baseline="30000" dirty="0" smtClean="0"/>
                        <a:t>3</a:t>
                      </a:r>
                      <a:r>
                        <a:rPr lang="en-US" dirty="0" smtClean="0"/>
                        <a:t> = 2**3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46238965"/>
                  </a:ext>
                </a:extLst>
              </a:tr>
              <a:tr h="370840">
                <a:tc>
                  <a:txBody>
                    <a:bodyPr/>
                    <a:lstStyle/>
                    <a:p>
                      <a:pPr algn="ctr"/>
                      <a:r>
                        <a:rPr lang="en-US" dirty="0" smtClean="0"/>
                        <a:t>Modulus</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9%2 = 1</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31342680"/>
                  </a:ext>
                </a:extLst>
              </a:tr>
            </a:tbl>
          </a:graphicData>
        </a:graphic>
      </p:graphicFrame>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40</a:t>
            </a:fld>
            <a:endParaRPr lang="en-US" dirty="0"/>
          </a:p>
        </p:txBody>
      </p:sp>
      <p:sp>
        <p:nvSpPr>
          <p:cNvPr id="6" name="Text Placeholder 5"/>
          <p:cNvSpPr>
            <a:spLocks noGrp="1"/>
          </p:cNvSpPr>
          <p:nvPr>
            <p:ph type="body" idx="4294967295"/>
          </p:nvPr>
        </p:nvSpPr>
        <p:spPr>
          <a:xfrm>
            <a:off x="914400" y="4598633"/>
            <a:ext cx="7772400" cy="1527530"/>
          </a:xfrm>
        </p:spPr>
        <p:txBody>
          <a:bodyPr/>
          <a:lstStyle/>
          <a:p>
            <a:r>
              <a:rPr lang="en-US" dirty="0" smtClean="0"/>
              <a:t>Modulus is the “remainder operator”</a:t>
            </a:r>
          </a:p>
          <a:p>
            <a:pPr lvl="1"/>
            <a:r>
              <a:rPr lang="en-US" dirty="0"/>
              <a:t>T</a:t>
            </a:r>
            <a:r>
              <a:rPr lang="en-US" dirty="0" smtClean="0"/>
              <a:t>he remainder after the second argument is divided into the first operator as many (integer) times as is possible</a:t>
            </a:r>
            <a:endParaRPr lang="en-US" dirty="0"/>
          </a:p>
        </p:txBody>
      </p:sp>
    </p:spTree>
    <p:extLst>
      <p:ext uri="{BB962C8B-B14F-4D97-AF65-F5344CB8AC3E}">
        <p14:creationId xmlns:p14="http://schemas.microsoft.com/office/powerpoint/2010/main" val="346405514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Operations &amp; Variable Types</a:t>
            </a:r>
            <a:endParaRPr lang="en-US" dirty="0"/>
          </a:p>
        </p:txBody>
      </p:sp>
      <p:sp>
        <p:nvSpPr>
          <p:cNvPr id="3" name="Content Placeholder 2"/>
          <p:cNvSpPr>
            <a:spLocks noGrp="1"/>
          </p:cNvSpPr>
          <p:nvPr>
            <p:ph idx="1"/>
          </p:nvPr>
        </p:nvSpPr>
        <p:spPr/>
        <p:txBody>
          <a:bodyPr/>
          <a:lstStyle/>
          <a:p>
            <a:r>
              <a:rPr lang="en-US" dirty="0" smtClean="0"/>
              <a:t>File: </a:t>
            </a:r>
            <a:r>
              <a:rPr lang="en-US" dirty="0" smtClean="0">
                <a:latin typeface="Courier"/>
              </a:rPr>
              <a:t>MathOps.ipynb</a:t>
            </a:r>
            <a:endParaRPr lang="en-US" dirty="0">
              <a:latin typeface="Courier"/>
            </a:endParaRPr>
          </a:p>
          <a:p>
            <a:r>
              <a:rPr lang="en-US" dirty="0" smtClean="0"/>
              <a:t>Computations with  +, </a:t>
            </a:r>
            <a:r>
              <a:rPr lang="en-US" dirty="0"/>
              <a:t>-, *, </a:t>
            </a:r>
            <a:r>
              <a:rPr lang="en-US" dirty="0" smtClean="0"/>
              <a:t>**, %</a:t>
            </a:r>
          </a:p>
          <a:p>
            <a:pPr lvl="1"/>
            <a:r>
              <a:rPr lang="en-US" dirty="0" smtClean="0">
                <a:latin typeface="Courier" pitchFamily="49" charset="0"/>
              </a:rPr>
              <a:t>int</a:t>
            </a:r>
            <a:r>
              <a:rPr lang="en-US" dirty="0" smtClean="0"/>
              <a:t>eger type if all data in a operation are integers</a:t>
            </a:r>
          </a:p>
          <a:p>
            <a:pPr lvl="1"/>
            <a:r>
              <a:rPr lang="en-US" dirty="0" smtClean="0">
                <a:latin typeface="Courier" pitchFamily="49" charset="0"/>
              </a:rPr>
              <a:t>float</a:t>
            </a:r>
            <a:r>
              <a:rPr lang="en-US" i="1" dirty="0" smtClean="0"/>
              <a:t> </a:t>
            </a:r>
            <a:r>
              <a:rPr lang="en-US" dirty="0" smtClean="0"/>
              <a:t>type</a:t>
            </a:r>
            <a:r>
              <a:rPr lang="en-US" i="1" dirty="0" smtClean="0"/>
              <a:t> </a:t>
            </a:r>
            <a:r>
              <a:rPr lang="en-US" dirty="0" smtClean="0"/>
              <a:t>if any argument is </a:t>
            </a:r>
            <a:r>
              <a:rPr lang="en-US" dirty="0" smtClean="0">
                <a:latin typeface="Courier" pitchFamily="49" charset="0"/>
              </a:rPr>
              <a:t>float</a:t>
            </a:r>
            <a:r>
              <a:rPr lang="en-US" dirty="0" smtClean="0"/>
              <a:t> type</a:t>
            </a:r>
          </a:p>
          <a:p>
            <a:r>
              <a:rPr lang="en-US" dirty="0" smtClean="0"/>
              <a:t>Exception: computations with division (/)</a:t>
            </a:r>
          </a:p>
          <a:p>
            <a:pPr lvl="1"/>
            <a:r>
              <a:rPr lang="en-US" dirty="0" smtClean="0"/>
              <a:t>Results are always </a:t>
            </a:r>
            <a:r>
              <a:rPr lang="en-US" dirty="0" smtClean="0">
                <a:latin typeface="Courier" pitchFamily="49" charset="0"/>
              </a:rPr>
              <a:t>float</a:t>
            </a:r>
            <a:r>
              <a:rPr lang="en-US" dirty="0" smtClean="0"/>
              <a:t> type</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41</a:t>
            </a:fld>
            <a:endParaRPr lang="en-US" dirty="0"/>
          </a:p>
        </p:txBody>
      </p:sp>
    </p:spTree>
    <p:extLst>
      <p:ext uri="{BB962C8B-B14F-4D97-AF65-F5344CB8AC3E}">
        <p14:creationId xmlns:p14="http://schemas.microsoft.com/office/powerpoint/2010/main" val="191557722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Modulus operator example…</a:t>
            </a:r>
          </a:p>
          <a:p>
            <a:r>
              <a:rPr lang="en-US" dirty="0" smtClean="0"/>
              <a:t>A distribution center loads 53-foot trailers each of which can hold 800 cases.  The day’s schedule calls for 4,150 cases to be packed for a particular destination.  </a:t>
            </a:r>
          </a:p>
          <a:p>
            <a:pPr lvl="1"/>
            <a:r>
              <a:rPr lang="en-US" dirty="0" smtClean="0"/>
              <a:t>How many full trailers will be shipped?</a:t>
            </a:r>
          </a:p>
          <a:p>
            <a:pPr lvl="1"/>
            <a:r>
              <a:rPr lang="en-US" dirty="0" smtClean="0"/>
              <a:t>How many units will remain to be shipped the next day?</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42</a:t>
            </a:fld>
            <a:endParaRPr lang="en-US" dirty="0"/>
          </a:p>
        </p:txBody>
      </p:sp>
    </p:spTree>
    <p:extLst>
      <p:ext uri="{BB962C8B-B14F-4D97-AF65-F5344CB8AC3E}">
        <p14:creationId xmlns:p14="http://schemas.microsoft.com/office/powerpoint/2010/main" val="384745572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Operations &amp; Variable Types</a:t>
            </a:r>
            <a:endParaRPr lang="en-US" dirty="0"/>
          </a:p>
        </p:txBody>
      </p:sp>
      <p:sp>
        <p:nvSpPr>
          <p:cNvPr id="3" name="Content Placeholder 2"/>
          <p:cNvSpPr>
            <a:spLocks noGrp="1"/>
          </p:cNvSpPr>
          <p:nvPr>
            <p:ph idx="1"/>
          </p:nvPr>
        </p:nvSpPr>
        <p:spPr/>
        <p:txBody>
          <a:bodyPr/>
          <a:lstStyle/>
          <a:p>
            <a:r>
              <a:rPr lang="en-US" dirty="0" smtClean="0"/>
              <a:t>Let’s checkout these operations:</a:t>
            </a:r>
          </a:p>
          <a:p>
            <a:pPr lvl="1"/>
            <a:r>
              <a:rPr lang="en-US" dirty="0" smtClean="0"/>
              <a:t>Exponentiation</a:t>
            </a:r>
          </a:p>
          <a:p>
            <a:pPr lvl="2"/>
            <a:r>
              <a:rPr lang="en-US" dirty="0" smtClean="0"/>
              <a:t>Numbers with exponents</a:t>
            </a:r>
          </a:p>
          <a:p>
            <a:pPr lvl="2"/>
            <a:r>
              <a:rPr lang="en-US" dirty="0" smtClean="0"/>
              <a:t>What is the compounded interest results from an annual interest rate of 7% over 10 years?</a:t>
            </a:r>
          </a:p>
          <a:p>
            <a:pPr lvl="1"/>
            <a:r>
              <a:rPr lang="en-US" dirty="0" smtClean="0"/>
              <a:t>Concatenation</a:t>
            </a:r>
          </a:p>
          <a:p>
            <a:pPr lvl="2"/>
            <a:r>
              <a:rPr lang="en-US" dirty="0" smtClean="0"/>
              <a:t>Concatenate these two strings:</a:t>
            </a:r>
          </a:p>
          <a:p>
            <a:pPr lvl="3"/>
            <a:r>
              <a:rPr lang="en-US" dirty="0" smtClean="0"/>
              <a:t>Hello</a:t>
            </a:r>
          </a:p>
          <a:p>
            <a:pPr lvl="3"/>
            <a:r>
              <a:rPr lang="en-US" dirty="0" smtClean="0"/>
              <a:t>World!</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43</a:t>
            </a:fld>
            <a:endParaRPr lang="en-US" dirty="0"/>
          </a:p>
        </p:txBody>
      </p:sp>
    </p:spTree>
    <p:extLst>
      <p:ext uri="{BB962C8B-B14F-4D97-AF65-F5344CB8AC3E}">
        <p14:creationId xmlns:p14="http://schemas.microsoft.com/office/powerpoint/2010/main" val="104646431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Order of Operations</a:t>
            </a:r>
            <a:endParaRPr lang="en-US" dirty="0"/>
          </a:p>
        </p:txBody>
      </p:sp>
      <p:sp>
        <p:nvSpPr>
          <p:cNvPr id="3" name="Content Placeholder 2"/>
          <p:cNvSpPr>
            <a:spLocks noGrp="1"/>
          </p:cNvSpPr>
          <p:nvPr>
            <p:ph idx="1"/>
          </p:nvPr>
        </p:nvSpPr>
        <p:spPr>
          <a:xfrm>
            <a:off x="914399" y="1101563"/>
            <a:ext cx="8034292" cy="4678363"/>
          </a:xfrm>
        </p:spPr>
        <p:txBody>
          <a:bodyPr/>
          <a:lstStyle/>
          <a:p>
            <a:r>
              <a:rPr lang="en-US" dirty="0" smtClean="0"/>
              <a:t>Fixed cost of a cell tower installation:</a:t>
            </a:r>
          </a:p>
          <a:p>
            <a:pPr lvl="1"/>
            <a:r>
              <a:rPr lang="en-US" dirty="0" smtClean="0">
                <a:latin typeface="Courier New" panose="02070309020205020404" pitchFamily="49" charset="0"/>
                <a:cs typeface="Courier New" panose="02070309020205020404" pitchFamily="49" charset="0"/>
              </a:rPr>
              <a:t>cost_fixed = 500000</a:t>
            </a:r>
          </a:p>
          <a:p>
            <a:r>
              <a:rPr lang="en-US" dirty="0"/>
              <a:t>Variable </a:t>
            </a:r>
            <a:r>
              <a:rPr lang="en-US" dirty="0" smtClean="0"/>
              <a:t>equip. cost per 100 calls (capacity):</a:t>
            </a:r>
          </a:p>
          <a:p>
            <a:pPr lvl="1"/>
            <a:r>
              <a:rPr lang="en-US" dirty="0" smtClean="0">
                <a:latin typeface="Courier New" panose="02070309020205020404" pitchFamily="49" charset="0"/>
                <a:cs typeface="Courier New" panose="02070309020205020404" pitchFamily="49" charset="0"/>
              </a:rPr>
              <a:t>cost_p_100 = 50000</a:t>
            </a:r>
          </a:p>
          <a:p>
            <a:r>
              <a:rPr lang="en-US" dirty="0" smtClean="0"/>
              <a:t>Compute installation cost of 700-call tower: </a:t>
            </a:r>
          </a:p>
          <a:p>
            <a:pPr lvl="1"/>
            <a:r>
              <a:rPr lang="en-US" dirty="0" smtClean="0">
                <a:latin typeface="Courier New" panose="02070309020205020404" pitchFamily="49" charset="0"/>
                <a:cs typeface="Courier New" panose="02070309020205020404" pitchFamily="49" charset="0"/>
              </a:rPr>
              <a:t>cap = 700</a:t>
            </a:r>
          </a:p>
          <a:p>
            <a:r>
              <a:rPr lang="en-US" dirty="0"/>
              <a:t>D</a:t>
            </a:r>
            <a:r>
              <a:rPr lang="en-US" dirty="0" smtClean="0"/>
              <a:t>oes this give the correct answer?  Why?</a:t>
            </a:r>
          </a:p>
          <a:p>
            <a:pPr lvl="1"/>
            <a:r>
              <a:rPr lang="en-US" dirty="0" smtClean="0">
                <a:latin typeface="Courier New" panose="02070309020205020404" pitchFamily="49" charset="0"/>
                <a:cs typeface="Courier New" panose="02070309020205020404" pitchFamily="49" charset="0"/>
              </a:rPr>
              <a:t>cost_total = cost_fixed + cap * cost_p_100 / 100</a:t>
            </a:r>
            <a:endParaRPr lang="en-US" dirty="0">
              <a:latin typeface="Courier New" panose="02070309020205020404" pitchFamily="49" charset="0"/>
              <a:cs typeface="Courier New" panose="02070309020205020404" pitchFamily="49" charset="0"/>
            </a:endParaRP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44</a:t>
            </a:fld>
            <a:endParaRPr lang="en-US" dirty="0"/>
          </a:p>
        </p:txBody>
      </p:sp>
    </p:spTree>
    <p:extLst>
      <p:ext uri="{BB962C8B-B14F-4D97-AF65-F5344CB8AC3E}">
        <p14:creationId xmlns:p14="http://schemas.microsoft.com/office/powerpoint/2010/main" val="292954320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Order of Operations</a:t>
            </a:r>
            <a:endParaRPr lang="en-US" dirty="0"/>
          </a:p>
        </p:txBody>
      </p:sp>
      <p:sp>
        <p:nvSpPr>
          <p:cNvPr id="3" name="Content Placeholder 2"/>
          <p:cNvSpPr>
            <a:spLocks noGrp="1"/>
          </p:cNvSpPr>
          <p:nvPr>
            <p:ph idx="1"/>
          </p:nvPr>
        </p:nvSpPr>
        <p:spPr/>
        <p:txBody>
          <a:bodyPr/>
          <a:lstStyle/>
          <a:p>
            <a:r>
              <a:rPr lang="en-US" dirty="0" smtClean="0">
                <a:latin typeface="Courier"/>
              </a:rPr>
              <a:t>OrderOfOperations.ipynb</a:t>
            </a:r>
          </a:p>
          <a:p>
            <a:r>
              <a:rPr lang="en-US" dirty="0" smtClean="0"/>
              <a:t>Compute the average of two</a:t>
            </a:r>
            <a:r>
              <a:rPr lang="en-US" baseline="0" dirty="0" smtClean="0"/>
              <a:t> numbers</a:t>
            </a:r>
          </a:p>
          <a:p>
            <a:r>
              <a:rPr lang="en-US" dirty="0" smtClean="0"/>
              <a:t>Does this give the correct answer?  Why?</a:t>
            </a:r>
            <a:endParaRPr lang="en-US" baseline="0" dirty="0" smtClean="0"/>
          </a:p>
          <a:p>
            <a:pPr marL="457200" lvl="1" indent="0">
              <a:buNone/>
            </a:pPr>
            <a:r>
              <a:rPr lang="en-US" dirty="0" smtClean="0">
                <a:latin typeface="Courier New" panose="02070309020205020404" pitchFamily="49" charset="0"/>
                <a:cs typeface="Courier New" panose="02070309020205020404" pitchFamily="49" charset="0"/>
              </a:rPr>
              <a:t>x1 = 7</a:t>
            </a:r>
          </a:p>
          <a:p>
            <a:pPr marL="457200" lvl="1" indent="0">
              <a:buNone/>
            </a:pPr>
            <a:r>
              <a:rPr lang="en-US" dirty="0" smtClean="0">
                <a:latin typeface="Courier New" panose="02070309020205020404" pitchFamily="49" charset="0"/>
                <a:cs typeface="Courier New" panose="02070309020205020404" pitchFamily="49" charset="0"/>
              </a:rPr>
              <a:t>x2 = 11</a:t>
            </a:r>
          </a:p>
          <a:p>
            <a:pPr marL="457200" lvl="1" indent="0">
              <a:buNone/>
            </a:pPr>
            <a:r>
              <a:rPr lang="en-US" dirty="0" smtClean="0">
                <a:latin typeface="Courier New" panose="02070309020205020404" pitchFamily="49" charset="0"/>
                <a:cs typeface="Courier New" panose="02070309020205020404" pitchFamily="49" charset="0"/>
              </a:rPr>
              <a:t>avg1 = x1 + x2/2</a:t>
            </a:r>
          </a:p>
          <a:p>
            <a:pPr marL="457200" lvl="1" indent="0">
              <a:buNone/>
            </a:pPr>
            <a:r>
              <a:rPr lang="en-US" dirty="0" smtClean="0">
                <a:latin typeface="Courier New" panose="02070309020205020404" pitchFamily="49" charset="0"/>
                <a:cs typeface="Courier New" panose="02070309020205020404" pitchFamily="49" charset="0"/>
              </a:rPr>
              <a:t>print(avg1)</a:t>
            </a:r>
            <a:endParaRPr lang="en-US" dirty="0">
              <a:latin typeface="Courier New" panose="02070309020205020404" pitchFamily="49" charset="0"/>
              <a:cs typeface="Courier New" panose="02070309020205020404" pitchFamily="49" charset="0"/>
            </a:endParaRP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45</a:t>
            </a:fld>
            <a:endParaRPr lang="en-US" dirty="0"/>
          </a:p>
        </p:txBody>
      </p:sp>
    </p:spTree>
    <p:extLst>
      <p:ext uri="{BB962C8B-B14F-4D97-AF65-F5344CB8AC3E}">
        <p14:creationId xmlns:p14="http://schemas.microsoft.com/office/powerpoint/2010/main" val="177085544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Order of Operations</a:t>
            </a:r>
            <a:endParaRPr lang="en-US" dirty="0"/>
          </a:p>
        </p:txBody>
      </p:sp>
      <p:sp>
        <p:nvSpPr>
          <p:cNvPr id="3" name="Content Placeholder 2"/>
          <p:cNvSpPr>
            <a:spLocks noGrp="1"/>
          </p:cNvSpPr>
          <p:nvPr>
            <p:ph idx="1"/>
          </p:nvPr>
        </p:nvSpPr>
        <p:spPr/>
        <p:txBody>
          <a:bodyPr/>
          <a:lstStyle/>
          <a:p>
            <a:r>
              <a:rPr lang="en-US" dirty="0"/>
              <a:t>C</a:t>
            </a:r>
            <a:r>
              <a:rPr lang="en-US" dirty="0" smtClean="0"/>
              <a:t>ompute the average of two</a:t>
            </a:r>
            <a:r>
              <a:rPr lang="en-US" baseline="0" dirty="0" smtClean="0"/>
              <a:t> numbers</a:t>
            </a:r>
          </a:p>
          <a:p>
            <a:r>
              <a:rPr lang="en-US" dirty="0" smtClean="0"/>
              <a:t>Does this give the correct answer?  Why?</a:t>
            </a:r>
            <a:endParaRPr lang="en-US" baseline="0" dirty="0" smtClean="0"/>
          </a:p>
          <a:p>
            <a:pPr marL="457200" lvl="1" indent="0">
              <a:buNone/>
            </a:pPr>
            <a:r>
              <a:rPr lang="en-US" dirty="0" smtClean="0">
                <a:latin typeface="Courier New" panose="02070309020205020404" pitchFamily="49" charset="0"/>
                <a:cs typeface="Courier New" panose="02070309020205020404" pitchFamily="49" charset="0"/>
              </a:rPr>
              <a:t>x1 = 7</a:t>
            </a:r>
          </a:p>
          <a:p>
            <a:pPr marL="457200" lvl="1" indent="0">
              <a:buNone/>
            </a:pPr>
            <a:r>
              <a:rPr lang="en-US" dirty="0" smtClean="0">
                <a:latin typeface="Courier New" panose="02070309020205020404" pitchFamily="49" charset="0"/>
                <a:cs typeface="Courier New" panose="02070309020205020404" pitchFamily="49" charset="0"/>
              </a:rPr>
              <a:t>x2 = 11</a:t>
            </a:r>
          </a:p>
          <a:p>
            <a:pPr marL="457200" lvl="1" indent="0">
              <a:buNone/>
            </a:pPr>
            <a:r>
              <a:rPr lang="en-US" dirty="0" smtClean="0">
                <a:latin typeface="Courier New" panose="02070309020205020404" pitchFamily="49" charset="0"/>
                <a:cs typeface="Courier New" panose="02070309020205020404" pitchFamily="49" charset="0"/>
              </a:rPr>
              <a:t>avg2 = (x1 + x2)/2</a:t>
            </a:r>
          </a:p>
          <a:p>
            <a:pPr marL="457200" lvl="1" indent="0">
              <a:buNone/>
            </a:pPr>
            <a:r>
              <a:rPr lang="en-US" dirty="0" smtClean="0">
                <a:latin typeface="Courier New" panose="02070309020205020404" pitchFamily="49" charset="0"/>
                <a:cs typeface="Courier New" panose="02070309020205020404" pitchFamily="49" charset="0"/>
              </a:rPr>
              <a:t>print(avg2)</a:t>
            </a:r>
            <a:endParaRPr lang="en-US" dirty="0">
              <a:latin typeface="Courier New" panose="02070309020205020404" pitchFamily="49" charset="0"/>
              <a:cs typeface="Courier New" panose="02070309020205020404" pitchFamily="49" charset="0"/>
            </a:endParaRP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46</a:t>
            </a:fld>
            <a:endParaRPr lang="en-US" dirty="0"/>
          </a:p>
        </p:txBody>
      </p:sp>
    </p:spTree>
    <p:extLst>
      <p:ext uri="{BB962C8B-B14F-4D97-AF65-F5344CB8AC3E}">
        <p14:creationId xmlns:p14="http://schemas.microsoft.com/office/powerpoint/2010/main" val="208728954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Order of Operations</a:t>
            </a:r>
          </a:p>
        </p:txBody>
      </p:sp>
      <p:sp>
        <p:nvSpPr>
          <p:cNvPr id="3" name="Content Placeholder 2"/>
          <p:cNvSpPr>
            <a:spLocks noGrp="1"/>
          </p:cNvSpPr>
          <p:nvPr>
            <p:ph idx="1"/>
          </p:nvPr>
        </p:nvSpPr>
        <p:spPr/>
        <p:txBody>
          <a:bodyPr/>
          <a:lstStyle/>
          <a:p>
            <a:r>
              <a:rPr lang="en-US" dirty="0"/>
              <a:t>C</a:t>
            </a:r>
            <a:r>
              <a:rPr lang="en-US" dirty="0" smtClean="0"/>
              <a:t>omputations are made in this order, from left to right:</a:t>
            </a:r>
          </a:p>
          <a:p>
            <a:pPr lvl="1"/>
            <a:r>
              <a:rPr lang="en-US" dirty="0" smtClean="0"/>
              <a:t>Parenthetical operations</a:t>
            </a:r>
          </a:p>
          <a:p>
            <a:pPr lvl="1"/>
            <a:r>
              <a:rPr lang="en-US" dirty="0" smtClean="0"/>
              <a:t>Exponentiation</a:t>
            </a:r>
          </a:p>
          <a:p>
            <a:pPr lvl="1"/>
            <a:r>
              <a:rPr lang="en-US" dirty="0" smtClean="0"/>
              <a:t>Multiplication/Division</a:t>
            </a:r>
          </a:p>
          <a:p>
            <a:pPr lvl="1"/>
            <a:r>
              <a:rPr lang="en-US" dirty="0" smtClean="0"/>
              <a:t>Addition/Subtraction</a:t>
            </a:r>
          </a:p>
          <a:p>
            <a:r>
              <a:rPr lang="en-US" dirty="0"/>
              <a:t>E</a:t>
            </a:r>
            <a:r>
              <a:rPr lang="en-US" dirty="0" smtClean="0"/>
              <a:t>verything within parentheses is computed before lower-level parenthetical statements and non-parenthetical operations</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47</a:t>
            </a:fld>
            <a:endParaRPr lang="en-US" dirty="0"/>
          </a:p>
        </p:txBody>
      </p:sp>
    </p:spTree>
    <p:extLst>
      <p:ext uri="{BB962C8B-B14F-4D97-AF65-F5344CB8AC3E}">
        <p14:creationId xmlns:p14="http://schemas.microsoft.com/office/powerpoint/2010/main" val="524816124"/>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Order of Operations</a:t>
            </a:r>
          </a:p>
        </p:txBody>
      </p:sp>
      <p:sp>
        <p:nvSpPr>
          <p:cNvPr id="3" name="Content Placeholder 2"/>
          <p:cNvSpPr>
            <a:spLocks noGrp="1"/>
          </p:cNvSpPr>
          <p:nvPr>
            <p:ph idx="1"/>
          </p:nvPr>
        </p:nvSpPr>
        <p:spPr/>
        <p:txBody>
          <a:bodyPr/>
          <a:lstStyle/>
          <a:p>
            <a:r>
              <a:rPr lang="en-US" dirty="0" smtClean="0"/>
              <a:t>What values are assigned to </a:t>
            </a:r>
            <a:r>
              <a:rPr lang="en-US" dirty="0" smtClean="0">
                <a:latin typeface="Courier New" panose="02070309020205020404" pitchFamily="49" charset="0"/>
                <a:cs typeface="Courier New" panose="02070309020205020404" pitchFamily="49" charset="0"/>
              </a:rPr>
              <a:t>x</a:t>
            </a:r>
            <a:r>
              <a:rPr lang="en-US" dirty="0" smtClean="0"/>
              <a:t>?</a:t>
            </a:r>
          </a:p>
          <a:p>
            <a:pPr lvl="1"/>
            <a:r>
              <a:rPr lang="en-US" dirty="0" smtClean="0">
                <a:latin typeface="Courier New" panose="02070309020205020404" pitchFamily="49" charset="0"/>
                <a:cs typeface="Courier New" panose="02070309020205020404" pitchFamily="49" charset="0"/>
              </a:rPr>
              <a:t>x = 1+10/2*5</a:t>
            </a:r>
          </a:p>
          <a:p>
            <a:pPr lvl="1"/>
            <a:r>
              <a:rPr lang="en-US" dirty="0" smtClean="0">
                <a:latin typeface="Courier New" panose="02070309020205020404" pitchFamily="49" charset="0"/>
                <a:cs typeface="Courier New" panose="02070309020205020404" pitchFamily="49" charset="0"/>
              </a:rPr>
              <a:t>x = 1+10/(2*5)</a:t>
            </a:r>
          </a:p>
          <a:p>
            <a:r>
              <a:rPr lang="en-US" dirty="0" smtClean="0"/>
              <a:t>What is the result here:</a:t>
            </a:r>
          </a:p>
          <a:p>
            <a:pPr lvl="1"/>
            <a:r>
              <a:rPr lang="en-US" dirty="0" smtClean="0">
                <a:latin typeface="Courier New" panose="02070309020205020404" pitchFamily="49" charset="0"/>
                <a:cs typeface="Courier New" panose="02070309020205020404" pitchFamily="49" charset="0"/>
              </a:rPr>
              <a:t>(3+(4)**2*3+(28/7*2)/2*2)</a:t>
            </a:r>
          </a:p>
          <a:p>
            <a:pPr lvl="1"/>
            <a:r>
              <a:rPr lang="en-US" dirty="0" smtClean="0"/>
              <a:t>Compute manually, verify with Spyder</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48</a:t>
            </a:fld>
            <a:endParaRPr lang="en-US" dirty="0"/>
          </a:p>
        </p:txBody>
      </p:sp>
    </p:spTree>
    <p:extLst>
      <p:ext uri="{BB962C8B-B14F-4D97-AF65-F5344CB8AC3E}">
        <p14:creationId xmlns:p14="http://schemas.microsoft.com/office/powerpoint/2010/main" val="3920837247"/>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Naming Variables</a:t>
            </a:r>
            <a:endParaRPr lang="en-US" dirty="0"/>
          </a:p>
        </p:txBody>
      </p:sp>
      <p:sp>
        <p:nvSpPr>
          <p:cNvPr id="3" name="Content Placeholder 2"/>
          <p:cNvSpPr>
            <a:spLocks noGrp="1"/>
          </p:cNvSpPr>
          <p:nvPr>
            <p:ph idx="1"/>
          </p:nvPr>
        </p:nvSpPr>
        <p:spPr>
          <a:xfrm>
            <a:off x="914400" y="1157682"/>
            <a:ext cx="7772400" cy="4968482"/>
          </a:xfrm>
        </p:spPr>
        <p:txBody>
          <a:bodyPr/>
          <a:lstStyle/>
          <a:p>
            <a:r>
              <a:rPr lang="en-US" dirty="0" smtClean="0">
                <a:latin typeface="Courier"/>
              </a:rPr>
              <a:t>NamingVariables.ipynb</a:t>
            </a:r>
          </a:p>
          <a:p>
            <a:r>
              <a:rPr lang="en-US" dirty="0" smtClean="0"/>
              <a:t>What happens when you execute this?</a:t>
            </a:r>
          </a:p>
          <a:p>
            <a:pPr lvl="1"/>
            <a:r>
              <a:rPr lang="en-US" dirty="0" smtClean="0">
                <a:latin typeface="Courier New" panose="02070309020205020404" pitchFamily="49" charset="0"/>
                <a:cs typeface="Courier New" panose="02070309020205020404" pitchFamily="49" charset="0"/>
              </a:rPr>
              <a:t>fixed overhead = 37</a:t>
            </a:r>
          </a:p>
          <a:p>
            <a:r>
              <a:rPr lang="en-US" dirty="0" smtClean="0"/>
              <a:t>Variables cannot have spaces!!!</a:t>
            </a:r>
          </a:p>
          <a:p>
            <a:pPr lvl="1"/>
            <a:r>
              <a:rPr lang="en-US" dirty="0" smtClean="0"/>
              <a:t>This is a syntax error</a:t>
            </a:r>
          </a:p>
          <a:p>
            <a:r>
              <a:rPr lang="en-US" dirty="0" smtClean="0"/>
              <a:t>Which variable name is preferable?</a:t>
            </a:r>
          </a:p>
          <a:p>
            <a:pPr lvl="1"/>
            <a:r>
              <a:rPr lang="en-US" dirty="0" smtClean="0">
                <a:latin typeface="Courier New" panose="02070309020205020404" pitchFamily="49" charset="0"/>
                <a:cs typeface="Courier New" panose="02070309020205020404" pitchFamily="49" charset="0"/>
              </a:rPr>
              <a:t>x123 = 37</a:t>
            </a:r>
          </a:p>
          <a:p>
            <a:pPr lvl="1"/>
            <a:r>
              <a:rPr lang="en-US" dirty="0" smtClean="0">
                <a:latin typeface="Courier New" panose="02070309020205020404" pitchFamily="49" charset="0"/>
                <a:cs typeface="Courier New" panose="02070309020205020404" pitchFamily="49" charset="0"/>
              </a:rPr>
              <a:t>fixed_overhead_rate = 37</a:t>
            </a:r>
          </a:p>
          <a:p>
            <a:pPr lvl="1"/>
            <a:r>
              <a:rPr lang="en-US" dirty="0" smtClean="0">
                <a:latin typeface="Courier New" panose="02070309020205020404" pitchFamily="49" charset="0"/>
                <a:cs typeface="Courier New" panose="02070309020205020404" pitchFamily="49" charset="0"/>
              </a:rPr>
              <a:t>fixed_oh_rate = 37</a:t>
            </a:r>
            <a:endParaRPr lang="en-US" dirty="0">
              <a:latin typeface="Courier New" panose="02070309020205020404" pitchFamily="49" charset="0"/>
              <a:cs typeface="Courier New" panose="02070309020205020404" pitchFamily="49" charset="0"/>
            </a:endParaRP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49</a:t>
            </a:fld>
            <a:endParaRPr lang="en-US" dirty="0"/>
          </a:p>
        </p:txBody>
      </p:sp>
    </p:spTree>
    <p:extLst>
      <p:ext uri="{BB962C8B-B14F-4D97-AF65-F5344CB8AC3E}">
        <p14:creationId xmlns:p14="http://schemas.microsoft.com/office/powerpoint/2010/main" val="301204953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Essential Attributes of Programs</a:t>
            </a:r>
            <a:endParaRPr lang="en-US" dirty="0"/>
          </a:p>
        </p:txBody>
      </p:sp>
      <p:sp>
        <p:nvSpPr>
          <p:cNvPr id="3" name="Content Placeholder 2"/>
          <p:cNvSpPr>
            <a:spLocks noGrp="1"/>
          </p:cNvSpPr>
          <p:nvPr>
            <p:ph idx="1"/>
          </p:nvPr>
        </p:nvSpPr>
        <p:spPr/>
        <p:txBody>
          <a:bodyPr/>
          <a:lstStyle/>
          <a:p>
            <a:r>
              <a:rPr lang="en-US" dirty="0" smtClean="0"/>
              <a:t>Sequential execution</a:t>
            </a:r>
          </a:p>
          <a:p>
            <a:r>
              <a:rPr lang="en-US" dirty="0" smtClean="0"/>
              <a:t>Input</a:t>
            </a:r>
          </a:p>
          <a:p>
            <a:r>
              <a:rPr lang="en-US" dirty="0" smtClean="0"/>
              <a:t>Output</a:t>
            </a:r>
          </a:p>
          <a:p>
            <a:r>
              <a:rPr lang="en-US" dirty="0" smtClean="0"/>
              <a:t>Conditional execution</a:t>
            </a:r>
          </a:p>
          <a:p>
            <a:r>
              <a:rPr lang="en-US" dirty="0" smtClean="0"/>
              <a:t>Repeated execution</a:t>
            </a:r>
          </a:p>
          <a:p>
            <a:r>
              <a:rPr lang="en-US" dirty="0" smtClean="0"/>
              <a:t>Python data types</a:t>
            </a:r>
          </a:p>
          <a:p>
            <a:r>
              <a:rPr lang="en-US" dirty="0" smtClean="0"/>
              <a:t>Functions</a:t>
            </a:r>
          </a:p>
          <a:p>
            <a:r>
              <a:rPr lang="en-US" dirty="0" smtClean="0"/>
              <a:t>Data management and computation</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5</a:t>
            </a:fld>
            <a:endParaRPr lang="en-US" dirty="0"/>
          </a:p>
        </p:txBody>
      </p:sp>
    </p:spTree>
    <p:extLst>
      <p:ext uri="{BB962C8B-B14F-4D97-AF65-F5344CB8AC3E}">
        <p14:creationId xmlns:p14="http://schemas.microsoft.com/office/powerpoint/2010/main" val="267694825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Naming Variables</a:t>
            </a:r>
            <a:endParaRPr lang="en-US" dirty="0"/>
          </a:p>
        </p:txBody>
      </p:sp>
      <p:sp>
        <p:nvSpPr>
          <p:cNvPr id="3" name="Content Placeholder 2"/>
          <p:cNvSpPr>
            <a:spLocks noGrp="1"/>
          </p:cNvSpPr>
          <p:nvPr>
            <p:ph idx="1"/>
          </p:nvPr>
        </p:nvSpPr>
        <p:spPr/>
        <p:txBody>
          <a:bodyPr/>
          <a:lstStyle/>
          <a:p>
            <a:r>
              <a:rPr lang="en-US" dirty="0" smtClean="0"/>
              <a:t>Naming advice</a:t>
            </a:r>
          </a:p>
          <a:p>
            <a:pPr lvl="1"/>
            <a:r>
              <a:rPr lang="en-US" dirty="0" smtClean="0"/>
              <a:t>Use mnemonic names, but short as possible</a:t>
            </a:r>
            <a:endParaRPr lang="en-US" dirty="0"/>
          </a:p>
          <a:p>
            <a:r>
              <a:rPr lang="en-US" dirty="0" smtClean="0"/>
              <a:t>Underscores </a:t>
            </a:r>
          </a:p>
          <a:p>
            <a:pPr lvl="1"/>
            <a:r>
              <a:rPr lang="en-US" dirty="0" smtClean="0">
                <a:latin typeface="Courier New" panose="02070309020205020404" pitchFamily="49" charset="0"/>
                <a:cs typeface="Courier New" panose="02070309020205020404" pitchFamily="49" charset="0"/>
              </a:rPr>
              <a:t>var_cost = 10</a:t>
            </a:r>
          </a:p>
          <a:p>
            <a:r>
              <a:rPr lang="en-US" dirty="0" smtClean="0"/>
              <a:t>… or camel case</a:t>
            </a:r>
          </a:p>
          <a:p>
            <a:pPr lvl="1"/>
            <a:r>
              <a:rPr lang="en-US" dirty="0" smtClean="0">
                <a:latin typeface="Courier New" panose="02070309020205020404" pitchFamily="49" charset="0"/>
                <a:cs typeface="Courier New" panose="02070309020205020404" pitchFamily="49" charset="0"/>
              </a:rPr>
              <a:t>varCost = 10</a:t>
            </a:r>
            <a:endParaRPr lang="en-US" dirty="0">
              <a:latin typeface="Courier New" panose="02070309020205020404" pitchFamily="49" charset="0"/>
              <a:cs typeface="Courier New" panose="02070309020205020404" pitchFamily="49" charset="0"/>
            </a:endParaRP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50</a:t>
            </a:fld>
            <a:endParaRPr lang="en-US" dirty="0"/>
          </a:p>
        </p:txBody>
      </p:sp>
    </p:spTree>
    <p:extLst>
      <p:ext uri="{BB962C8B-B14F-4D97-AF65-F5344CB8AC3E}">
        <p14:creationId xmlns:p14="http://schemas.microsoft.com/office/powerpoint/2010/main" val="2460340794"/>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Naming Variables</a:t>
            </a:r>
            <a:endParaRPr lang="en-US" dirty="0"/>
          </a:p>
        </p:txBody>
      </p:sp>
      <p:sp>
        <p:nvSpPr>
          <p:cNvPr id="3" name="Content Placeholder 2"/>
          <p:cNvSpPr>
            <a:spLocks noGrp="1"/>
          </p:cNvSpPr>
          <p:nvPr>
            <p:ph idx="1"/>
          </p:nvPr>
        </p:nvSpPr>
        <p:spPr/>
        <p:txBody>
          <a:bodyPr/>
          <a:lstStyle/>
          <a:p>
            <a:r>
              <a:rPr lang="en-US" dirty="0" smtClean="0"/>
              <a:t>Type this into the Console Window</a:t>
            </a:r>
          </a:p>
          <a:p>
            <a:pPr lvl="1"/>
            <a:r>
              <a:rPr lang="en-US" dirty="0" smtClean="0">
                <a:latin typeface="Courier New" panose="02070309020205020404" pitchFamily="49" charset="0"/>
                <a:cs typeface="Courier New" panose="02070309020205020404" pitchFamily="49" charset="0"/>
              </a:rPr>
              <a:t>varCost = 10</a:t>
            </a:r>
          </a:p>
          <a:p>
            <a:r>
              <a:rPr lang="en-US" dirty="0" smtClean="0"/>
              <a:t>What do these statements do?</a:t>
            </a:r>
          </a:p>
          <a:p>
            <a:pPr lvl="1"/>
            <a:r>
              <a:rPr lang="en-US" dirty="0" smtClean="0">
                <a:latin typeface="Courier New" panose="02070309020205020404" pitchFamily="49" charset="0"/>
                <a:cs typeface="Courier New" panose="02070309020205020404" pitchFamily="49" charset="0"/>
              </a:rPr>
              <a:t>print(varcost)</a:t>
            </a:r>
          </a:p>
          <a:p>
            <a:pPr lvl="1"/>
            <a:r>
              <a:rPr lang="en-US" dirty="0" smtClean="0">
                <a:latin typeface="Courier New" panose="02070309020205020404" pitchFamily="49" charset="0"/>
                <a:cs typeface="Courier New" panose="02070309020205020404" pitchFamily="49" charset="0"/>
              </a:rPr>
              <a:t>print(varCost)</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51</a:t>
            </a:fld>
            <a:endParaRPr lang="en-US" dirty="0"/>
          </a:p>
        </p:txBody>
      </p:sp>
    </p:spTree>
    <p:extLst>
      <p:ext uri="{BB962C8B-B14F-4D97-AF65-F5344CB8AC3E}">
        <p14:creationId xmlns:p14="http://schemas.microsoft.com/office/powerpoint/2010/main" val="2373965039"/>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Naming Variables</a:t>
            </a:r>
            <a:endParaRPr lang="en-US" dirty="0"/>
          </a:p>
        </p:txBody>
      </p:sp>
      <p:sp>
        <p:nvSpPr>
          <p:cNvPr id="3" name="Content Placeholder 2"/>
          <p:cNvSpPr>
            <a:spLocks noGrp="1"/>
          </p:cNvSpPr>
          <p:nvPr>
            <p:ph idx="1"/>
          </p:nvPr>
        </p:nvSpPr>
        <p:spPr>
          <a:xfrm>
            <a:off x="914400" y="1323508"/>
            <a:ext cx="7772400" cy="4678363"/>
          </a:xfrm>
        </p:spPr>
        <p:txBody>
          <a:bodyPr/>
          <a:lstStyle/>
          <a:p>
            <a:r>
              <a:rPr lang="en-US" dirty="0" smtClean="0"/>
              <a:t>You cannot use these keywords to name variables</a:t>
            </a:r>
          </a:p>
          <a:p>
            <a:endParaRPr lang="en-US" dirty="0" smtClean="0"/>
          </a:p>
          <a:p>
            <a:endParaRPr lang="en-US" dirty="0"/>
          </a:p>
          <a:p>
            <a:endParaRPr lang="en-US" dirty="0" smtClean="0"/>
          </a:p>
          <a:p>
            <a:endParaRPr lang="en-US" dirty="0" smtClean="0"/>
          </a:p>
          <a:p>
            <a:r>
              <a:rPr lang="en-US" dirty="0" smtClean="0"/>
              <a:t>There will be additional keywords in some cases depending on what packages you have loaded and how you have loaded them</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52</a:t>
            </a:fld>
            <a:endParaRPr lang="en-US" dirty="0"/>
          </a:p>
        </p:txBody>
      </p:sp>
      <p:pic>
        <p:nvPicPr>
          <p:cNvPr id="5" name="Picture 4"/>
          <p:cNvPicPr>
            <a:picLocks noChangeAspect="1"/>
          </p:cNvPicPr>
          <p:nvPr/>
        </p:nvPicPr>
        <p:blipFill>
          <a:blip r:embed="rId2"/>
          <a:stretch>
            <a:fillRect/>
          </a:stretch>
        </p:blipFill>
        <p:spPr>
          <a:xfrm>
            <a:off x="3030182" y="2233388"/>
            <a:ext cx="5580289" cy="2592612"/>
          </a:xfrm>
          <a:prstGeom prst="rect">
            <a:avLst/>
          </a:prstGeom>
        </p:spPr>
      </p:pic>
    </p:spTree>
    <p:extLst>
      <p:ext uri="{BB962C8B-B14F-4D97-AF65-F5344CB8AC3E}">
        <p14:creationId xmlns:p14="http://schemas.microsoft.com/office/powerpoint/2010/main" val="268010133"/>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Quiz</a:t>
            </a:r>
            <a:endParaRPr lang="en-US" dirty="0"/>
          </a:p>
        </p:txBody>
      </p:sp>
      <p:sp>
        <p:nvSpPr>
          <p:cNvPr id="3" name="Content Placeholder 2"/>
          <p:cNvSpPr>
            <a:spLocks noGrp="1"/>
          </p:cNvSpPr>
          <p:nvPr>
            <p:ph idx="1"/>
          </p:nvPr>
        </p:nvSpPr>
        <p:spPr>
          <a:xfrm>
            <a:off x="914400" y="1219200"/>
            <a:ext cx="7772400" cy="4906963"/>
          </a:xfrm>
        </p:spPr>
        <p:txBody>
          <a:bodyPr/>
          <a:lstStyle/>
          <a:p>
            <a:r>
              <a:rPr lang="en-US" dirty="0"/>
              <a:t>Assume that you are writing a computer program that requires that requires a variable to store the current temperature in Williamsburg, VA. What do you think is the best variable name for this data?</a:t>
            </a:r>
          </a:p>
          <a:p>
            <a:pPr lvl="1"/>
            <a:r>
              <a:rPr lang="en-US" sz="2000" dirty="0">
                <a:latin typeface="Courier"/>
              </a:rPr>
              <a:t>wt </a:t>
            </a:r>
          </a:p>
          <a:p>
            <a:pPr lvl="1"/>
            <a:r>
              <a:rPr lang="en-US" sz="2000" dirty="0">
                <a:latin typeface="Courier"/>
              </a:rPr>
              <a:t>current_temperature_in_Williamsburg_Virginia</a:t>
            </a:r>
          </a:p>
          <a:p>
            <a:pPr lvl="1"/>
            <a:r>
              <a:rPr lang="en-US" sz="2000" dirty="0">
                <a:latin typeface="Courier"/>
              </a:rPr>
              <a:t>tempCurWburg</a:t>
            </a:r>
          </a:p>
          <a:p>
            <a:pPr lvl="1"/>
            <a:r>
              <a:rPr lang="en-US" sz="2000" dirty="0" smtClean="0">
                <a:latin typeface="Courier"/>
              </a:rPr>
              <a:t>currentTemperatureWilliamsburgVirginia</a:t>
            </a:r>
            <a:endParaRPr lang="en-US" sz="2000" dirty="0">
              <a:latin typeface="Courier"/>
            </a:endParaRP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53</a:t>
            </a:fld>
            <a:endParaRPr lang="en-US" dirty="0"/>
          </a:p>
        </p:txBody>
      </p:sp>
    </p:spTree>
    <p:extLst>
      <p:ext uri="{BB962C8B-B14F-4D97-AF65-F5344CB8AC3E}">
        <p14:creationId xmlns:p14="http://schemas.microsoft.com/office/powerpoint/2010/main" val="1014577545"/>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Quiz</a:t>
            </a:r>
            <a:endParaRPr lang="en-US" dirty="0"/>
          </a:p>
        </p:txBody>
      </p:sp>
      <p:sp>
        <p:nvSpPr>
          <p:cNvPr id="3" name="Content Placeholder 2"/>
          <p:cNvSpPr>
            <a:spLocks noGrp="1"/>
          </p:cNvSpPr>
          <p:nvPr>
            <p:ph idx="1"/>
          </p:nvPr>
        </p:nvSpPr>
        <p:spPr>
          <a:xfrm>
            <a:off x="914399" y="1157682"/>
            <a:ext cx="8070209" cy="4968482"/>
          </a:xfrm>
        </p:spPr>
        <p:txBody>
          <a:bodyPr/>
          <a:lstStyle/>
          <a:p>
            <a:r>
              <a:rPr lang="en-US" dirty="0" smtClean="0"/>
              <a:t>Assume </a:t>
            </a:r>
            <a:r>
              <a:rPr lang="en-US" dirty="0"/>
              <a:t>that you are writing a computer program that monitors the price of an article on ebay.com, which in this case is an original VHS tape of the original Star Wars movie.  What do you think is the best variable name for this data?</a:t>
            </a:r>
          </a:p>
          <a:p>
            <a:pPr lvl="1"/>
            <a:r>
              <a:rPr lang="en-US" sz="2000" dirty="0">
                <a:latin typeface="Courier"/>
              </a:rPr>
              <a:t>x </a:t>
            </a:r>
          </a:p>
          <a:p>
            <a:pPr lvl="1"/>
            <a:r>
              <a:rPr lang="en-US" sz="2000" dirty="0">
                <a:latin typeface="Courier"/>
              </a:rPr>
              <a:t>sw</a:t>
            </a:r>
          </a:p>
          <a:p>
            <a:pPr lvl="1"/>
            <a:r>
              <a:rPr lang="en-US" sz="2000" dirty="0">
                <a:latin typeface="Courier"/>
              </a:rPr>
              <a:t>priceStarWars </a:t>
            </a:r>
          </a:p>
          <a:p>
            <a:pPr lvl="1"/>
            <a:r>
              <a:rPr lang="en-US" sz="2000" dirty="0">
                <a:latin typeface="Courier"/>
              </a:rPr>
              <a:t>currentPriceOriginalStarWarsVHSScrapedFromEBay</a:t>
            </a:r>
          </a:p>
          <a:p>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54</a:t>
            </a:fld>
            <a:endParaRPr lang="en-US" dirty="0"/>
          </a:p>
        </p:txBody>
      </p:sp>
    </p:spTree>
    <p:extLst>
      <p:ext uri="{BB962C8B-B14F-4D97-AF65-F5344CB8AC3E}">
        <p14:creationId xmlns:p14="http://schemas.microsoft.com/office/powerpoint/2010/main" val="12512228"/>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Built-in Python Functions</a:t>
            </a:r>
            <a:endParaRPr lang="en-US" dirty="0"/>
          </a:p>
        </p:txBody>
      </p:sp>
      <p:sp>
        <p:nvSpPr>
          <p:cNvPr id="3" name="Content Placeholder 2"/>
          <p:cNvSpPr>
            <a:spLocks noGrp="1"/>
          </p:cNvSpPr>
          <p:nvPr>
            <p:ph idx="1"/>
          </p:nvPr>
        </p:nvSpPr>
        <p:spPr>
          <a:xfrm>
            <a:off x="914400" y="1219200"/>
            <a:ext cx="7772400" cy="5315824"/>
          </a:xfrm>
        </p:spPr>
        <p:txBody>
          <a:bodyPr/>
          <a:lstStyle/>
          <a:p>
            <a:r>
              <a:rPr lang="en-US" dirty="0" smtClean="0"/>
              <a:t>Examples:</a:t>
            </a:r>
          </a:p>
          <a:p>
            <a:endParaRPr lang="en-US" dirty="0" smtClean="0"/>
          </a:p>
          <a:p>
            <a:endParaRPr lang="en-US" dirty="0"/>
          </a:p>
          <a:p>
            <a:endParaRPr lang="en-US" dirty="0" smtClean="0"/>
          </a:p>
          <a:p>
            <a:endParaRPr lang="en-US" dirty="0"/>
          </a:p>
          <a:p>
            <a:endParaRPr lang="en-US" dirty="0" smtClean="0"/>
          </a:p>
          <a:p>
            <a:endParaRPr lang="en-US" dirty="0" smtClean="0"/>
          </a:p>
          <a:p>
            <a:r>
              <a:rPr lang="en-US" dirty="0" smtClean="0"/>
              <a:t>Reference</a:t>
            </a:r>
          </a:p>
          <a:p>
            <a:pPr lvl="1"/>
            <a:r>
              <a:rPr lang="en-US" sz="2400" dirty="0">
                <a:hlinkClick r:id="rId2"/>
              </a:rPr>
              <a:t>https://</a:t>
            </a:r>
            <a:r>
              <a:rPr lang="en-US" sz="2400" dirty="0" smtClean="0">
                <a:hlinkClick r:id="rId2"/>
              </a:rPr>
              <a:t>docs.python.org/3.6/library/functions.html</a:t>
            </a:r>
            <a:r>
              <a:rPr lang="en-US" sz="2400" dirty="0" smtClean="0"/>
              <a:t> </a:t>
            </a:r>
            <a:endParaRPr lang="en-US" sz="2400"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55</a:t>
            </a:fld>
            <a:endParaRPr lang="en-US" dirty="0"/>
          </a:p>
        </p:txBody>
      </p:sp>
      <p:sp>
        <p:nvSpPr>
          <p:cNvPr id="5" name="TextBox 4"/>
          <p:cNvSpPr txBox="1"/>
          <p:nvPr/>
        </p:nvSpPr>
        <p:spPr>
          <a:xfrm>
            <a:off x="1405116" y="1796872"/>
            <a:ext cx="4344459" cy="3416320"/>
          </a:xfrm>
          <a:prstGeom prst="rect">
            <a:avLst/>
          </a:prstGeom>
          <a:noFill/>
        </p:spPr>
        <p:txBody>
          <a:bodyPr wrap="none" rtlCol="0">
            <a:spAutoFit/>
          </a:bodyPr>
          <a:lstStyle/>
          <a:p>
            <a:r>
              <a:rPr lang="en-US" sz="3600" dirty="0" smtClean="0">
                <a:latin typeface="Courier New" panose="02070309020205020404" pitchFamily="49" charset="0"/>
                <a:cs typeface="Courier New" panose="02070309020205020404" pitchFamily="49" charset="0"/>
              </a:rPr>
              <a:t>x = 2</a:t>
            </a:r>
          </a:p>
          <a:p>
            <a:r>
              <a:rPr lang="en-US" sz="3600" dirty="0" smtClean="0">
                <a:latin typeface="Courier New" panose="02070309020205020404" pitchFamily="49" charset="0"/>
                <a:cs typeface="Courier New" panose="02070309020205020404" pitchFamily="49" charset="0"/>
              </a:rPr>
              <a:t>y = 3</a:t>
            </a:r>
          </a:p>
          <a:p>
            <a:r>
              <a:rPr lang="en-US" sz="3600" dirty="0" smtClean="0">
                <a:latin typeface="Courier New" panose="02070309020205020404" pitchFamily="49" charset="0"/>
                <a:cs typeface="Courier New" panose="02070309020205020404" pitchFamily="49" charset="0"/>
              </a:rPr>
              <a:t>print(min(x,y))</a:t>
            </a:r>
          </a:p>
          <a:p>
            <a:r>
              <a:rPr lang="en-US" sz="3600" dirty="0" smtClean="0">
                <a:latin typeface="Courier New" panose="02070309020205020404" pitchFamily="49" charset="0"/>
                <a:cs typeface="Courier New" panose="02070309020205020404" pitchFamily="49" charset="0"/>
              </a:rPr>
              <a:t>print(max(x,y))</a:t>
            </a:r>
          </a:p>
          <a:p>
            <a:r>
              <a:rPr lang="en-US" sz="3600" dirty="0" smtClean="0">
                <a:latin typeface="Courier New" panose="02070309020205020404" pitchFamily="49" charset="0"/>
                <a:cs typeface="Courier New" panose="02070309020205020404" pitchFamily="49" charset="0"/>
              </a:rPr>
              <a:t>print(pow(x,y))</a:t>
            </a:r>
            <a:br>
              <a:rPr lang="en-US" sz="3600" dirty="0" smtClean="0">
                <a:latin typeface="Courier New" panose="02070309020205020404" pitchFamily="49" charset="0"/>
                <a:cs typeface="Courier New" panose="02070309020205020404" pitchFamily="49" charset="0"/>
              </a:rPr>
            </a:br>
            <a:endParaRPr lang="en-US" sz="36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08947184"/>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Built-in Python Functions</a:t>
            </a:r>
            <a:endParaRPr lang="en-US" dirty="0"/>
          </a:p>
        </p:txBody>
      </p:sp>
      <p:sp>
        <p:nvSpPr>
          <p:cNvPr id="3" name="Content Placeholder 2"/>
          <p:cNvSpPr>
            <a:spLocks noGrp="1"/>
          </p:cNvSpPr>
          <p:nvPr>
            <p:ph idx="1"/>
          </p:nvPr>
        </p:nvSpPr>
        <p:spPr>
          <a:xfrm>
            <a:off x="914400" y="1219200"/>
            <a:ext cx="7772400" cy="5315824"/>
          </a:xfrm>
        </p:spPr>
        <p:txBody>
          <a:bodyPr/>
          <a:lstStyle/>
          <a:p>
            <a:r>
              <a:rPr lang="en-US" dirty="0" smtClean="0"/>
              <a:t>Example:</a:t>
            </a:r>
          </a:p>
          <a:p>
            <a:endParaRPr lang="en-US" dirty="0"/>
          </a:p>
          <a:p>
            <a:endParaRPr lang="en-US" dirty="0" smtClean="0"/>
          </a:p>
          <a:p>
            <a:r>
              <a:rPr lang="en-US" dirty="0" smtClean="0"/>
              <a:t>Reference</a:t>
            </a:r>
            <a:endParaRPr lang="en-US" sz="2800" dirty="0" smtClean="0">
              <a:hlinkClick r:id="rId2"/>
            </a:endParaRPr>
          </a:p>
          <a:p>
            <a:pPr lvl="1"/>
            <a:r>
              <a:rPr lang="en-US" sz="2400" dirty="0" smtClean="0">
                <a:hlinkClick r:id="rId2"/>
              </a:rPr>
              <a:t>https</a:t>
            </a:r>
            <a:r>
              <a:rPr lang="en-US" sz="2400" dirty="0">
                <a:hlinkClick r:id="rId2"/>
              </a:rPr>
              <a:t>://</a:t>
            </a:r>
            <a:r>
              <a:rPr lang="en-US" sz="2400" dirty="0" smtClean="0">
                <a:hlinkClick r:id="rId2"/>
              </a:rPr>
              <a:t>docs.python.org/3/library/functions.html</a:t>
            </a:r>
            <a:r>
              <a:rPr lang="en-US" sz="2400" dirty="0" smtClean="0"/>
              <a:t> </a:t>
            </a:r>
          </a:p>
          <a:p>
            <a:endParaRPr lang="en-US" dirty="0" smtClean="0"/>
          </a:p>
          <a:p>
            <a:endParaRPr lang="en-US" dirty="0"/>
          </a:p>
          <a:p>
            <a:endParaRPr lang="en-US" dirty="0" smtClean="0"/>
          </a:p>
          <a:p>
            <a:endParaRPr lang="en-US" dirty="0"/>
          </a:p>
          <a:p>
            <a:endParaRPr lang="en-US" dirty="0" smtClean="0"/>
          </a:p>
          <a:p>
            <a:endParaRPr lang="en-US" dirty="0" smtClean="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56</a:t>
            </a:fld>
            <a:endParaRPr lang="en-US" dirty="0"/>
          </a:p>
        </p:txBody>
      </p:sp>
      <p:sp>
        <p:nvSpPr>
          <p:cNvPr id="5" name="TextBox 4"/>
          <p:cNvSpPr txBox="1"/>
          <p:nvPr/>
        </p:nvSpPr>
        <p:spPr>
          <a:xfrm>
            <a:off x="1405116" y="1796872"/>
            <a:ext cx="4899098" cy="1200329"/>
          </a:xfrm>
          <a:prstGeom prst="rect">
            <a:avLst/>
          </a:prstGeom>
          <a:noFill/>
        </p:spPr>
        <p:txBody>
          <a:bodyPr wrap="none" rtlCol="0">
            <a:spAutoFit/>
          </a:bodyPr>
          <a:lstStyle/>
          <a:p>
            <a:r>
              <a:rPr lang="en-US" sz="3600" dirty="0" smtClean="0">
                <a:latin typeface="Courier New" panose="02070309020205020404" pitchFamily="49" charset="0"/>
                <a:cs typeface="Courier New" panose="02070309020205020404" pitchFamily="49" charset="0"/>
              </a:rPr>
              <a:t>myStr = ‘hello’</a:t>
            </a:r>
          </a:p>
          <a:p>
            <a:r>
              <a:rPr lang="en-US" sz="3600" dirty="0" smtClean="0">
                <a:latin typeface="Courier New" panose="02070309020205020404" pitchFamily="49" charset="0"/>
                <a:cs typeface="Courier New" panose="02070309020205020404" pitchFamily="49" charset="0"/>
              </a:rPr>
              <a:t>print(len(myStr))</a:t>
            </a:r>
          </a:p>
        </p:txBody>
      </p:sp>
    </p:spTree>
    <p:extLst>
      <p:ext uri="{BB962C8B-B14F-4D97-AF65-F5344CB8AC3E}">
        <p14:creationId xmlns:p14="http://schemas.microsoft.com/office/powerpoint/2010/main" val="3379389484"/>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Additional Math Functions</a:t>
            </a:r>
            <a:endParaRPr lang="en-US" dirty="0"/>
          </a:p>
        </p:txBody>
      </p:sp>
      <p:sp>
        <p:nvSpPr>
          <p:cNvPr id="3" name="Content Placeholder 2"/>
          <p:cNvSpPr>
            <a:spLocks noGrp="1"/>
          </p:cNvSpPr>
          <p:nvPr>
            <p:ph idx="1"/>
          </p:nvPr>
        </p:nvSpPr>
        <p:spPr>
          <a:xfrm>
            <a:off x="914400" y="1219200"/>
            <a:ext cx="7772400" cy="4906963"/>
          </a:xfrm>
        </p:spPr>
        <p:txBody>
          <a:bodyPr/>
          <a:lstStyle/>
          <a:p>
            <a:pPr>
              <a:spcBef>
                <a:spcPts val="0"/>
              </a:spcBef>
            </a:pPr>
            <a:r>
              <a:rPr lang="en-US" dirty="0" smtClean="0"/>
              <a:t>This statement “loads” a package (bunch of code) that defines new math functions:</a:t>
            </a:r>
          </a:p>
          <a:p>
            <a:pPr lvl="1">
              <a:spcBef>
                <a:spcPts val="0"/>
              </a:spcBef>
            </a:pPr>
            <a:r>
              <a:rPr lang="en-US" dirty="0" smtClean="0">
                <a:latin typeface="Courier New" panose="02070309020205020404" pitchFamily="49" charset="0"/>
                <a:cs typeface="Courier New" panose="02070309020205020404" pitchFamily="49" charset="0"/>
              </a:rPr>
              <a:t>import math</a:t>
            </a:r>
          </a:p>
          <a:p>
            <a:pPr>
              <a:spcBef>
                <a:spcPts val="0"/>
              </a:spcBef>
            </a:pPr>
            <a:r>
              <a:rPr lang="en-US" dirty="0" smtClean="0"/>
              <a:t>Examples</a:t>
            </a:r>
          </a:p>
          <a:p>
            <a:pPr lvl="1">
              <a:spcBef>
                <a:spcPts val="0"/>
              </a:spcBef>
            </a:pPr>
            <a:r>
              <a:rPr lang="en-US" dirty="0" smtClean="0">
                <a:latin typeface="Courier New" panose="02070309020205020404" pitchFamily="49" charset="0"/>
                <a:cs typeface="Courier New" panose="02070309020205020404" pitchFamily="49" charset="0"/>
              </a:rPr>
              <a:t>math.pow(x,y)</a:t>
            </a:r>
          </a:p>
          <a:p>
            <a:pPr lvl="2">
              <a:spcBef>
                <a:spcPts val="0"/>
              </a:spcBef>
            </a:pPr>
            <a:r>
              <a:rPr lang="en-US" dirty="0" smtClean="0">
                <a:cs typeface="Courier New" panose="02070309020205020404" pitchFamily="49" charset="0"/>
              </a:rPr>
              <a:t>x</a:t>
            </a:r>
            <a:r>
              <a:rPr lang="en-US" baseline="30000" dirty="0" smtClean="0">
                <a:cs typeface="Courier New" panose="02070309020205020404" pitchFamily="49" charset="0"/>
              </a:rPr>
              <a:t>y</a:t>
            </a:r>
            <a:endParaRPr lang="en-US" dirty="0" smtClean="0">
              <a:latin typeface="Courier New" panose="02070309020205020404" pitchFamily="49" charset="0"/>
              <a:cs typeface="Courier New" panose="02070309020205020404" pitchFamily="49" charset="0"/>
            </a:endParaRPr>
          </a:p>
          <a:p>
            <a:pPr lvl="1">
              <a:spcBef>
                <a:spcPts val="0"/>
              </a:spcBef>
            </a:pPr>
            <a:r>
              <a:rPr lang="en-US" dirty="0" smtClean="0">
                <a:latin typeface="Courier New" panose="02070309020205020404" pitchFamily="49" charset="0"/>
                <a:cs typeface="Courier New" panose="02070309020205020404" pitchFamily="49" charset="0"/>
              </a:rPr>
              <a:t>math.log(x)</a:t>
            </a:r>
          </a:p>
          <a:p>
            <a:pPr lvl="2">
              <a:spcBef>
                <a:spcPts val="0"/>
              </a:spcBef>
            </a:pPr>
            <a:r>
              <a:rPr lang="en-US" dirty="0" smtClean="0">
                <a:cs typeface="Courier New" panose="02070309020205020404" pitchFamily="49" charset="0"/>
              </a:rPr>
              <a:t>natural logarithm</a:t>
            </a:r>
          </a:p>
          <a:p>
            <a:pPr lvl="1">
              <a:spcBef>
                <a:spcPts val="0"/>
              </a:spcBef>
            </a:pPr>
            <a:r>
              <a:rPr lang="en-US" dirty="0">
                <a:latin typeface="Courier New" panose="02070309020205020404" pitchFamily="49" charset="0"/>
                <a:cs typeface="Courier New" panose="02070309020205020404" pitchFamily="49" charset="0"/>
              </a:rPr>
              <a:t>math exp(x)</a:t>
            </a:r>
          </a:p>
          <a:p>
            <a:pPr lvl="2">
              <a:spcBef>
                <a:spcPts val="0"/>
              </a:spcBef>
            </a:pPr>
            <a:r>
              <a:rPr lang="en-US" dirty="0">
                <a:cs typeface="Courier New" panose="02070309020205020404" pitchFamily="49" charset="0"/>
              </a:rPr>
              <a:t>e</a:t>
            </a:r>
            <a:r>
              <a:rPr lang="en-US" baseline="30000" dirty="0">
                <a:cs typeface="Courier New" panose="02070309020205020404" pitchFamily="49" charset="0"/>
              </a:rPr>
              <a:t>x</a:t>
            </a:r>
            <a:endParaRPr lang="en-US" dirty="0">
              <a:latin typeface="Courier New" panose="02070309020205020404" pitchFamily="49" charset="0"/>
              <a:cs typeface="Courier New" panose="02070309020205020404" pitchFamily="49" charset="0"/>
            </a:endParaRPr>
          </a:p>
          <a:p>
            <a:pPr lvl="1">
              <a:spcBef>
                <a:spcPts val="0"/>
              </a:spcBef>
            </a:pPr>
            <a:r>
              <a:rPr lang="en-US" dirty="0" smtClean="0">
                <a:latin typeface="Courier New" panose="02070309020205020404" pitchFamily="49" charset="0"/>
                <a:cs typeface="Courier New" panose="02070309020205020404" pitchFamily="49" charset="0"/>
              </a:rPr>
              <a:t>math.log10()</a:t>
            </a:r>
          </a:p>
          <a:p>
            <a:pPr lvl="2">
              <a:spcBef>
                <a:spcPts val="0"/>
              </a:spcBef>
            </a:pPr>
            <a:r>
              <a:rPr lang="en-US" dirty="0" smtClean="0">
                <a:cs typeface="Courier New" panose="02070309020205020404" pitchFamily="49" charset="0"/>
              </a:rPr>
              <a:t>base 10 logarithm</a:t>
            </a:r>
            <a:endParaRPr lang="en-US" dirty="0" smtClean="0">
              <a:latin typeface="Courier New" panose="02070309020205020404" pitchFamily="49" charset="0"/>
              <a:cs typeface="Courier New" panose="02070309020205020404" pitchFamily="49" charset="0"/>
            </a:endParaRP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57</a:t>
            </a:fld>
            <a:endParaRPr lang="en-US" dirty="0"/>
          </a:p>
        </p:txBody>
      </p:sp>
      <p:sp>
        <p:nvSpPr>
          <p:cNvPr id="5" name="Content Placeholder 2"/>
          <p:cNvSpPr txBox="1">
            <a:spLocks/>
          </p:cNvSpPr>
          <p:nvPr/>
        </p:nvSpPr>
        <p:spPr bwMode="auto">
          <a:xfrm>
            <a:off x="4747484" y="3116767"/>
            <a:ext cx="3947102" cy="28697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pPr lvl="1">
              <a:spcBef>
                <a:spcPts val="0"/>
              </a:spcBef>
            </a:pPr>
            <a:r>
              <a:rPr lang="en-US" kern="0" dirty="0" smtClean="0">
                <a:latin typeface="Courier New" panose="02070309020205020404" pitchFamily="49" charset="0"/>
                <a:cs typeface="Courier New" panose="02070309020205020404" pitchFamily="49" charset="0"/>
              </a:rPr>
              <a:t>math.sqrt()</a:t>
            </a:r>
          </a:p>
          <a:p>
            <a:pPr lvl="2">
              <a:spcBef>
                <a:spcPts val="0"/>
              </a:spcBef>
            </a:pPr>
            <a:r>
              <a:rPr lang="en-US" kern="0" dirty="0" smtClean="0">
                <a:cs typeface="Courier New" panose="02070309020205020404" pitchFamily="49" charset="0"/>
              </a:rPr>
              <a:t>square root</a:t>
            </a:r>
            <a:endParaRPr lang="en-US" kern="0" dirty="0" smtClean="0">
              <a:latin typeface="Courier New" panose="02070309020205020404" pitchFamily="49" charset="0"/>
              <a:cs typeface="Courier New" panose="02070309020205020404" pitchFamily="49" charset="0"/>
            </a:endParaRPr>
          </a:p>
          <a:p>
            <a:pPr lvl="1">
              <a:spcBef>
                <a:spcPts val="0"/>
              </a:spcBef>
            </a:pPr>
            <a:r>
              <a:rPr lang="en-US" kern="0" dirty="0" smtClean="0">
                <a:latin typeface="Courier New" panose="02070309020205020404" pitchFamily="49" charset="0"/>
                <a:cs typeface="Courier New" panose="02070309020205020404" pitchFamily="49" charset="0"/>
              </a:rPr>
              <a:t>math.fabs()</a:t>
            </a:r>
          </a:p>
          <a:p>
            <a:pPr lvl="2">
              <a:spcBef>
                <a:spcPts val="0"/>
              </a:spcBef>
            </a:pPr>
            <a:r>
              <a:rPr lang="en-US" kern="0" dirty="0" smtClean="0">
                <a:cs typeface="Courier New" panose="02070309020205020404" pitchFamily="49" charset="0"/>
              </a:rPr>
              <a:t>absolute value</a:t>
            </a:r>
          </a:p>
        </p:txBody>
      </p:sp>
    </p:spTree>
    <p:extLst>
      <p:ext uri="{BB962C8B-B14F-4D97-AF65-F5344CB8AC3E}">
        <p14:creationId xmlns:p14="http://schemas.microsoft.com/office/powerpoint/2010/main" val="1383403867"/>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Additional Math Functions</a:t>
            </a:r>
          </a:p>
        </p:txBody>
      </p:sp>
      <p:sp>
        <p:nvSpPr>
          <p:cNvPr id="3" name="Content Placeholder 2"/>
          <p:cNvSpPr>
            <a:spLocks noGrp="1"/>
          </p:cNvSpPr>
          <p:nvPr>
            <p:ph idx="1"/>
          </p:nvPr>
        </p:nvSpPr>
        <p:spPr>
          <a:xfrm>
            <a:off x="914400" y="950850"/>
            <a:ext cx="7772400" cy="4678363"/>
          </a:xfrm>
        </p:spPr>
        <p:txBody>
          <a:bodyPr/>
          <a:lstStyle/>
          <a:p>
            <a:pPr>
              <a:spcBef>
                <a:spcPts val="0"/>
              </a:spcBef>
            </a:pPr>
            <a:r>
              <a:rPr lang="en-US" dirty="0" smtClean="0"/>
              <a:t>Look </a:t>
            </a:r>
            <a:r>
              <a:rPr lang="en-US" dirty="0"/>
              <a:t>here to see all the functions:</a:t>
            </a:r>
          </a:p>
          <a:p>
            <a:pPr lvl="1">
              <a:spcBef>
                <a:spcPts val="0"/>
              </a:spcBef>
            </a:pPr>
            <a:r>
              <a:rPr lang="en-US" dirty="0">
                <a:hlinkClick r:id="rId2"/>
              </a:rPr>
              <a:t>https://docs.python.org/2/library/math.html</a:t>
            </a:r>
            <a:r>
              <a:rPr lang="en-US" dirty="0"/>
              <a:t> </a:t>
            </a:r>
          </a:p>
          <a:p>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58</a:t>
            </a:fld>
            <a:endParaRPr lang="en-US" dirty="0"/>
          </a:p>
        </p:txBody>
      </p:sp>
      <p:pic>
        <p:nvPicPr>
          <p:cNvPr id="5" name="Picture 4"/>
          <p:cNvPicPr>
            <a:picLocks noChangeAspect="1"/>
          </p:cNvPicPr>
          <p:nvPr/>
        </p:nvPicPr>
        <p:blipFill>
          <a:blip r:embed="rId3"/>
          <a:stretch>
            <a:fillRect/>
          </a:stretch>
        </p:blipFill>
        <p:spPr>
          <a:xfrm>
            <a:off x="1039528" y="2041235"/>
            <a:ext cx="7488246" cy="4212138"/>
          </a:xfrm>
          <a:prstGeom prst="rect">
            <a:avLst/>
          </a:prstGeom>
        </p:spPr>
      </p:pic>
    </p:spTree>
    <p:extLst>
      <p:ext uri="{BB962C8B-B14F-4D97-AF65-F5344CB8AC3E}">
        <p14:creationId xmlns:p14="http://schemas.microsoft.com/office/powerpoint/2010/main" val="1877665269"/>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Input from the Keyboard</a:t>
            </a:r>
            <a:endParaRPr lang="en-US" dirty="0"/>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303717367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3" name="Content Placeholder 2"/>
          <p:cNvSpPr>
            <a:spLocks noGrp="1"/>
          </p:cNvSpPr>
          <p:nvPr>
            <p:ph idx="1"/>
          </p:nvPr>
        </p:nvSpPr>
        <p:spPr/>
        <p:txBody>
          <a:bodyPr/>
          <a:lstStyle/>
          <a:p>
            <a:r>
              <a:rPr lang="en-US" dirty="0"/>
              <a:t>Textbook </a:t>
            </a:r>
            <a:endParaRPr lang="en-US" dirty="0" smtClean="0"/>
          </a:p>
          <a:p>
            <a:pPr lvl="1"/>
            <a:r>
              <a:rPr lang="en-US" dirty="0" smtClean="0"/>
              <a:t>Severance, Chapter 1</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6</a:t>
            </a:fld>
            <a:endParaRPr lang="en-US" dirty="0"/>
          </a:p>
        </p:txBody>
      </p:sp>
    </p:spTree>
    <p:extLst>
      <p:ext uri="{BB962C8B-B14F-4D97-AF65-F5344CB8AC3E}">
        <p14:creationId xmlns:p14="http://schemas.microsoft.com/office/powerpoint/2010/main" val="335182587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a:t>
            </a:r>
            <a:endParaRPr lang="en-US" dirty="0"/>
          </a:p>
        </p:txBody>
      </p:sp>
      <p:sp>
        <p:nvSpPr>
          <p:cNvPr id="3" name="Content Placeholder 2"/>
          <p:cNvSpPr>
            <a:spLocks noGrp="1"/>
          </p:cNvSpPr>
          <p:nvPr>
            <p:ph idx="1"/>
          </p:nvPr>
        </p:nvSpPr>
        <p:spPr/>
        <p:txBody>
          <a:bodyPr/>
          <a:lstStyle/>
          <a:p>
            <a:r>
              <a:rPr lang="en-US" dirty="0" smtClean="0"/>
              <a:t>Textbook</a:t>
            </a:r>
          </a:p>
          <a:p>
            <a:pPr lvl="1"/>
            <a:r>
              <a:rPr lang="en-US" dirty="0" smtClean="0"/>
              <a:t>Severance, 2.10</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60</a:t>
            </a:fld>
            <a:endParaRPr lang="en-US" dirty="0"/>
          </a:p>
        </p:txBody>
      </p:sp>
    </p:spTree>
    <p:extLst>
      <p:ext uri="{BB962C8B-B14F-4D97-AF65-F5344CB8AC3E}">
        <p14:creationId xmlns:p14="http://schemas.microsoft.com/office/powerpoint/2010/main" val="905132794"/>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Keyboard Input</a:t>
            </a:r>
            <a:endParaRPr lang="en-US" dirty="0"/>
          </a:p>
        </p:txBody>
      </p:sp>
      <p:sp>
        <p:nvSpPr>
          <p:cNvPr id="3" name="Content Placeholder 2"/>
          <p:cNvSpPr>
            <a:spLocks noGrp="1"/>
          </p:cNvSpPr>
          <p:nvPr>
            <p:ph idx="1"/>
          </p:nvPr>
        </p:nvSpPr>
        <p:spPr>
          <a:xfrm>
            <a:off x="914400" y="1729230"/>
            <a:ext cx="8229600" cy="4678363"/>
          </a:xfrm>
        </p:spPr>
        <p:txBody>
          <a:bodyPr/>
          <a:lstStyle/>
          <a:p>
            <a:pPr>
              <a:spcBef>
                <a:spcPts val="0"/>
              </a:spcBef>
            </a:pPr>
            <a:r>
              <a:rPr lang="en-US" dirty="0"/>
              <a:t>G</a:t>
            </a:r>
            <a:r>
              <a:rPr lang="en-US" dirty="0" smtClean="0"/>
              <a:t>et keyboard input:  </a:t>
            </a:r>
            <a:r>
              <a:rPr lang="en-US" sz="2000" dirty="0" smtClean="0">
                <a:latin typeface="Courier New" panose="02070309020205020404" pitchFamily="49" charset="0"/>
                <a:cs typeface="Courier New" panose="02070309020205020404" pitchFamily="49" charset="0"/>
              </a:rPr>
              <a:t>input(</a:t>
            </a:r>
            <a:r>
              <a:rPr lang="en-US" sz="2000" i="1" dirty="0" smtClean="0">
                <a:latin typeface="Courier New" panose="02070309020205020404" pitchFamily="49" charset="0"/>
                <a:cs typeface="Courier New" panose="02070309020205020404" pitchFamily="49" charset="0"/>
              </a:rPr>
              <a:t>prompt_string</a:t>
            </a:r>
            <a:r>
              <a:rPr lang="en-US" sz="2000" dirty="0" smtClean="0">
                <a:latin typeface="Courier New" panose="02070309020205020404" pitchFamily="49" charset="0"/>
                <a:cs typeface="Courier New" panose="02070309020205020404" pitchFamily="49" charset="0"/>
              </a:rPr>
              <a:t>)</a:t>
            </a:r>
            <a:endParaRPr lang="en-US" sz="2800" dirty="0" smtClean="0">
              <a:latin typeface="Courier New" panose="02070309020205020404" pitchFamily="49" charset="0"/>
              <a:cs typeface="Courier New" panose="02070309020205020404" pitchFamily="49" charset="0"/>
            </a:endParaRPr>
          </a:p>
          <a:p>
            <a:pPr lvl="1">
              <a:spcBef>
                <a:spcPts val="0"/>
              </a:spcBef>
            </a:pPr>
            <a:r>
              <a:rPr lang="en-US" dirty="0">
                <a:cs typeface="Courier New" panose="02070309020205020404" pitchFamily="49" charset="0"/>
              </a:rPr>
              <a:t>A</a:t>
            </a:r>
            <a:r>
              <a:rPr lang="en-US" dirty="0" smtClean="0">
                <a:cs typeface="Courier New" panose="02070309020205020404" pitchFamily="49" charset="0"/>
              </a:rPr>
              <a:t>vailable in </a:t>
            </a:r>
            <a:r>
              <a:rPr lang="en-US" dirty="0" smtClean="0">
                <a:latin typeface="Courier"/>
                <a:cs typeface="Courier New" panose="02070309020205020404" pitchFamily="49" charset="0"/>
              </a:rPr>
              <a:t>KeyboardInput.ipynb</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61</a:t>
            </a:fld>
            <a:endParaRPr lang="en-US" dirty="0"/>
          </a:p>
        </p:txBody>
      </p:sp>
      <p:pic>
        <p:nvPicPr>
          <p:cNvPr id="6" name="Picture 5"/>
          <p:cNvPicPr>
            <a:picLocks noChangeAspect="1"/>
          </p:cNvPicPr>
          <p:nvPr/>
        </p:nvPicPr>
        <p:blipFill>
          <a:blip r:embed="rId2"/>
          <a:stretch>
            <a:fillRect/>
          </a:stretch>
        </p:blipFill>
        <p:spPr>
          <a:xfrm>
            <a:off x="1050371" y="3059075"/>
            <a:ext cx="7921037" cy="2016264"/>
          </a:xfrm>
          <a:prstGeom prst="rect">
            <a:avLst/>
          </a:prstGeom>
        </p:spPr>
      </p:pic>
    </p:spTree>
    <p:extLst>
      <p:ext uri="{BB962C8B-B14F-4D97-AF65-F5344CB8AC3E}">
        <p14:creationId xmlns:p14="http://schemas.microsoft.com/office/powerpoint/2010/main" val="1893573480"/>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Keyboard Input</a:t>
            </a:r>
            <a:endParaRPr lang="en-US" dirty="0"/>
          </a:p>
        </p:txBody>
      </p:sp>
      <p:sp>
        <p:nvSpPr>
          <p:cNvPr id="3" name="Content Placeholder 2"/>
          <p:cNvSpPr>
            <a:spLocks noGrp="1"/>
          </p:cNvSpPr>
          <p:nvPr>
            <p:ph idx="1"/>
          </p:nvPr>
        </p:nvSpPr>
        <p:spPr>
          <a:xfrm>
            <a:off x="914400" y="1128810"/>
            <a:ext cx="8229600" cy="4678363"/>
          </a:xfrm>
        </p:spPr>
        <p:txBody>
          <a:bodyPr/>
          <a:lstStyle/>
          <a:p>
            <a:r>
              <a:rPr lang="en-US" dirty="0" smtClean="0">
                <a:latin typeface="Courier New" panose="02070309020205020404" pitchFamily="49" charset="0"/>
                <a:cs typeface="Courier New" panose="02070309020205020404" pitchFamily="49" charset="0"/>
              </a:rPr>
              <a:t>input()</a:t>
            </a:r>
            <a:r>
              <a:rPr lang="en-US" dirty="0" smtClean="0"/>
              <a:t>yields string data </a:t>
            </a:r>
          </a:p>
          <a:p>
            <a:r>
              <a:rPr lang="en-US" dirty="0" smtClean="0"/>
              <a:t>Convert data to float</a:t>
            </a:r>
          </a:p>
          <a:p>
            <a:pPr lvl="1"/>
            <a:r>
              <a:rPr lang="en-US" dirty="0" smtClean="0">
                <a:latin typeface="Courier New" panose="02070309020205020404" pitchFamily="49" charset="0"/>
                <a:cs typeface="Courier New" panose="02070309020205020404" pitchFamily="49" charset="0"/>
              </a:rPr>
              <a:t>float()</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62</a:t>
            </a:fld>
            <a:endParaRPr lang="en-US" dirty="0"/>
          </a:p>
        </p:txBody>
      </p:sp>
      <p:pic>
        <p:nvPicPr>
          <p:cNvPr id="5" name="Picture 4"/>
          <p:cNvPicPr>
            <a:picLocks noChangeAspect="1"/>
          </p:cNvPicPr>
          <p:nvPr/>
        </p:nvPicPr>
        <p:blipFill>
          <a:blip r:embed="rId2"/>
          <a:stretch>
            <a:fillRect/>
          </a:stretch>
        </p:blipFill>
        <p:spPr>
          <a:xfrm>
            <a:off x="914400" y="2934590"/>
            <a:ext cx="8170877" cy="1441163"/>
          </a:xfrm>
          <a:prstGeom prst="rect">
            <a:avLst/>
          </a:prstGeom>
        </p:spPr>
      </p:pic>
    </p:spTree>
    <p:extLst>
      <p:ext uri="{BB962C8B-B14F-4D97-AF65-F5344CB8AC3E}">
        <p14:creationId xmlns:p14="http://schemas.microsoft.com/office/powerpoint/2010/main" val="3538487531"/>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In-Class Exercise</a:t>
            </a:r>
            <a:endParaRPr lang="en-US" dirty="0"/>
          </a:p>
        </p:txBody>
      </p:sp>
      <p:sp>
        <p:nvSpPr>
          <p:cNvPr id="3" name="Content Placeholder 2"/>
          <p:cNvSpPr>
            <a:spLocks noGrp="1"/>
          </p:cNvSpPr>
          <p:nvPr>
            <p:ph idx="1"/>
          </p:nvPr>
        </p:nvSpPr>
        <p:spPr>
          <a:xfrm>
            <a:off x="914399" y="1447800"/>
            <a:ext cx="8109528" cy="4678363"/>
          </a:xfrm>
        </p:spPr>
        <p:txBody>
          <a:bodyPr/>
          <a:lstStyle/>
          <a:p>
            <a:r>
              <a:rPr lang="en-US" dirty="0" smtClean="0"/>
              <a:t>Write a program to convert a Farenheit temperature entered via </a:t>
            </a:r>
            <a:r>
              <a:rPr lang="en-US" dirty="0" smtClean="0">
                <a:latin typeface="Courier New" panose="02070309020205020404" pitchFamily="49" charset="0"/>
                <a:cs typeface="Courier New" panose="02070309020205020404" pitchFamily="49" charset="0"/>
              </a:rPr>
              <a:t>input()</a:t>
            </a:r>
            <a:r>
              <a:rPr lang="en-US" dirty="0" smtClean="0"/>
              <a:t>into a Celsius temperature.</a:t>
            </a:r>
          </a:p>
          <a:p>
            <a:r>
              <a:rPr lang="en-US" dirty="0"/>
              <a:t>Print out a message that looks like this, assuming a user had entered 32 degrees:</a:t>
            </a:r>
          </a:p>
          <a:p>
            <a:pPr marL="457200" lvl="1" indent="0">
              <a:buNone/>
            </a:pPr>
            <a:r>
              <a:rPr lang="en-US" dirty="0">
                <a:latin typeface="Courier"/>
              </a:rPr>
              <a:t>'The Celsius equivalent of the temperature you entered, 32 degrees, is 0 degrees Celsius.'</a:t>
            </a:r>
          </a:p>
          <a:p>
            <a:endParaRPr lang="en-US" dirty="0" smtClean="0"/>
          </a:p>
          <a:p>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63</a:t>
            </a:fld>
            <a:endParaRPr lang="en-US" dirty="0"/>
          </a:p>
        </p:txBody>
      </p:sp>
      <mc:AlternateContent xmlns:mc="http://schemas.openxmlformats.org/markup-compatibility/2006" xmlns:a14="http://schemas.microsoft.com/office/drawing/2010/main">
        <mc:Choice Requires="a14">
          <p:sp>
            <p:nvSpPr>
              <p:cNvPr id="5" name="TextBox 4"/>
              <p:cNvSpPr txBox="1"/>
              <p:nvPr/>
            </p:nvSpPr>
            <p:spPr>
              <a:xfrm>
                <a:off x="2854902" y="5428014"/>
                <a:ext cx="3891396" cy="102752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3200" i="1" smtClean="0">
                          <a:latin typeface="Cambria Math" panose="02040503050406030204" pitchFamily="18" charset="0"/>
                          <a:ea typeface="Cambria Math" panose="02040503050406030204" pitchFamily="18" charset="0"/>
                        </a:rPr>
                        <m:t>℃</m:t>
                      </m:r>
                      <m:r>
                        <a:rPr lang="en-US" sz="3200" b="0" i="1" smtClean="0">
                          <a:latin typeface="Cambria Math" panose="02040503050406030204" pitchFamily="18" charset="0"/>
                          <a:ea typeface="Cambria Math" panose="02040503050406030204" pitchFamily="18" charset="0"/>
                        </a:rPr>
                        <m:t>=</m:t>
                      </m:r>
                      <m:d>
                        <m:dPr>
                          <m:ctrlPr>
                            <a:rPr lang="en-US" sz="3200" b="0" i="1" smtClean="0">
                              <a:latin typeface="Cambria Math" panose="02040503050406030204" pitchFamily="18" charset="0"/>
                              <a:ea typeface="Cambria Math" panose="02040503050406030204" pitchFamily="18" charset="0"/>
                            </a:rPr>
                          </m:ctrlPr>
                        </m:dPr>
                        <m:e>
                          <m:r>
                            <a:rPr lang="en-US" sz="3200" i="1">
                              <a:latin typeface="Cambria Math" panose="02040503050406030204" pitchFamily="18" charset="0"/>
                              <a:ea typeface="Cambria Math" panose="02040503050406030204" pitchFamily="18" charset="0"/>
                            </a:rPr>
                            <m:t>℉</m:t>
                          </m:r>
                          <m:r>
                            <m:rPr>
                              <m:nor/>
                            </m:rPr>
                            <a:rPr lang="en-US" sz="3200" dirty="0"/>
                            <m:t> </m:t>
                          </m:r>
                          <m:r>
                            <a:rPr lang="en-US" sz="3200" b="0" i="1" dirty="0" smtClean="0">
                              <a:latin typeface="Cambria Math" panose="02040503050406030204" pitchFamily="18" charset="0"/>
                            </a:rPr>
                            <m:t>−32</m:t>
                          </m:r>
                        </m:e>
                      </m:d>
                      <m:r>
                        <a:rPr lang="en-US" sz="3200" b="0" i="1" smtClean="0">
                          <a:latin typeface="Cambria Math" panose="02040503050406030204" pitchFamily="18" charset="0"/>
                          <a:ea typeface="Cambria Math" panose="02040503050406030204" pitchFamily="18" charset="0"/>
                        </a:rPr>
                        <m:t>×</m:t>
                      </m:r>
                      <m:f>
                        <m:fPr>
                          <m:ctrlPr>
                            <a:rPr lang="en-US" sz="3200" b="0" i="1" smtClean="0">
                              <a:latin typeface="Cambria Math" panose="02040503050406030204" pitchFamily="18" charset="0"/>
                              <a:ea typeface="Cambria Math" panose="02040503050406030204" pitchFamily="18" charset="0"/>
                            </a:rPr>
                          </m:ctrlPr>
                        </m:fPr>
                        <m:num>
                          <m:r>
                            <a:rPr lang="en-US" sz="3200" b="0" i="1" smtClean="0">
                              <a:latin typeface="Cambria Math" panose="02040503050406030204" pitchFamily="18" charset="0"/>
                              <a:ea typeface="Cambria Math" panose="02040503050406030204" pitchFamily="18" charset="0"/>
                            </a:rPr>
                            <m:t>5</m:t>
                          </m:r>
                        </m:num>
                        <m:den>
                          <m:r>
                            <a:rPr lang="en-US" sz="3200" b="0" i="1" smtClean="0">
                              <a:latin typeface="Cambria Math" panose="02040503050406030204" pitchFamily="18" charset="0"/>
                              <a:ea typeface="Cambria Math" panose="02040503050406030204" pitchFamily="18" charset="0"/>
                            </a:rPr>
                            <m:t>9</m:t>
                          </m:r>
                        </m:den>
                      </m:f>
                    </m:oMath>
                  </m:oMathPara>
                </a14:m>
                <a:endParaRPr lang="en-US" sz="3200" dirty="0"/>
              </a:p>
            </p:txBody>
          </p:sp>
        </mc:Choice>
        <mc:Fallback xmlns="">
          <p:sp>
            <p:nvSpPr>
              <p:cNvPr id="5" name="TextBox 4"/>
              <p:cNvSpPr txBox="1">
                <a:spLocks noRot="1" noChangeAspect="1" noMove="1" noResize="1" noEditPoints="1" noAdjustHandles="1" noChangeArrowheads="1" noChangeShapeType="1" noTextEdit="1"/>
              </p:cNvSpPr>
              <p:nvPr/>
            </p:nvSpPr>
            <p:spPr>
              <a:xfrm>
                <a:off x="2854902" y="5428014"/>
                <a:ext cx="3891396" cy="1027525"/>
              </a:xfrm>
              <a:prstGeom prst="rect">
                <a:avLst/>
              </a:prstGeo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646696471"/>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Homework</a:t>
            </a:r>
            <a:endParaRPr lang="en-US" dirty="0"/>
          </a:p>
        </p:txBody>
      </p:sp>
      <p:sp>
        <p:nvSpPr>
          <p:cNvPr id="3" name="Content Placeholder 2"/>
          <p:cNvSpPr>
            <a:spLocks noGrp="1"/>
          </p:cNvSpPr>
          <p:nvPr>
            <p:ph idx="1"/>
          </p:nvPr>
        </p:nvSpPr>
        <p:spPr/>
        <p:txBody>
          <a:bodyPr/>
          <a:lstStyle/>
          <a:p>
            <a:r>
              <a:rPr lang="en-US" dirty="0" smtClean="0"/>
              <a:t>Exercise 2.3, pg. 27</a:t>
            </a:r>
          </a:p>
          <a:p>
            <a:r>
              <a:rPr lang="en-US" dirty="0"/>
              <a:t>Exercise 2.4, pg. </a:t>
            </a:r>
            <a:r>
              <a:rPr lang="en-US" dirty="0" smtClean="0"/>
              <a:t>27</a:t>
            </a:r>
          </a:p>
          <a:p>
            <a:r>
              <a:rPr lang="en-US" dirty="0"/>
              <a:t>Exercise 2.5, pg. </a:t>
            </a:r>
            <a:r>
              <a:rPr lang="en-US" dirty="0" smtClean="0"/>
              <a:t>28</a:t>
            </a:r>
          </a:p>
          <a:p>
            <a:pPr lvl="1"/>
            <a:r>
              <a:rPr lang="en-US" dirty="0"/>
              <a:t>W</a:t>
            </a:r>
            <a:r>
              <a:rPr lang="en-US" dirty="0" smtClean="0"/>
              <a:t>e’ve already done this as an in-class exercise</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64</a:t>
            </a:fld>
            <a:endParaRPr lang="en-US" dirty="0"/>
          </a:p>
        </p:txBody>
      </p:sp>
    </p:spTree>
    <p:extLst>
      <p:ext uri="{BB962C8B-B14F-4D97-AF65-F5344CB8AC3E}">
        <p14:creationId xmlns:p14="http://schemas.microsoft.com/office/powerpoint/2010/main" val="1167218712"/>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Boolean Expressions and Conditional Statements</a:t>
            </a:r>
            <a:endParaRPr lang="en-US" dirty="0"/>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457888879"/>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3" name="Content Placeholder 2"/>
          <p:cNvSpPr>
            <a:spLocks noGrp="1"/>
          </p:cNvSpPr>
          <p:nvPr>
            <p:ph idx="1"/>
          </p:nvPr>
        </p:nvSpPr>
        <p:spPr/>
        <p:txBody>
          <a:bodyPr/>
          <a:lstStyle/>
          <a:p>
            <a:r>
              <a:rPr lang="en-US" dirty="0"/>
              <a:t>Textbook </a:t>
            </a:r>
            <a:endParaRPr lang="en-US" dirty="0" smtClean="0"/>
          </a:p>
          <a:p>
            <a:pPr lvl="1"/>
            <a:r>
              <a:rPr lang="en-US" dirty="0" smtClean="0"/>
              <a:t>Severance, Chapter 3</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66</a:t>
            </a:fld>
            <a:endParaRPr lang="en-US" dirty="0"/>
          </a:p>
        </p:txBody>
      </p:sp>
    </p:spTree>
    <p:extLst>
      <p:ext uri="{BB962C8B-B14F-4D97-AF65-F5344CB8AC3E}">
        <p14:creationId xmlns:p14="http://schemas.microsoft.com/office/powerpoint/2010/main" val="1260140812"/>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Boolean </a:t>
            </a:r>
            <a:r>
              <a:rPr lang="en-US" dirty="0"/>
              <a:t>Statements</a:t>
            </a:r>
          </a:p>
        </p:txBody>
      </p:sp>
      <p:sp>
        <p:nvSpPr>
          <p:cNvPr id="3" name="Content Placeholder 2"/>
          <p:cNvSpPr>
            <a:spLocks noGrp="1"/>
          </p:cNvSpPr>
          <p:nvPr>
            <p:ph idx="1"/>
          </p:nvPr>
        </p:nvSpPr>
        <p:spPr>
          <a:xfrm>
            <a:off x="914399" y="1447800"/>
            <a:ext cx="8170877" cy="4678363"/>
          </a:xfrm>
        </p:spPr>
        <p:txBody>
          <a:bodyPr/>
          <a:lstStyle/>
          <a:p>
            <a:r>
              <a:rPr lang="en-US" dirty="0" smtClean="0"/>
              <a:t>Boolean statements are either </a:t>
            </a:r>
            <a:r>
              <a:rPr lang="en-US" dirty="0" smtClean="0">
                <a:latin typeface="Courier New" panose="02070309020205020404" pitchFamily="49" charset="0"/>
                <a:cs typeface="Courier New" panose="02070309020205020404" pitchFamily="49" charset="0"/>
              </a:rPr>
              <a:t>True</a:t>
            </a:r>
            <a:r>
              <a:rPr lang="en-US" dirty="0" smtClean="0"/>
              <a:t> or </a:t>
            </a:r>
            <a:r>
              <a:rPr lang="en-US" dirty="0" smtClean="0">
                <a:latin typeface="Courier New" panose="02070309020205020404" pitchFamily="49" charset="0"/>
                <a:cs typeface="Courier New" panose="02070309020205020404" pitchFamily="49" charset="0"/>
              </a:rPr>
              <a:t>False</a:t>
            </a:r>
          </a:p>
          <a:p>
            <a:r>
              <a:rPr lang="en-US" dirty="0" smtClean="0"/>
              <a:t>Type these lines into the console window:</a:t>
            </a:r>
          </a:p>
          <a:p>
            <a:pPr lvl="1"/>
            <a:r>
              <a:rPr lang="en-US" dirty="0" smtClean="0">
                <a:latin typeface="Courier New" panose="02070309020205020404" pitchFamily="49" charset="0"/>
                <a:cs typeface="Courier New" panose="02070309020205020404" pitchFamily="49" charset="0"/>
              </a:rPr>
              <a:t>x = 3</a:t>
            </a:r>
          </a:p>
          <a:p>
            <a:pPr lvl="1"/>
            <a:r>
              <a:rPr lang="en-US" dirty="0" smtClean="0">
                <a:latin typeface="Courier New" panose="02070309020205020404" pitchFamily="49" charset="0"/>
                <a:cs typeface="Courier New" panose="02070309020205020404" pitchFamily="49" charset="0"/>
              </a:rPr>
              <a:t>print(x == 3)</a:t>
            </a:r>
          </a:p>
          <a:p>
            <a:pPr lvl="1"/>
            <a:r>
              <a:rPr lang="en-US" dirty="0" smtClean="0">
                <a:latin typeface="Courier New" panose="02070309020205020404" pitchFamily="49" charset="0"/>
                <a:cs typeface="Courier New" panose="02070309020205020404" pitchFamily="49" charset="0"/>
              </a:rPr>
              <a:t>print(x == 4)</a:t>
            </a:r>
          </a:p>
          <a:p>
            <a:r>
              <a:rPr lang="en-US" dirty="0" smtClean="0"/>
              <a:t>Notice the double equals signs… try this</a:t>
            </a:r>
          </a:p>
          <a:p>
            <a:pPr lvl="1"/>
            <a:r>
              <a:rPr lang="en-US" dirty="0" smtClean="0">
                <a:latin typeface="Courier New" panose="02070309020205020404" pitchFamily="49" charset="0"/>
                <a:cs typeface="Courier New" panose="02070309020205020404" pitchFamily="49" charset="0"/>
              </a:rPr>
              <a:t>print(x=3)</a:t>
            </a:r>
            <a:endParaRPr lang="en-US" dirty="0">
              <a:latin typeface="Courier New" panose="02070309020205020404" pitchFamily="49" charset="0"/>
              <a:cs typeface="Courier New" panose="02070309020205020404" pitchFamily="49" charset="0"/>
            </a:endParaRPr>
          </a:p>
          <a:p>
            <a:r>
              <a:rPr lang="en-US" dirty="0" smtClean="0">
                <a:latin typeface="Courier"/>
              </a:rPr>
              <a:t>=</a:t>
            </a:r>
            <a:r>
              <a:rPr lang="en-US" dirty="0" smtClean="0"/>
              <a:t> is for assignment</a:t>
            </a:r>
            <a:endParaRPr lang="en-US" dirty="0"/>
          </a:p>
          <a:p>
            <a:r>
              <a:rPr lang="en-US" dirty="0" smtClean="0">
                <a:latin typeface="Courier"/>
              </a:rPr>
              <a:t>==</a:t>
            </a:r>
            <a:r>
              <a:rPr lang="en-US" dirty="0" smtClean="0"/>
              <a:t> is a logical </a:t>
            </a:r>
            <a:r>
              <a:rPr lang="en-US" dirty="0"/>
              <a:t>comparison (</a:t>
            </a:r>
            <a:r>
              <a:rPr lang="en-US" dirty="0">
                <a:latin typeface="Courier"/>
              </a:rPr>
              <a:t>True</a:t>
            </a:r>
            <a:r>
              <a:rPr lang="en-US" dirty="0"/>
              <a:t> or </a:t>
            </a:r>
            <a:r>
              <a:rPr lang="en-US" dirty="0">
                <a:latin typeface="Courier"/>
              </a:rPr>
              <a:t>False</a:t>
            </a:r>
            <a:r>
              <a:rPr lang="en-US" dirty="0"/>
              <a:t>) </a:t>
            </a:r>
            <a:endParaRPr lang="en-US" dirty="0" smtClean="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67</a:t>
            </a:fld>
            <a:endParaRPr lang="en-US" dirty="0"/>
          </a:p>
        </p:txBody>
      </p:sp>
    </p:spTree>
    <p:extLst>
      <p:ext uri="{BB962C8B-B14F-4D97-AF65-F5344CB8AC3E}">
        <p14:creationId xmlns:p14="http://schemas.microsoft.com/office/powerpoint/2010/main" val="1662078952"/>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Boolean </a:t>
            </a:r>
            <a:r>
              <a:rPr lang="en-US" dirty="0"/>
              <a:t>Statements</a:t>
            </a:r>
          </a:p>
        </p:txBody>
      </p:sp>
      <p:sp>
        <p:nvSpPr>
          <p:cNvPr id="3" name="Content Placeholder 2"/>
          <p:cNvSpPr>
            <a:spLocks noGrp="1"/>
          </p:cNvSpPr>
          <p:nvPr>
            <p:ph idx="1"/>
          </p:nvPr>
        </p:nvSpPr>
        <p:spPr>
          <a:xfrm>
            <a:off x="914399" y="1447800"/>
            <a:ext cx="8170877" cy="4678363"/>
          </a:xfrm>
        </p:spPr>
        <p:txBody>
          <a:bodyPr/>
          <a:lstStyle/>
          <a:p>
            <a:r>
              <a:rPr lang="en-US" dirty="0" smtClean="0">
                <a:cs typeface="Courier New" panose="02070309020205020404" pitchFamily="49" charset="0"/>
              </a:rPr>
              <a:t>Boolean variables are either </a:t>
            </a:r>
            <a:r>
              <a:rPr lang="en-US" dirty="0" smtClean="0">
                <a:latin typeface="Courier New" panose="02070309020205020404" pitchFamily="49" charset="0"/>
                <a:cs typeface="Courier New" panose="02070309020205020404" pitchFamily="49" charset="0"/>
              </a:rPr>
              <a:t>True</a:t>
            </a:r>
            <a:r>
              <a:rPr lang="en-US" dirty="0" smtClean="0">
                <a:cs typeface="Courier New" panose="02070309020205020404" pitchFamily="49" charset="0"/>
              </a:rPr>
              <a:t> or </a:t>
            </a:r>
            <a:r>
              <a:rPr lang="en-US" dirty="0" smtClean="0">
                <a:latin typeface="Courier New" panose="02070309020205020404" pitchFamily="49" charset="0"/>
                <a:cs typeface="Courier New" panose="02070309020205020404" pitchFamily="49" charset="0"/>
              </a:rPr>
              <a:t>False</a:t>
            </a:r>
          </a:p>
          <a:p>
            <a:r>
              <a:rPr lang="en-US" dirty="0"/>
              <a:t>T</a:t>
            </a:r>
            <a:r>
              <a:rPr lang="en-US" dirty="0" smtClean="0"/>
              <a:t>ype these lines into the console window:</a:t>
            </a:r>
          </a:p>
          <a:p>
            <a:pPr lvl="1"/>
            <a:r>
              <a:rPr lang="en-US" dirty="0" smtClean="0">
                <a:latin typeface="Courier New" panose="02070309020205020404" pitchFamily="49" charset="0"/>
                <a:cs typeface="Courier New" panose="02070309020205020404" pitchFamily="49" charset="0"/>
              </a:rPr>
              <a:t>x = 3</a:t>
            </a:r>
          </a:p>
          <a:p>
            <a:pPr lvl="1"/>
            <a:r>
              <a:rPr lang="en-US" dirty="0" smtClean="0">
                <a:latin typeface="Courier New" panose="02070309020205020404" pitchFamily="49" charset="0"/>
                <a:cs typeface="Courier New" panose="02070309020205020404" pitchFamily="49" charset="0"/>
              </a:rPr>
              <a:t>y = x == 3</a:t>
            </a:r>
          </a:p>
          <a:p>
            <a:pPr lvl="1"/>
            <a:r>
              <a:rPr lang="en-US" dirty="0" smtClean="0">
                <a:latin typeface="Courier New" panose="02070309020205020404" pitchFamily="49" charset="0"/>
                <a:cs typeface="Courier New" panose="02070309020205020404" pitchFamily="49" charset="0"/>
              </a:rPr>
              <a:t>print(y)</a:t>
            </a:r>
          </a:p>
          <a:p>
            <a:pPr lvl="1"/>
            <a:r>
              <a:rPr lang="en-US" dirty="0" smtClean="0">
                <a:latin typeface="Courier New" panose="02070309020205020404" pitchFamily="49" charset="0"/>
                <a:cs typeface="Courier New" panose="02070309020205020404" pitchFamily="49" charset="0"/>
              </a:rPr>
              <a:t>z </a:t>
            </a:r>
            <a:r>
              <a:rPr lang="en-US" dirty="0">
                <a:latin typeface="Courier New" panose="02070309020205020404" pitchFamily="49" charset="0"/>
                <a:cs typeface="Courier New" panose="02070309020205020404" pitchFamily="49" charset="0"/>
              </a:rPr>
              <a:t>= x == </a:t>
            </a:r>
            <a:r>
              <a:rPr lang="en-US" dirty="0" smtClean="0">
                <a:latin typeface="Courier New" panose="02070309020205020404" pitchFamily="49" charset="0"/>
                <a:cs typeface="Courier New" panose="02070309020205020404" pitchFamily="49" charset="0"/>
              </a:rPr>
              <a:t>4</a:t>
            </a:r>
            <a:endParaRPr lang="en-US" dirty="0">
              <a:latin typeface="Courier New" panose="02070309020205020404" pitchFamily="49" charset="0"/>
              <a:cs typeface="Courier New" panose="02070309020205020404" pitchFamily="49" charset="0"/>
            </a:endParaRPr>
          </a:p>
          <a:p>
            <a:pPr lvl="1"/>
            <a:r>
              <a:rPr lang="en-US" dirty="0" smtClean="0">
                <a:latin typeface="Courier New" panose="02070309020205020404" pitchFamily="49" charset="0"/>
                <a:cs typeface="Courier New" panose="02070309020205020404" pitchFamily="49" charset="0"/>
              </a:rPr>
              <a:t>print(z)</a:t>
            </a:r>
          </a:p>
          <a:p>
            <a:r>
              <a:rPr lang="en-US" dirty="0" smtClean="0">
                <a:latin typeface="Courier New" panose="02070309020205020404" pitchFamily="49" charset="0"/>
                <a:cs typeface="Courier New" panose="02070309020205020404" pitchFamily="49" charset="0"/>
              </a:rPr>
              <a:t>y</a:t>
            </a:r>
            <a:r>
              <a:rPr lang="en-US" dirty="0" smtClean="0">
                <a:cs typeface="Courier New" panose="02070309020205020404" pitchFamily="49" charset="0"/>
              </a:rPr>
              <a:t> and </a:t>
            </a:r>
            <a:r>
              <a:rPr lang="en-US" dirty="0" smtClean="0">
                <a:latin typeface="Courier New" panose="02070309020205020404" pitchFamily="49" charset="0"/>
                <a:cs typeface="Courier New" panose="02070309020205020404" pitchFamily="49" charset="0"/>
              </a:rPr>
              <a:t>z</a:t>
            </a:r>
            <a:r>
              <a:rPr lang="en-US" dirty="0" smtClean="0">
                <a:cs typeface="Courier New" panose="02070309020205020404" pitchFamily="49" charset="0"/>
              </a:rPr>
              <a:t> are Boolean variables</a:t>
            </a:r>
            <a:endParaRPr lang="en-US" dirty="0">
              <a:cs typeface="Courier New" panose="02070309020205020404" pitchFamily="49" charset="0"/>
            </a:endParaRPr>
          </a:p>
          <a:p>
            <a:pPr lvl="1"/>
            <a:endParaRPr lang="en-US" dirty="0" smtClean="0">
              <a:latin typeface="Courier New" panose="02070309020205020404" pitchFamily="49" charset="0"/>
              <a:cs typeface="Courier New" panose="02070309020205020404" pitchFamily="49" charset="0"/>
            </a:endParaRP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68</a:t>
            </a:fld>
            <a:endParaRPr lang="en-US" dirty="0"/>
          </a:p>
        </p:txBody>
      </p:sp>
    </p:spTree>
    <p:extLst>
      <p:ext uri="{BB962C8B-B14F-4D97-AF65-F5344CB8AC3E}">
        <p14:creationId xmlns:p14="http://schemas.microsoft.com/office/powerpoint/2010/main" val="2556017627"/>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Boolean </a:t>
            </a:r>
            <a:r>
              <a:rPr lang="en-US" dirty="0"/>
              <a:t>Statements</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3060573128"/>
              </p:ext>
            </p:extLst>
          </p:nvPr>
        </p:nvGraphicFramePr>
        <p:xfrm>
          <a:off x="914400" y="1447800"/>
          <a:ext cx="7772400" cy="3235960"/>
        </p:xfrm>
        <a:graphic>
          <a:graphicData uri="http://schemas.openxmlformats.org/drawingml/2006/table">
            <a:tbl>
              <a:tblPr firstRow="1" bandRow="1">
                <a:tableStyleId>{5C22544A-7EE6-4342-B048-85BDC9FD1C3A}</a:tableStyleId>
              </a:tblPr>
              <a:tblGrid>
                <a:gridCol w="2272683">
                  <a:extLst>
                    <a:ext uri="{9D8B030D-6E8A-4147-A177-3AD203B41FA5}">
                      <a16:colId xmlns:a16="http://schemas.microsoft.com/office/drawing/2014/main" val="3295656444"/>
                    </a:ext>
                  </a:extLst>
                </a:gridCol>
                <a:gridCol w="5499717">
                  <a:extLst>
                    <a:ext uri="{9D8B030D-6E8A-4147-A177-3AD203B41FA5}">
                      <a16:colId xmlns:a16="http://schemas.microsoft.com/office/drawing/2014/main" val="1793968450"/>
                    </a:ext>
                  </a:extLst>
                </a:gridCol>
              </a:tblGrid>
              <a:tr h="370840">
                <a:tc>
                  <a:txBody>
                    <a:bodyPr/>
                    <a:lstStyle/>
                    <a:p>
                      <a:pPr algn="ctr"/>
                      <a:r>
                        <a:rPr lang="en-US" dirty="0" smtClean="0"/>
                        <a:t>Boolean Comparison</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Description</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85741584"/>
                  </a:ext>
                </a:extLst>
              </a:tr>
              <a:tr h="370840">
                <a:tc>
                  <a:txBody>
                    <a:bodyPr/>
                    <a:lstStyle/>
                    <a:p>
                      <a:pPr algn="ct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Tests whether</a:t>
                      </a:r>
                      <a:r>
                        <a:rPr lang="en-US" baseline="0" dirty="0" smtClean="0"/>
                        <a:t> two variables have the same value</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79766156"/>
                  </a:ext>
                </a:extLst>
              </a:tr>
              <a:tr h="370840">
                <a:tc>
                  <a:txBody>
                    <a:bodyPr/>
                    <a:lstStyle/>
                    <a:p>
                      <a:pPr algn="ct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Not equal to</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10976152"/>
                  </a:ext>
                </a:extLst>
              </a:tr>
              <a:tr h="370840">
                <a:tc>
                  <a:txBody>
                    <a:bodyPr/>
                    <a:lstStyle/>
                    <a:p>
                      <a:pPr algn="ctr"/>
                      <a:r>
                        <a:rPr lang="en-US" dirty="0" smtClean="0">
                          <a:latin typeface="Courier New" panose="02070309020205020404" pitchFamily="49" charset="0"/>
                          <a:cs typeface="Courier New" panose="02070309020205020404" pitchFamily="49" charset="0"/>
                        </a:rPr>
                        <a:t>&gt;</a:t>
                      </a: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Greater than</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02241671"/>
                  </a:ext>
                </a:extLst>
              </a:tr>
              <a:tr h="370840">
                <a:tc>
                  <a:txBody>
                    <a:bodyPr/>
                    <a:lstStyle/>
                    <a:p>
                      <a:pPr algn="ctr"/>
                      <a:r>
                        <a:rPr lang="en-US" dirty="0" smtClean="0">
                          <a:latin typeface="Courier New" panose="02070309020205020404" pitchFamily="49" charset="0"/>
                          <a:cs typeface="Courier New" panose="02070309020205020404" pitchFamily="49" charset="0"/>
                        </a:rPr>
                        <a:t>&gt;=</a:t>
                      </a: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Greater than or equal to</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39416152"/>
                  </a:ext>
                </a:extLst>
              </a:tr>
              <a:tr h="370840">
                <a:tc>
                  <a:txBody>
                    <a:bodyPr/>
                    <a:lstStyle/>
                    <a:p>
                      <a:pPr algn="ctr"/>
                      <a:r>
                        <a:rPr lang="en-US" dirty="0" smtClean="0">
                          <a:latin typeface="Courier New" panose="02070309020205020404" pitchFamily="49" charset="0"/>
                          <a:cs typeface="Courier New" panose="02070309020205020404" pitchFamily="49" charset="0"/>
                        </a:rPr>
                        <a:t>&lt;</a:t>
                      </a: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Less than</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41053352"/>
                  </a:ext>
                </a:extLst>
              </a:tr>
              <a:tr h="370840">
                <a:tc>
                  <a:txBody>
                    <a:bodyPr/>
                    <a:lstStyle/>
                    <a:p>
                      <a:pPr algn="ctr"/>
                      <a:r>
                        <a:rPr lang="en-US" dirty="0" smtClean="0">
                          <a:latin typeface="Courier New" panose="02070309020205020404" pitchFamily="49" charset="0"/>
                          <a:cs typeface="Courier New" panose="02070309020205020404" pitchFamily="49" charset="0"/>
                        </a:rPr>
                        <a:t>&lt;=</a:t>
                      </a: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Less than or equal to</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8161921"/>
                  </a:ext>
                </a:extLst>
              </a:tr>
              <a:tr h="370840">
                <a:tc>
                  <a:txBody>
                    <a:bodyPr/>
                    <a:lstStyle/>
                    <a:p>
                      <a:pPr algn="ctr"/>
                      <a:r>
                        <a:rPr lang="en-US" dirty="0" smtClean="0">
                          <a:latin typeface="Courier New" panose="02070309020205020404" pitchFamily="49" charset="0"/>
                          <a:cs typeface="Courier New" panose="02070309020205020404" pitchFamily="49" charset="0"/>
                        </a:rPr>
                        <a:t>is</a:t>
                      </a: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Test where two variables are the same</a:t>
                      </a:r>
                      <a:r>
                        <a:rPr lang="en-US" baseline="0" dirty="0" smtClean="0"/>
                        <a:t> object (i.e., same data type, same position in memory, same value)</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28943583"/>
                  </a:ext>
                </a:extLst>
              </a:tr>
            </a:tbl>
          </a:graphicData>
        </a:graphic>
      </p:graphicFrame>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69</a:t>
            </a:fld>
            <a:endParaRPr lang="en-US" dirty="0"/>
          </a:p>
        </p:txBody>
      </p:sp>
      <p:sp>
        <p:nvSpPr>
          <p:cNvPr id="6" name="Text Placeholder 5"/>
          <p:cNvSpPr>
            <a:spLocks noGrp="1"/>
          </p:cNvSpPr>
          <p:nvPr>
            <p:ph type="body" idx="4294967295"/>
          </p:nvPr>
        </p:nvSpPr>
        <p:spPr>
          <a:xfrm>
            <a:off x="914400" y="5264458"/>
            <a:ext cx="7772400" cy="861705"/>
          </a:xfrm>
        </p:spPr>
        <p:txBody>
          <a:bodyPr/>
          <a:lstStyle/>
          <a:p>
            <a:pPr lvl="0"/>
            <a:endParaRPr lang="en-US" dirty="0"/>
          </a:p>
        </p:txBody>
      </p:sp>
    </p:spTree>
    <p:extLst>
      <p:ext uri="{BB962C8B-B14F-4D97-AF65-F5344CB8AC3E}">
        <p14:creationId xmlns:p14="http://schemas.microsoft.com/office/powerpoint/2010/main" val="278296785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Table of Contents</a:t>
            </a:r>
            <a:endParaRPr lang="en-US" dirty="0"/>
          </a:p>
        </p:txBody>
      </p:sp>
      <p:sp>
        <p:nvSpPr>
          <p:cNvPr id="3" name="Content Placeholder 2"/>
          <p:cNvSpPr>
            <a:spLocks noGrp="1"/>
          </p:cNvSpPr>
          <p:nvPr>
            <p:ph idx="1"/>
          </p:nvPr>
        </p:nvSpPr>
        <p:spPr>
          <a:xfrm>
            <a:off x="914400" y="1096830"/>
            <a:ext cx="7772400" cy="4678363"/>
          </a:xfrm>
        </p:spPr>
        <p:txBody>
          <a:bodyPr/>
          <a:lstStyle/>
          <a:p>
            <a:pPr>
              <a:spcBef>
                <a:spcPts val="0"/>
              </a:spcBef>
            </a:pPr>
            <a:r>
              <a:rPr lang="en-US" dirty="0" smtClean="0">
                <a:hlinkClick r:id="rId2" action="ppaction://hlinksldjump"/>
              </a:rPr>
              <a:t>Python (Anaconda) Installation</a:t>
            </a:r>
            <a:endParaRPr lang="en-US" dirty="0" smtClean="0"/>
          </a:p>
          <a:p>
            <a:pPr>
              <a:spcBef>
                <a:spcPts val="0"/>
              </a:spcBef>
            </a:pPr>
            <a:r>
              <a:rPr lang="en-US" dirty="0">
                <a:hlinkClick r:id="rId3" action="ppaction://hlinksldjump"/>
              </a:rPr>
              <a:t>Get Course Material</a:t>
            </a:r>
            <a:endParaRPr lang="en-US" dirty="0" smtClean="0"/>
          </a:p>
          <a:p>
            <a:pPr>
              <a:spcBef>
                <a:spcPts val="0"/>
              </a:spcBef>
            </a:pPr>
            <a:r>
              <a:rPr lang="en-US" dirty="0" smtClean="0">
                <a:hlinkClick r:id="rId4" action="ppaction://hlinksldjump"/>
              </a:rPr>
              <a:t>Jupyter set-up</a:t>
            </a:r>
            <a:endParaRPr lang="en-US" dirty="0" smtClean="0"/>
          </a:p>
          <a:p>
            <a:pPr>
              <a:spcBef>
                <a:spcPts val="0"/>
              </a:spcBef>
            </a:pPr>
            <a:r>
              <a:rPr lang="en-US" dirty="0" smtClean="0">
                <a:hlinkClick r:id="rId5" action="ppaction://hlinksldjump"/>
              </a:rPr>
              <a:t>Introduction to Python</a:t>
            </a:r>
            <a:endParaRPr lang="en-US" dirty="0" smtClean="0"/>
          </a:p>
          <a:p>
            <a:pPr>
              <a:spcBef>
                <a:spcPts val="0"/>
              </a:spcBef>
            </a:pPr>
            <a:r>
              <a:rPr lang="en-US" dirty="0" smtClean="0">
                <a:hlinkClick r:id="rId6" action="ppaction://hlinksldjump"/>
              </a:rPr>
              <a:t>Variables, Data Types, &amp; Statements</a:t>
            </a:r>
            <a:endParaRPr lang="en-US" dirty="0" smtClean="0"/>
          </a:p>
          <a:p>
            <a:pPr>
              <a:spcBef>
                <a:spcPts val="0"/>
              </a:spcBef>
            </a:pPr>
            <a:r>
              <a:rPr lang="en-US" dirty="0">
                <a:hlinkClick r:id="rId7" action="ppaction://hlinksldjump"/>
              </a:rPr>
              <a:t>Keyboard Input</a:t>
            </a:r>
            <a:endParaRPr lang="en-US" dirty="0" smtClean="0"/>
          </a:p>
          <a:p>
            <a:pPr>
              <a:spcBef>
                <a:spcPts val="0"/>
              </a:spcBef>
            </a:pPr>
            <a:r>
              <a:rPr lang="en-US" dirty="0" smtClean="0">
                <a:hlinkClick r:id="rId8" action="ppaction://hlinksldjump"/>
              </a:rPr>
              <a:t>Boolean &amp; Conditional Statements</a:t>
            </a:r>
            <a:endParaRPr lang="en-US" dirty="0" smtClean="0"/>
          </a:p>
          <a:p>
            <a:pPr>
              <a:spcBef>
                <a:spcPts val="0"/>
              </a:spcBef>
            </a:pPr>
            <a:r>
              <a:rPr lang="en-US" dirty="0">
                <a:hlinkClick r:id="rId9" action="ppaction://hlinksldjump"/>
              </a:rPr>
              <a:t>Commenting and </a:t>
            </a:r>
            <a:r>
              <a:rPr lang="en-US" dirty="0" smtClean="0">
                <a:hlinkClick r:id="rId9" action="ppaction://hlinksldjump"/>
              </a:rPr>
              <a:t>Markdown</a:t>
            </a:r>
          </a:p>
          <a:p>
            <a:pPr>
              <a:spcBef>
                <a:spcPts val="0"/>
              </a:spcBef>
            </a:pPr>
            <a:r>
              <a:rPr lang="en-US" dirty="0" smtClean="0">
                <a:hlinkClick r:id="rId10" action="ppaction://hlinksldjump"/>
              </a:rPr>
              <a:t>Functions</a:t>
            </a:r>
            <a:endParaRPr lang="en-US" dirty="0" smtClean="0"/>
          </a:p>
          <a:p>
            <a:pPr>
              <a:spcBef>
                <a:spcPts val="0"/>
              </a:spcBef>
            </a:pPr>
            <a:r>
              <a:rPr lang="en-US" dirty="0">
                <a:hlinkClick r:id="rId11" action="ppaction://hlinksldjump"/>
              </a:rPr>
              <a:t>Spyder Development Environment</a:t>
            </a:r>
            <a:endParaRPr lang="en-US" dirty="0"/>
          </a:p>
          <a:p>
            <a:pPr>
              <a:spcBef>
                <a:spcPts val="0"/>
              </a:spcBef>
            </a:pPr>
            <a:r>
              <a:rPr lang="en-US" dirty="0" smtClean="0">
                <a:hlinkClick r:id="rId12" action="ppaction://hlinksldjump"/>
              </a:rPr>
              <a:t>Debugging</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7</a:t>
            </a:fld>
            <a:endParaRPr lang="en-US" dirty="0"/>
          </a:p>
        </p:txBody>
      </p:sp>
    </p:spTree>
    <p:extLst>
      <p:ext uri="{BB962C8B-B14F-4D97-AF65-F5344CB8AC3E}">
        <p14:creationId xmlns:p14="http://schemas.microsoft.com/office/powerpoint/2010/main" val="3056205208"/>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Boolean Statements</a:t>
            </a:r>
          </a:p>
        </p:txBody>
      </p:sp>
      <p:sp>
        <p:nvSpPr>
          <p:cNvPr id="3" name="Content Placeholder 2"/>
          <p:cNvSpPr>
            <a:spLocks noGrp="1"/>
          </p:cNvSpPr>
          <p:nvPr>
            <p:ph idx="1"/>
          </p:nvPr>
        </p:nvSpPr>
        <p:spPr>
          <a:xfrm>
            <a:off x="914400" y="1263080"/>
            <a:ext cx="7772400" cy="4678363"/>
          </a:xfrm>
        </p:spPr>
        <p:txBody>
          <a:bodyPr/>
          <a:lstStyle/>
          <a:p>
            <a:r>
              <a:rPr lang="en-US" dirty="0" smtClean="0"/>
              <a:t>Examples</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70</a:t>
            </a:fld>
            <a:endParaRPr lang="en-US" dirty="0"/>
          </a:p>
        </p:txBody>
      </p:sp>
      <p:sp>
        <p:nvSpPr>
          <p:cNvPr id="5" name="TextBox 4"/>
          <p:cNvSpPr txBox="1"/>
          <p:nvPr/>
        </p:nvSpPr>
        <p:spPr>
          <a:xfrm>
            <a:off x="5172363" y="2447636"/>
            <a:ext cx="3191899" cy="2677656"/>
          </a:xfrm>
          <a:prstGeom prst="rect">
            <a:avLst/>
          </a:prstGeom>
          <a:noFill/>
        </p:spPr>
        <p:txBody>
          <a:bodyPr wrap="none" rtlCol="0">
            <a:spAutoFit/>
          </a:bodyPr>
          <a:lstStyle/>
          <a:p>
            <a:r>
              <a:rPr lang="en-US" sz="2800" dirty="0" smtClean="0">
                <a:latin typeface="Courier New" panose="02070309020205020404" pitchFamily="49" charset="0"/>
                <a:cs typeface="Courier New" panose="02070309020205020404" pitchFamily="49" charset="0"/>
              </a:rPr>
              <a:t>x = 3</a:t>
            </a:r>
          </a:p>
          <a:p>
            <a:r>
              <a:rPr lang="en-US" sz="2800" dirty="0" smtClean="0">
                <a:latin typeface="Courier New" panose="02070309020205020404" pitchFamily="49" charset="0"/>
                <a:cs typeface="Courier New" panose="02070309020205020404" pitchFamily="49" charset="0"/>
              </a:rPr>
              <a:t>y = 3.0</a:t>
            </a:r>
          </a:p>
          <a:p>
            <a:r>
              <a:rPr lang="en-US" sz="2800" dirty="0" smtClean="0">
                <a:latin typeface="Courier New" panose="02070309020205020404" pitchFamily="49" charset="0"/>
                <a:cs typeface="Courier New" panose="02070309020205020404" pitchFamily="49" charset="0"/>
              </a:rPr>
              <a:t>print(type(x))</a:t>
            </a:r>
          </a:p>
          <a:p>
            <a:r>
              <a:rPr lang="en-US" sz="2800" dirty="0" smtClean="0">
                <a:latin typeface="Courier New" panose="02070309020205020404" pitchFamily="49" charset="0"/>
                <a:cs typeface="Courier New" panose="02070309020205020404" pitchFamily="49" charset="0"/>
              </a:rPr>
              <a:t>print(type(y))</a:t>
            </a:r>
          </a:p>
          <a:p>
            <a:r>
              <a:rPr lang="en-US" sz="2800" dirty="0" smtClean="0">
                <a:latin typeface="Courier New" panose="02070309020205020404" pitchFamily="49" charset="0"/>
                <a:cs typeface="Courier New" panose="02070309020205020404" pitchFamily="49" charset="0"/>
              </a:rPr>
              <a:t>print(x == y)</a:t>
            </a:r>
          </a:p>
          <a:p>
            <a:r>
              <a:rPr lang="en-US" sz="2800" dirty="0" smtClean="0">
                <a:latin typeface="Courier New" panose="02070309020205020404" pitchFamily="49" charset="0"/>
                <a:cs typeface="Courier New" panose="02070309020205020404" pitchFamily="49" charset="0"/>
              </a:rPr>
              <a:t>print(x is y)</a:t>
            </a:r>
            <a:endParaRPr lang="en-US" sz="2800" dirty="0">
              <a:latin typeface="Courier New" panose="02070309020205020404" pitchFamily="49" charset="0"/>
              <a:cs typeface="Courier New" panose="02070309020205020404" pitchFamily="49" charset="0"/>
            </a:endParaRPr>
          </a:p>
        </p:txBody>
      </p:sp>
      <p:sp>
        <p:nvSpPr>
          <p:cNvPr id="6" name="TextBox 5"/>
          <p:cNvSpPr txBox="1"/>
          <p:nvPr/>
        </p:nvSpPr>
        <p:spPr>
          <a:xfrm>
            <a:off x="1288472" y="2447636"/>
            <a:ext cx="2977097" cy="2246769"/>
          </a:xfrm>
          <a:prstGeom prst="rect">
            <a:avLst/>
          </a:prstGeom>
          <a:noFill/>
        </p:spPr>
        <p:txBody>
          <a:bodyPr wrap="none" rtlCol="0">
            <a:spAutoFit/>
          </a:bodyPr>
          <a:lstStyle/>
          <a:p>
            <a:r>
              <a:rPr lang="en-US" sz="2800" dirty="0" smtClean="0">
                <a:latin typeface="Courier New" panose="02070309020205020404" pitchFamily="49" charset="0"/>
                <a:cs typeface="Courier New" panose="02070309020205020404" pitchFamily="49" charset="0"/>
              </a:rPr>
              <a:t>x = 4</a:t>
            </a:r>
          </a:p>
          <a:p>
            <a:r>
              <a:rPr lang="en-US" sz="2800" dirty="0" smtClean="0">
                <a:latin typeface="Courier New" panose="02070309020205020404" pitchFamily="49" charset="0"/>
                <a:cs typeface="Courier New" panose="02070309020205020404" pitchFamily="49" charset="0"/>
              </a:rPr>
              <a:t>y = 5</a:t>
            </a:r>
          </a:p>
          <a:p>
            <a:r>
              <a:rPr lang="en-US" sz="2800" dirty="0" smtClean="0">
                <a:latin typeface="Courier New" panose="02070309020205020404" pitchFamily="49" charset="0"/>
                <a:cs typeface="Courier New" panose="02070309020205020404" pitchFamily="49" charset="0"/>
              </a:rPr>
              <a:t>print(x == y)</a:t>
            </a:r>
          </a:p>
          <a:p>
            <a:r>
              <a:rPr lang="en-US" sz="2800" dirty="0" smtClean="0">
                <a:latin typeface="Courier New" panose="02070309020205020404" pitchFamily="49" charset="0"/>
                <a:cs typeface="Courier New" panose="02070309020205020404" pitchFamily="49" charset="0"/>
              </a:rPr>
              <a:t>print(x &lt; y)</a:t>
            </a:r>
          </a:p>
          <a:p>
            <a:r>
              <a:rPr lang="en-US" sz="2800" dirty="0" smtClean="0">
                <a:latin typeface="Courier New" panose="02070309020205020404" pitchFamily="49" charset="0"/>
                <a:cs typeface="Courier New" panose="02070309020205020404" pitchFamily="49" charset="0"/>
              </a:rPr>
              <a:t>print(x &gt; y)</a:t>
            </a:r>
            <a:endParaRPr lang="en-US" sz="28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257868555"/>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Boolean </a:t>
            </a:r>
            <a:r>
              <a:rPr lang="en-US" dirty="0"/>
              <a:t>Statements</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929526502"/>
              </p:ext>
            </p:extLst>
          </p:nvPr>
        </p:nvGraphicFramePr>
        <p:xfrm>
          <a:off x="1138366" y="1247910"/>
          <a:ext cx="7315200" cy="1752600"/>
        </p:xfrm>
        <a:graphic>
          <a:graphicData uri="http://schemas.openxmlformats.org/drawingml/2006/table">
            <a:tbl>
              <a:tblPr firstRow="1" bandRow="1">
                <a:tableStyleId>{5C22544A-7EE6-4342-B048-85BDC9FD1C3A}</a:tableStyleId>
              </a:tblPr>
              <a:tblGrid>
                <a:gridCol w="1213730">
                  <a:extLst>
                    <a:ext uri="{9D8B030D-6E8A-4147-A177-3AD203B41FA5}">
                      <a16:colId xmlns:a16="http://schemas.microsoft.com/office/drawing/2014/main" val="3295656444"/>
                    </a:ext>
                  </a:extLst>
                </a:gridCol>
                <a:gridCol w="6101470">
                  <a:extLst>
                    <a:ext uri="{9D8B030D-6E8A-4147-A177-3AD203B41FA5}">
                      <a16:colId xmlns:a16="http://schemas.microsoft.com/office/drawing/2014/main" val="2426917823"/>
                    </a:ext>
                  </a:extLst>
                </a:gridCol>
              </a:tblGrid>
              <a:tr h="370840">
                <a:tc>
                  <a:txBody>
                    <a:bodyPr/>
                    <a:lstStyle/>
                    <a:p>
                      <a:pPr algn="ctr"/>
                      <a:r>
                        <a:rPr lang="en-US" dirty="0" smtClean="0"/>
                        <a:t>Boolean Operators</a:t>
                      </a:r>
                      <a:endParaRPr lang="en-US" dirty="0"/>
                    </a:p>
                  </a:txBody>
                  <a:tcPr/>
                </a:tc>
                <a:tc>
                  <a:txBody>
                    <a:bodyPr/>
                    <a:lstStyle/>
                    <a:p>
                      <a:pPr algn="ctr"/>
                      <a:r>
                        <a:rPr lang="en-US" dirty="0" smtClean="0"/>
                        <a:t>Meaning </a:t>
                      </a:r>
                      <a:endParaRPr lang="en-US" dirty="0"/>
                    </a:p>
                  </a:txBody>
                  <a:tcPr/>
                </a:tc>
                <a:extLst>
                  <a:ext uri="{0D108BD9-81ED-4DB2-BD59-A6C34878D82A}">
                    <a16:rowId xmlns:a16="http://schemas.microsoft.com/office/drawing/2014/main" val="2185741584"/>
                  </a:ext>
                </a:extLst>
              </a:tr>
              <a:tr h="370840">
                <a:tc>
                  <a:txBody>
                    <a:bodyPr/>
                    <a:lstStyle/>
                    <a:p>
                      <a:pPr algn="ctr"/>
                      <a:r>
                        <a:rPr lang="en-US" dirty="0" smtClean="0">
                          <a:latin typeface="Courier New" panose="02070309020205020404" pitchFamily="49" charset="0"/>
                          <a:cs typeface="Courier New" panose="02070309020205020404" pitchFamily="49" charset="0"/>
                        </a:rPr>
                        <a:t>not</a:t>
                      </a:r>
                      <a:endParaRPr lang="en-US" dirty="0">
                        <a:latin typeface="Courier New" panose="02070309020205020404" pitchFamily="49" charset="0"/>
                        <a:cs typeface="Courier New" panose="02070309020205020404" pitchFamily="49" charset="0"/>
                      </a:endParaRPr>
                    </a:p>
                  </a:txBody>
                  <a:tcPr/>
                </a:tc>
                <a:tc>
                  <a:txBody>
                    <a:bodyPr/>
                    <a:lstStyle/>
                    <a:p>
                      <a:pPr algn="ctr"/>
                      <a:r>
                        <a:rPr lang="en-US" dirty="0" smtClean="0">
                          <a:latin typeface="+mn-lt"/>
                          <a:cs typeface="Courier New" panose="02070309020205020404" pitchFamily="49" charset="0"/>
                        </a:rPr>
                        <a:t>Negates Boolean statement</a:t>
                      </a:r>
                      <a:endParaRPr lang="en-US" dirty="0">
                        <a:latin typeface="+mn-lt"/>
                        <a:cs typeface="Courier New" panose="02070309020205020404" pitchFamily="49" charset="0"/>
                      </a:endParaRPr>
                    </a:p>
                  </a:txBody>
                  <a:tcPr/>
                </a:tc>
                <a:extLst>
                  <a:ext uri="{0D108BD9-81ED-4DB2-BD59-A6C34878D82A}">
                    <a16:rowId xmlns:a16="http://schemas.microsoft.com/office/drawing/2014/main" val="1679766156"/>
                  </a:ext>
                </a:extLst>
              </a:tr>
              <a:tr h="370840">
                <a:tc>
                  <a:txBody>
                    <a:bodyPr/>
                    <a:lstStyle/>
                    <a:p>
                      <a:pPr algn="ctr"/>
                      <a:r>
                        <a:rPr lang="en-US" dirty="0" smtClean="0">
                          <a:latin typeface="Courier New" panose="02070309020205020404" pitchFamily="49" charset="0"/>
                          <a:cs typeface="Courier New" panose="02070309020205020404" pitchFamily="49" charset="0"/>
                        </a:rPr>
                        <a:t>and</a:t>
                      </a:r>
                      <a:endParaRPr lang="en-US" dirty="0">
                        <a:latin typeface="Courier New" panose="02070309020205020404" pitchFamily="49" charset="0"/>
                        <a:cs typeface="Courier New" panose="02070309020205020404" pitchFamily="49" charset="0"/>
                      </a:endParaRPr>
                    </a:p>
                  </a:txBody>
                  <a:tcPr/>
                </a:tc>
                <a:tc>
                  <a:txBody>
                    <a:bodyPr/>
                    <a:lstStyle/>
                    <a:p>
                      <a:pPr algn="ctr"/>
                      <a:r>
                        <a:rPr lang="en-US" dirty="0" smtClean="0">
                          <a:latin typeface="+mn-lt"/>
                          <a:cs typeface="Courier New" panose="02070309020205020404" pitchFamily="49" charset="0"/>
                        </a:rPr>
                        <a:t>Tests whether  both Boolean statements are true</a:t>
                      </a:r>
                      <a:endParaRPr lang="en-US" dirty="0">
                        <a:latin typeface="+mn-lt"/>
                        <a:cs typeface="Courier New" panose="02070309020205020404" pitchFamily="49" charset="0"/>
                      </a:endParaRPr>
                    </a:p>
                  </a:txBody>
                  <a:tcPr/>
                </a:tc>
                <a:extLst>
                  <a:ext uri="{0D108BD9-81ED-4DB2-BD59-A6C34878D82A}">
                    <a16:rowId xmlns:a16="http://schemas.microsoft.com/office/drawing/2014/main" val="710976152"/>
                  </a:ext>
                </a:extLst>
              </a:tr>
              <a:tr h="370840">
                <a:tc>
                  <a:txBody>
                    <a:bodyPr/>
                    <a:lstStyle/>
                    <a:p>
                      <a:pPr algn="ctr"/>
                      <a:r>
                        <a:rPr lang="en-US" dirty="0" smtClean="0">
                          <a:latin typeface="Courier New" panose="02070309020205020404" pitchFamily="49" charset="0"/>
                          <a:cs typeface="Courier New" panose="02070309020205020404" pitchFamily="49" charset="0"/>
                        </a:rPr>
                        <a:t>or</a:t>
                      </a:r>
                      <a:endParaRPr lang="en-US" dirty="0">
                        <a:latin typeface="Courier New" panose="02070309020205020404" pitchFamily="49" charset="0"/>
                        <a:cs typeface="Courier New" panose="02070309020205020404" pitchFamily="49" charset="0"/>
                      </a:endParaRPr>
                    </a:p>
                  </a:txBody>
                  <a:tcPr/>
                </a:tc>
                <a:tc>
                  <a:txBody>
                    <a:bodyPr/>
                    <a:lstStyle/>
                    <a:p>
                      <a:pPr algn="ctr"/>
                      <a:r>
                        <a:rPr lang="en-US" dirty="0" smtClean="0">
                          <a:latin typeface="+mn-lt"/>
                          <a:cs typeface="Courier New" panose="02070309020205020404" pitchFamily="49" charset="0"/>
                        </a:rPr>
                        <a:t>Tests whether one or both of two Boolean statements are true</a:t>
                      </a:r>
                      <a:endParaRPr lang="en-US" dirty="0">
                        <a:latin typeface="+mn-lt"/>
                        <a:cs typeface="Courier New" panose="02070309020205020404" pitchFamily="49" charset="0"/>
                      </a:endParaRPr>
                    </a:p>
                  </a:txBody>
                  <a:tcPr/>
                </a:tc>
                <a:extLst>
                  <a:ext uri="{0D108BD9-81ED-4DB2-BD59-A6C34878D82A}">
                    <a16:rowId xmlns:a16="http://schemas.microsoft.com/office/drawing/2014/main" val="2302241671"/>
                  </a:ext>
                </a:extLst>
              </a:tr>
            </a:tbl>
          </a:graphicData>
        </a:graphic>
      </p:graphicFrame>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71</a:t>
            </a:fld>
            <a:endParaRPr lang="en-US" dirty="0"/>
          </a:p>
        </p:txBody>
      </p:sp>
      <p:sp>
        <p:nvSpPr>
          <p:cNvPr id="6" name="TextBox 5"/>
          <p:cNvSpPr txBox="1"/>
          <p:nvPr/>
        </p:nvSpPr>
        <p:spPr>
          <a:xfrm>
            <a:off x="805977" y="3270432"/>
            <a:ext cx="4789056" cy="3108543"/>
          </a:xfrm>
          <a:prstGeom prst="rect">
            <a:avLst/>
          </a:prstGeom>
          <a:noFill/>
        </p:spPr>
        <p:txBody>
          <a:bodyPr wrap="square" rtlCol="0">
            <a:spAutoFit/>
          </a:bodyPr>
          <a:lstStyle/>
          <a:p>
            <a:r>
              <a:rPr lang="en-US" sz="2800" dirty="0" smtClean="0">
                <a:latin typeface="Courier New" panose="02070309020205020404" pitchFamily="49" charset="0"/>
                <a:cs typeface="Courier New" panose="02070309020205020404" pitchFamily="49" charset="0"/>
              </a:rPr>
              <a:t>x = 4</a:t>
            </a:r>
          </a:p>
          <a:p>
            <a:r>
              <a:rPr lang="en-US" sz="2800" dirty="0" smtClean="0">
                <a:latin typeface="Courier New" panose="02070309020205020404" pitchFamily="49" charset="0"/>
                <a:cs typeface="Courier New" panose="02070309020205020404" pitchFamily="49" charset="0"/>
              </a:rPr>
              <a:t>y = 5</a:t>
            </a:r>
          </a:p>
          <a:p>
            <a:r>
              <a:rPr lang="en-US" sz="2800" dirty="0" smtClean="0">
                <a:latin typeface="Courier New" panose="02070309020205020404" pitchFamily="49" charset="0"/>
                <a:cs typeface="Courier New" panose="02070309020205020404" pitchFamily="49" charset="0"/>
              </a:rPr>
              <a:t>print(x==y)</a:t>
            </a:r>
          </a:p>
          <a:p>
            <a:r>
              <a:rPr lang="en-US" sz="2800" dirty="0" smtClean="0">
                <a:latin typeface="Courier New" panose="02070309020205020404" pitchFamily="49" charset="0"/>
                <a:cs typeface="Courier New" panose="02070309020205020404" pitchFamily="49" charset="0"/>
              </a:rPr>
              <a:t>print(not(x==y))</a:t>
            </a:r>
          </a:p>
          <a:p>
            <a:r>
              <a:rPr lang="en-US" sz="2800" dirty="0" smtClean="0">
                <a:latin typeface="Courier New" panose="02070309020205020404" pitchFamily="49" charset="0"/>
                <a:cs typeface="Courier New" panose="02070309020205020404" pitchFamily="49" charset="0"/>
              </a:rPr>
              <a:t>print()</a:t>
            </a:r>
          </a:p>
          <a:p>
            <a:r>
              <a:rPr lang="en-US" sz="2800" dirty="0" smtClean="0">
                <a:latin typeface="Courier New" panose="02070309020205020404" pitchFamily="49" charset="0"/>
                <a:cs typeface="Courier New" panose="02070309020205020404" pitchFamily="49" charset="0"/>
              </a:rPr>
              <a:t>print(x&lt;y)</a:t>
            </a:r>
          </a:p>
          <a:p>
            <a:r>
              <a:rPr lang="en-US" sz="2800" dirty="0" smtClean="0">
                <a:latin typeface="Courier New" panose="02070309020205020404" pitchFamily="49" charset="0"/>
                <a:cs typeface="Courier New" panose="02070309020205020404" pitchFamily="49" charset="0"/>
              </a:rPr>
              <a:t>print(not(x&lt;y))</a:t>
            </a:r>
          </a:p>
        </p:txBody>
      </p:sp>
      <p:sp>
        <p:nvSpPr>
          <p:cNvPr id="7" name="TextBox 6"/>
          <p:cNvSpPr txBox="1"/>
          <p:nvPr/>
        </p:nvSpPr>
        <p:spPr>
          <a:xfrm>
            <a:off x="4431849" y="3270432"/>
            <a:ext cx="4871541" cy="954107"/>
          </a:xfrm>
          <a:prstGeom prst="rect">
            <a:avLst/>
          </a:prstGeom>
          <a:noFill/>
        </p:spPr>
        <p:txBody>
          <a:bodyPr wrap="square" rtlCol="0">
            <a:spAutoFit/>
          </a:bodyPr>
          <a:lstStyle/>
          <a:p>
            <a:r>
              <a:rPr lang="en-US" sz="2800" dirty="0" smtClean="0">
                <a:latin typeface="Courier New" panose="02070309020205020404" pitchFamily="49" charset="0"/>
                <a:cs typeface="Courier New" panose="02070309020205020404" pitchFamily="49" charset="0"/>
              </a:rPr>
              <a:t>print((x&lt;5) and (y&gt;5))</a:t>
            </a:r>
          </a:p>
          <a:p>
            <a:r>
              <a:rPr lang="en-US" sz="2800" dirty="0" smtClean="0">
                <a:latin typeface="Courier New" panose="02070309020205020404" pitchFamily="49" charset="0"/>
                <a:cs typeface="Courier New" panose="02070309020205020404" pitchFamily="49" charset="0"/>
              </a:rPr>
              <a:t>print((x&lt;4) or </a:t>
            </a:r>
            <a:r>
              <a:rPr lang="en-US" sz="2800" dirty="0">
                <a:latin typeface="Courier New" panose="02070309020205020404" pitchFamily="49" charset="0"/>
                <a:cs typeface="Courier New" panose="02070309020205020404" pitchFamily="49" charset="0"/>
              </a:rPr>
              <a:t>(y&gt;5</a:t>
            </a:r>
            <a:r>
              <a:rPr lang="en-US" sz="2800" dirty="0" smtClean="0">
                <a:latin typeface="Courier New" panose="02070309020205020404" pitchFamily="49" charset="0"/>
                <a:cs typeface="Courier New" panose="02070309020205020404" pitchFamily="49" charset="0"/>
              </a:rPr>
              <a:t>))</a:t>
            </a:r>
            <a:endParaRPr lang="en-US" sz="28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349274370"/>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Conditional Statements</a:t>
            </a:r>
            <a:endParaRPr lang="en-US" dirty="0"/>
          </a:p>
        </p:txBody>
      </p:sp>
      <p:sp>
        <p:nvSpPr>
          <p:cNvPr id="3" name="Content Placeholder 2"/>
          <p:cNvSpPr>
            <a:spLocks noGrp="1"/>
          </p:cNvSpPr>
          <p:nvPr>
            <p:ph idx="1"/>
          </p:nvPr>
        </p:nvSpPr>
        <p:spPr>
          <a:xfrm>
            <a:off x="914400" y="1106037"/>
            <a:ext cx="8321964" cy="4678363"/>
          </a:xfrm>
        </p:spPr>
        <p:txBody>
          <a:bodyPr/>
          <a:lstStyle/>
          <a:p>
            <a:r>
              <a:rPr lang="en-US" dirty="0" smtClean="0"/>
              <a:t>Pick at most one code block to execute depending on situation</a:t>
            </a:r>
          </a:p>
          <a:p>
            <a:endParaRPr lang="en-US" dirty="0"/>
          </a:p>
          <a:p>
            <a:endParaRPr lang="en-US" dirty="0" smtClean="0"/>
          </a:p>
          <a:p>
            <a:endParaRPr lang="en-US" dirty="0"/>
          </a:p>
          <a:p>
            <a:endParaRPr lang="en-US" dirty="0" smtClean="0"/>
          </a:p>
          <a:p>
            <a:endParaRPr lang="en-US" dirty="0"/>
          </a:p>
          <a:p>
            <a:r>
              <a:rPr lang="en-US" dirty="0" smtClean="0"/>
              <a:t>If-Then-Else statements rely on Boolean expressions</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72</a:t>
            </a:fld>
            <a:endParaRPr lang="en-US" dirty="0"/>
          </a:p>
        </p:txBody>
      </p:sp>
      <p:sp>
        <p:nvSpPr>
          <p:cNvPr id="5" name="TextBox 4"/>
          <p:cNvSpPr txBox="1"/>
          <p:nvPr/>
        </p:nvSpPr>
        <p:spPr>
          <a:xfrm>
            <a:off x="1129313" y="2318714"/>
            <a:ext cx="7702750" cy="2677656"/>
          </a:xfrm>
          <a:prstGeom prst="rect">
            <a:avLst/>
          </a:prstGeom>
          <a:noFill/>
        </p:spPr>
        <p:txBody>
          <a:bodyPr wrap="none" rtlCol="0">
            <a:spAutoFit/>
          </a:bodyPr>
          <a:lstStyle/>
          <a:p>
            <a:r>
              <a:rPr lang="en-US" sz="2800" dirty="0">
                <a:latin typeface="Courier New" panose="02070309020205020404" pitchFamily="49" charset="0"/>
                <a:cs typeface="Courier New" panose="02070309020205020404" pitchFamily="49" charset="0"/>
              </a:rPr>
              <a:t>if </a:t>
            </a:r>
            <a:r>
              <a:rPr lang="en-US" sz="2800" dirty="0" smtClean="0">
                <a:latin typeface="Courier New" panose="02070309020205020404" pitchFamily="49" charset="0"/>
                <a:cs typeface="Courier New" panose="02070309020205020404" pitchFamily="49" charset="0"/>
              </a:rPr>
              <a:t>Boolean_stmt_1:</a:t>
            </a:r>
            <a:endParaRPr lang="en-US" sz="2800" dirty="0">
              <a:latin typeface="Courier New" panose="02070309020205020404" pitchFamily="49" charset="0"/>
              <a:cs typeface="Courier New" panose="02070309020205020404" pitchFamily="49" charset="0"/>
            </a:endParaRPr>
          </a:p>
          <a:p>
            <a:r>
              <a:rPr lang="en-US" sz="2800" dirty="0" smtClean="0">
                <a:latin typeface="Courier New" panose="02070309020205020404" pitchFamily="49" charset="0"/>
                <a:cs typeface="Courier New" panose="02070309020205020404" pitchFamily="49" charset="0"/>
              </a:rPr>
              <a:t>    execute if Boolean_stmt_1 True </a:t>
            </a:r>
            <a:endParaRPr lang="en-US" sz="2800" dirty="0">
              <a:latin typeface="Courier New" panose="02070309020205020404" pitchFamily="49" charset="0"/>
              <a:cs typeface="Courier New" panose="02070309020205020404" pitchFamily="49" charset="0"/>
            </a:endParaRPr>
          </a:p>
          <a:p>
            <a:r>
              <a:rPr lang="en-US" sz="2800" dirty="0" smtClean="0">
                <a:latin typeface="Courier New" panose="02070309020205020404" pitchFamily="49" charset="0"/>
                <a:cs typeface="Courier New" panose="02070309020205020404" pitchFamily="49" charset="0"/>
              </a:rPr>
              <a:t>elif Boolean_stmt_2:</a:t>
            </a:r>
            <a:endParaRPr lang="en-US" sz="2800" dirty="0">
              <a:latin typeface="Courier New" panose="02070309020205020404" pitchFamily="49" charset="0"/>
              <a:cs typeface="Courier New" panose="02070309020205020404" pitchFamily="49" charset="0"/>
            </a:endParaRPr>
          </a:p>
          <a:p>
            <a:r>
              <a:rPr lang="en-US" sz="2800" dirty="0">
                <a:latin typeface="Courier New" panose="02070309020205020404" pitchFamily="49" charset="0"/>
                <a:cs typeface="Courier New" panose="02070309020205020404" pitchFamily="49" charset="0"/>
              </a:rPr>
              <a:t> </a:t>
            </a:r>
            <a:r>
              <a:rPr lang="en-US" sz="2800" dirty="0" smtClean="0">
                <a:latin typeface="Courier New" panose="02070309020205020404" pitchFamily="49" charset="0"/>
                <a:cs typeface="Courier New" panose="02070309020205020404" pitchFamily="49" charset="0"/>
              </a:rPr>
              <a:t>   execute </a:t>
            </a:r>
            <a:r>
              <a:rPr lang="en-US" sz="2800" dirty="0">
                <a:latin typeface="Courier New" panose="02070309020205020404" pitchFamily="49" charset="0"/>
                <a:cs typeface="Courier New" panose="02070309020205020404" pitchFamily="49" charset="0"/>
              </a:rPr>
              <a:t>if </a:t>
            </a:r>
            <a:r>
              <a:rPr lang="en-US" sz="2800" dirty="0" smtClean="0">
                <a:latin typeface="Courier New" panose="02070309020205020404" pitchFamily="49" charset="0"/>
                <a:cs typeface="Courier New" panose="02070309020205020404" pitchFamily="49" charset="0"/>
              </a:rPr>
              <a:t>Boolean_stmt_2 </a:t>
            </a:r>
            <a:r>
              <a:rPr lang="en-US" sz="2800" dirty="0">
                <a:latin typeface="Courier New" panose="02070309020205020404" pitchFamily="49" charset="0"/>
                <a:cs typeface="Courier New" panose="02070309020205020404" pitchFamily="49" charset="0"/>
              </a:rPr>
              <a:t>True</a:t>
            </a:r>
          </a:p>
          <a:p>
            <a:r>
              <a:rPr lang="en-US" sz="2800" dirty="0">
                <a:latin typeface="Courier New" panose="02070309020205020404" pitchFamily="49" charset="0"/>
                <a:cs typeface="Courier New" panose="02070309020205020404" pitchFamily="49" charset="0"/>
              </a:rPr>
              <a:t>else:</a:t>
            </a:r>
          </a:p>
          <a:p>
            <a:r>
              <a:rPr lang="en-US" sz="2800" dirty="0" smtClean="0">
                <a:latin typeface="Courier New" panose="02070309020205020404" pitchFamily="49" charset="0"/>
                <a:cs typeface="Courier New" panose="02070309020205020404" pitchFamily="49" charset="0"/>
              </a:rPr>
              <a:t>    execute in all other cases</a:t>
            </a:r>
            <a:endParaRPr lang="en-US" sz="28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528805583"/>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Conditional Statements</a:t>
            </a:r>
            <a:endParaRPr lang="en-US" dirty="0"/>
          </a:p>
        </p:txBody>
      </p:sp>
      <p:sp>
        <p:nvSpPr>
          <p:cNvPr id="3" name="Content Placeholder 2"/>
          <p:cNvSpPr>
            <a:spLocks noGrp="1"/>
          </p:cNvSpPr>
          <p:nvPr>
            <p:ph idx="1"/>
          </p:nvPr>
        </p:nvSpPr>
        <p:spPr>
          <a:xfrm>
            <a:off x="914400" y="1106037"/>
            <a:ext cx="8321964" cy="4678363"/>
          </a:xfrm>
        </p:spPr>
        <p:txBody>
          <a:bodyPr/>
          <a:lstStyle/>
          <a:p>
            <a:r>
              <a:rPr lang="en-US" dirty="0" smtClean="0"/>
              <a:t>Structure</a:t>
            </a:r>
          </a:p>
          <a:p>
            <a:pPr lvl="1">
              <a:spcBef>
                <a:spcPts val="0"/>
              </a:spcBef>
            </a:pPr>
            <a:r>
              <a:rPr lang="en-US" dirty="0" smtClean="0">
                <a:latin typeface="Courier New" panose="02070309020205020404" pitchFamily="49" charset="0"/>
                <a:cs typeface="Courier New" panose="02070309020205020404" pitchFamily="49" charset="0"/>
              </a:rPr>
              <a:t>if</a:t>
            </a:r>
            <a:r>
              <a:rPr lang="en-US" dirty="0" smtClean="0"/>
              <a:t>, required</a:t>
            </a:r>
          </a:p>
          <a:p>
            <a:pPr lvl="1">
              <a:spcBef>
                <a:spcPts val="0"/>
              </a:spcBef>
            </a:pPr>
            <a:r>
              <a:rPr lang="en-US" dirty="0" smtClean="0">
                <a:latin typeface="Courier New" panose="02070309020205020404" pitchFamily="49" charset="0"/>
                <a:cs typeface="Courier New" panose="02070309020205020404" pitchFamily="49" charset="0"/>
              </a:rPr>
              <a:t>elif</a:t>
            </a:r>
            <a:r>
              <a:rPr lang="en-US" dirty="0" smtClean="0"/>
              <a:t>, optional</a:t>
            </a:r>
          </a:p>
          <a:p>
            <a:pPr lvl="2">
              <a:spcBef>
                <a:spcPts val="0"/>
              </a:spcBef>
            </a:pPr>
            <a:r>
              <a:rPr lang="en-US" dirty="0" smtClean="0"/>
              <a:t>Contraction of  “else if”</a:t>
            </a:r>
          </a:p>
          <a:p>
            <a:pPr lvl="2">
              <a:spcBef>
                <a:spcPts val="0"/>
              </a:spcBef>
            </a:pPr>
            <a:r>
              <a:rPr lang="en-US" dirty="0" smtClean="0"/>
              <a:t>Code block executed if previous code blocks are not executed and condition is true</a:t>
            </a:r>
          </a:p>
          <a:p>
            <a:pPr lvl="2">
              <a:spcBef>
                <a:spcPts val="0"/>
              </a:spcBef>
            </a:pPr>
            <a:r>
              <a:rPr lang="en-US" dirty="0"/>
              <a:t>C</a:t>
            </a:r>
            <a:r>
              <a:rPr lang="en-US" dirty="0" smtClean="0"/>
              <a:t>an be multiple </a:t>
            </a:r>
            <a:r>
              <a:rPr lang="en-US" dirty="0" smtClean="0">
                <a:latin typeface="Courier New" panose="02070309020205020404" pitchFamily="49" charset="0"/>
                <a:cs typeface="Courier New" panose="02070309020205020404" pitchFamily="49" charset="0"/>
              </a:rPr>
              <a:t>elif</a:t>
            </a:r>
            <a:r>
              <a:rPr lang="en-US" dirty="0" smtClean="0"/>
              <a:t>s</a:t>
            </a:r>
          </a:p>
          <a:p>
            <a:pPr lvl="1">
              <a:spcBef>
                <a:spcPts val="0"/>
              </a:spcBef>
            </a:pPr>
            <a:r>
              <a:rPr lang="en-US" dirty="0" smtClean="0">
                <a:latin typeface="Courier New" panose="02070309020205020404" pitchFamily="49" charset="0"/>
                <a:cs typeface="Courier New" panose="02070309020205020404" pitchFamily="49" charset="0"/>
              </a:rPr>
              <a:t>else,</a:t>
            </a:r>
            <a:r>
              <a:rPr lang="en-US" dirty="0" smtClean="0"/>
              <a:t> optional</a:t>
            </a:r>
          </a:p>
          <a:p>
            <a:pPr lvl="2">
              <a:spcBef>
                <a:spcPts val="0"/>
              </a:spcBef>
            </a:pPr>
            <a:r>
              <a:rPr lang="en-US" dirty="0" smtClean="0"/>
              <a:t>Code block executed if none before are</a:t>
            </a:r>
          </a:p>
          <a:p>
            <a:pPr lvl="1">
              <a:spcBef>
                <a:spcPts val="0"/>
              </a:spcBef>
            </a:pPr>
            <a:r>
              <a:rPr lang="en-US" dirty="0" smtClean="0"/>
              <a:t>Don’t forget </a:t>
            </a:r>
            <a:r>
              <a:rPr lang="en-US" dirty="0"/>
              <a:t>c</a:t>
            </a:r>
            <a:r>
              <a:rPr lang="en-US" dirty="0" smtClean="0"/>
              <a:t>olons</a:t>
            </a:r>
          </a:p>
          <a:p>
            <a:pPr lvl="1">
              <a:spcBef>
                <a:spcPts val="0"/>
              </a:spcBef>
            </a:pPr>
            <a:r>
              <a:rPr lang="en-US" dirty="0" smtClean="0"/>
              <a:t>Indents for “code blocks”  required</a:t>
            </a:r>
          </a:p>
          <a:p>
            <a:pPr lvl="2">
              <a:spcBef>
                <a:spcPts val="0"/>
              </a:spcBef>
            </a:pPr>
            <a:r>
              <a:rPr lang="en-US" dirty="0"/>
              <a:t>A</a:t>
            </a:r>
            <a:r>
              <a:rPr lang="en-US" dirty="0" smtClean="0"/>
              <a:t>lso for readability</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73</a:t>
            </a:fld>
            <a:endParaRPr lang="en-US" dirty="0"/>
          </a:p>
        </p:txBody>
      </p:sp>
    </p:spTree>
    <p:extLst>
      <p:ext uri="{BB962C8B-B14F-4D97-AF65-F5344CB8AC3E}">
        <p14:creationId xmlns:p14="http://schemas.microsoft.com/office/powerpoint/2010/main" val="3673662476"/>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Conditional Statements</a:t>
            </a:r>
            <a:endParaRPr lang="en-US" dirty="0"/>
          </a:p>
        </p:txBody>
      </p:sp>
      <p:sp>
        <p:nvSpPr>
          <p:cNvPr id="3" name="Content Placeholder 2"/>
          <p:cNvSpPr>
            <a:spLocks noGrp="1"/>
          </p:cNvSpPr>
          <p:nvPr>
            <p:ph idx="1"/>
          </p:nvPr>
        </p:nvSpPr>
        <p:spPr>
          <a:xfrm>
            <a:off x="914400" y="1342239"/>
            <a:ext cx="7772400" cy="4303629"/>
          </a:xfrm>
        </p:spPr>
        <p:txBody>
          <a:bodyPr/>
          <a:lstStyle/>
          <a:p>
            <a:r>
              <a:rPr lang="en-US" dirty="0" smtClean="0">
                <a:latin typeface="Courier"/>
              </a:rPr>
              <a:t>ConditionalStatements.ipynb</a:t>
            </a:r>
            <a:endParaRPr lang="en-US" dirty="0" smtClean="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74</a:t>
            </a:fld>
            <a:endParaRPr lang="en-US" dirty="0"/>
          </a:p>
        </p:txBody>
      </p:sp>
      <p:pic>
        <p:nvPicPr>
          <p:cNvPr id="5" name="Picture 4"/>
          <p:cNvPicPr>
            <a:picLocks noChangeAspect="1"/>
          </p:cNvPicPr>
          <p:nvPr/>
        </p:nvPicPr>
        <p:blipFill>
          <a:blip r:embed="rId2"/>
          <a:stretch>
            <a:fillRect/>
          </a:stretch>
        </p:blipFill>
        <p:spPr>
          <a:xfrm>
            <a:off x="1144005" y="2186774"/>
            <a:ext cx="7778998" cy="2989233"/>
          </a:xfrm>
          <a:prstGeom prst="rect">
            <a:avLst/>
          </a:prstGeom>
        </p:spPr>
      </p:pic>
    </p:spTree>
    <p:extLst>
      <p:ext uri="{BB962C8B-B14F-4D97-AF65-F5344CB8AC3E}">
        <p14:creationId xmlns:p14="http://schemas.microsoft.com/office/powerpoint/2010/main" val="4202308370"/>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In-Class Exercise</a:t>
            </a:r>
          </a:p>
        </p:txBody>
      </p:sp>
      <p:sp>
        <p:nvSpPr>
          <p:cNvPr id="3" name="Content Placeholder 2"/>
          <p:cNvSpPr>
            <a:spLocks noGrp="1"/>
          </p:cNvSpPr>
          <p:nvPr>
            <p:ph idx="1"/>
          </p:nvPr>
        </p:nvSpPr>
        <p:spPr>
          <a:xfrm>
            <a:off x="914399" y="1447800"/>
            <a:ext cx="8109527" cy="4678363"/>
          </a:xfrm>
        </p:spPr>
        <p:txBody>
          <a:bodyPr/>
          <a:lstStyle/>
          <a:p>
            <a:r>
              <a:rPr lang="en-US" dirty="0" smtClean="0"/>
              <a:t>Write script that:</a:t>
            </a:r>
          </a:p>
          <a:p>
            <a:pPr lvl="1"/>
            <a:r>
              <a:rPr lang="en-US" dirty="0" smtClean="0"/>
              <a:t>Accepts an integer as input via </a:t>
            </a:r>
            <a:r>
              <a:rPr lang="en-US" dirty="0" smtClean="0">
                <a:latin typeface="Courier New" panose="02070309020205020404" pitchFamily="49" charset="0"/>
                <a:cs typeface="Courier New" panose="02070309020205020404" pitchFamily="49" charset="0"/>
              </a:rPr>
              <a:t>input()</a:t>
            </a:r>
          </a:p>
          <a:p>
            <a:pPr lvl="1"/>
            <a:r>
              <a:rPr lang="en-US" dirty="0" smtClean="0"/>
              <a:t>Determines whether the number is odd or even and prints out the (1) the number and (2) either “odd” or “even” as is appropriate</a:t>
            </a:r>
          </a:p>
          <a:p>
            <a:pPr lvl="1"/>
            <a:r>
              <a:rPr lang="en-US" dirty="0" smtClean="0"/>
              <a:t>Save as </a:t>
            </a:r>
            <a:r>
              <a:rPr lang="en-US" dirty="0" smtClean="0">
                <a:latin typeface="Courier"/>
              </a:rPr>
              <a:t>OddEven.ipynb</a:t>
            </a:r>
            <a:endParaRPr lang="en-US" dirty="0">
              <a:latin typeface="Courier"/>
            </a:endParaRP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75</a:t>
            </a:fld>
            <a:endParaRPr lang="en-US" dirty="0"/>
          </a:p>
        </p:txBody>
      </p:sp>
    </p:spTree>
    <p:extLst>
      <p:ext uri="{BB962C8B-B14F-4D97-AF65-F5344CB8AC3E}">
        <p14:creationId xmlns:p14="http://schemas.microsoft.com/office/powerpoint/2010/main" val="3474767219"/>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Conditional Statements</a:t>
            </a:r>
          </a:p>
        </p:txBody>
      </p:sp>
      <p:sp>
        <p:nvSpPr>
          <p:cNvPr id="3" name="Content Placeholder 2"/>
          <p:cNvSpPr>
            <a:spLocks noGrp="1"/>
          </p:cNvSpPr>
          <p:nvPr>
            <p:ph idx="1"/>
          </p:nvPr>
        </p:nvSpPr>
        <p:spPr>
          <a:xfrm>
            <a:off x="914400" y="1115302"/>
            <a:ext cx="7772400" cy="4678363"/>
          </a:xfrm>
        </p:spPr>
        <p:txBody>
          <a:bodyPr/>
          <a:lstStyle/>
          <a:p>
            <a:r>
              <a:rPr lang="en-US" dirty="0" smtClean="0"/>
              <a:t>When there is a chance a statement will cause (throw) an error, use </a:t>
            </a:r>
            <a:r>
              <a:rPr lang="en-US" dirty="0" smtClean="0">
                <a:latin typeface="Courier New" panose="02070309020205020404" pitchFamily="49" charset="0"/>
                <a:cs typeface="Courier New" panose="02070309020205020404" pitchFamily="49" charset="0"/>
              </a:rPr>
              <a:t>Try-Except</a:t>
            </a:r>
            <a:r>
              <a:rPr lang="en-US" dirty="0" smtClean="0"/>
              <a:t>:</a:t>
            </a:r>
          </a:p>
          <a:p>
            <a:r>
              <a:rPr lang="en-US" dirty="0" smtClean="0"/>
              <a:t>Will this code always work?</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76</a:t>
            </a:fld>
            <a:endParaRPr lang="en-US" dirty="0"/>
          </a:p>
        </p:txBody>
      </p:sp>
      <p:pic>
        <p:nvPicPr>
          <p:cNvPr id="7" name="Picture 6"/>
          <p:cNvPicPr>
            <a:picLocks noChangeAspect="1"/>
          </p:cNvPicPr>
          <p:nvPr/>
        </p:nvPicPr>
        <p:blipFill>
          <a:blip r:embed="rId2"/>
          <a:stretch>
            <a:fillRect/>
          </a:stretch>
        </p:blipFill>
        <p:spPr>
          <a:xfrm>
            <a:off x="914400" y="3186260"/>
            <a:ext cx="8170877" cy="1441163"/>
          </a:xfrm>
          <a:prstGeom prst="rect">
            <a:avLst/>
          </a:prstGeom>
        </p:spPr>
      </p:pic>
    </p:spTree>
    <p:extLst>
      <p:ext uri="{BB962C8B-B14F-4D97-AF65-F5344CB8AC3E}">
        <p14:creationId xmlns:p14="http://schemas.microsoft.com/office/powerpoint/2010/main" val="2074141917"/>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Conditional Statements</a:t>
            </a:r>
          </a:p>
        </p:txBody>
      </p:sp>
      <p:sp>
        <p:nvSpPr>
          <p:cNvPr id="3" name="Content Placeholder 2"/>
          <p:cNvSpPr>
            <a:spLocks noGrp="1"/>
          </p:cNvSpPr>
          <p:nvPr>
            <p:ph idx="1"/>
          </p:nvPr>
        </p:nvSpPr>
        <p:spPr/>
        <p:txBody>
          <a:bodyPr/>
          <a:lstStyle/>
          <a:p>
            <a:r>
              <a:rPr lang="en-US" dirty="0" smtClean="0"/>
              <a:t>Hint.  </a:t>
            </a:r>
            <a:r>
              <a:rPr lang="en-US" dirty="0"/>
              <a:t>T</a:t>
            </a:r>
            <a:r>
              <a:rPr lang="en-US" dirty="0" smtClean="0"/>
              <a:t>ry this conversion in a Jupyter cell:</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77</a:t>
            </a:fld>
            <a:endParaRPr lang="en-US" dirty="0"/>
          </a:p>
        </p:txBody>
      </p:sp>
      <p:sp>
        <p:nvSpPr>
          <p:cNvPr id="5" name="TextBox 4"/>
          <p:cNvSpPr txBox="1"/>
          <p:nvPr/>
        </p:nvSpPr>
        <p:spPr>
          <a:xfrm>
            <a:off x="1108363" y="2078182"/>
            <a:ext cx="3393878" cy="584775"/>
          </a:xfrm>
          <a:prstGeom prst="rect">
            <a:avLst/>
          </a:prstGeom>
          <a:noFill/>
        </p:spPr>
        <p:txBody>
          <a:bodyPr wrap="none" rtlCol="0">
            <a:spAutoFit/>
          </a:bodyPr>
          <a:lstStyle/>
          <a:p>
            <a:r>
              <a:rPr lang="en-US" sz="3200" dirty="0">
                <a:latin typeface="Courier New" panose="02070309020205020404" pitchFamily="49" charset="0"/>
                <a:cs typeface="Courier New" panose="02070309020205020404" pitchFamily="49" charset="0"/>
              </a:rPr>
              <a:t>float('text')</a:t>
            </a:r>
          </a:p>
        </p:txBody>
      </p:sp>
    </p:spTree>
    <p:extLst>
      <p:ext uri="{BB962C8B-B14F-4D97-AF65-F5344CB8AC3E}">
        <p14:creationId xmlns:p14="http://schemas.microsoft.com/office/powerpoint/2010/main" val="3059309109"/>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Conditional </a:t>
            </a:r>
            <a:r>
              <a:rPr lang="en-US" dirty="0" smtClean="0"/>
              <a:t>Statements</a:t>
            </a:r>
            <a:endParaRPr lang="en-US" dirty="0"/>
          </a:p>
        </p:txBody>
      </p:sp>
      <p:sp>
        <p:nvSpPr>
          <p:cNvPr id="3" name="Content Placeholder 2"/>
          <p:cNvSpPr>
            <a:spLocks noGrp="1"/>
          </p:cNvSpPr>
          <p:nvPr>
            <p:ph idx="1"/>
          </p:nvPr>
        </p:nvSpPr>
        <p:spPr>
          <a:xfrm>
            <a:off x="914400" y="2801011"/>
            <a:ext cx="7772400" cy="2918755"/>
          </a:xfrm>
        </p:spPr>
        <p:txBody>
          <a:bodyPr/>
          <a:lstStyle/>
          <a:p>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78</a:t>
            </a:fld>
            <a:endParaRPr lang="en-US" dirty="0"/>
          </a:p>
        </p:txBody>
      </p:sp>
      <p:sp>
        <p:nvSpPr>
          <p:cNvPr id="5" name="TextBox 4"/>
          <p:cNvSpPr txBox="1"/>
          <p:nvPr/>
        </p:nvSpPr>
        <p:spPr>
          <a:xfrm>
            <a:off x="914400" y="2272145"/>
            <a:ext cx="8395855" cy="2062103"/>
          </a:xfrm>
          <a:prstGeom prst="rect">
            <a:avLst/>
          </a:prstGeom>
          <a:noFill/>
        </p:spPr>
        <p:txBody>
          <a:bodyPr wrap="square" rtlCol="0">
            <a:spAutoFit/>
          </a:bodyPr>
          <a:lstStyle/>
          <a:p>
            <a:r>
              <a:rPr lang="en-US" sz="3200" dirty="0">
                <a:latin typeface="Courier New" panose="02070309020205020404" pitchFamily="49" charset="0"/>
                <a:cs typeface="Courier New" panose="02070309020205020404" pitchFamily="49" charset="0"/>
              </a:rPr>
              <a:t>t</a:t>
            </a:r>
            <a:r>
              <a:rPr lang="en-US" sz="3200" dirty="0" smtClean="0">
                <a:latin typeface="Courier New" panose="02070309020205020404" pitchFamily="49" charset="0"/>
                <a:cs typeface="Courier New" panose="02070309020205020404" pitchFamily="49" charset="0"/>
              </a:rPr>
              <a:t>ry:</a:t>
            </a:r>
          </a:p>
          <a:p>
            <a:r>
              <a:rPr lang="en-US" sz="3200" dirty="0">
                <a:latin typeface="Courier New" panose="02070309020205020404" pitchFamily="49" charset="0"/>
                <a:cs typeface="Courier New" panose="02070309020205020404" pitchFamily="49" charset="0"/>
              </a:rPr>
              <a:t> </a:t>
            </a:r>
            <a:r>
              <a:rPr lang="en-US" sz="3200" dirty="0" smtClean="0">
                <a:latin typeface="Courier New" panose="02070309020205020404" pitchFamily="49" charset="0"/>
                <a:cs typeface="Courier New" panose="02070309020205020404" pitchFamily="49" charset="0"/>
              </a:rPr>
              <a:t>   do_something_here</a:t>
            </a:r>
          </a:p>
          <a:p>
            <a:r>
              <a:rPr lang="en-US" sz="3200" dirty="0">
                <a:latin typeface="Courier New" panose="02070309020205020404" pitchFamily="49" charset="0"/>
                <a:cs typeface="Courier New" panose="02070309020205020404" pitchFamily="49" charset="0"/>
              </a:rPr>
              <a:t>e</a:t>
            </a:r>
            <a:r>
              <a:rPr lang="en-US" sz="3200" dirty="0" smtClean="0">
                <a:latin typeface="Courier New" panose="02070309020205020404" pitchFamily="49" charset="0"/>
                <a:cs typeface="Courier New" panose="02070309020205020404" pitchFamily="49" charset="0"/>
              </a:rPr>
              <a:t>xcept:</a:t>
            </a:r>
          </a:p>
          <a:p>
            <a:r>
              <a:rPr lang="en-US" sz="3200" dirty="0" smtClean="0">
                <a:latin typeface="Courier New" panose="02070309020205020404" pitchFamily="49" charset="0"/>
                <a:cs typeface="Courier New" panose="02070309020205020404" pitchFamily="49" charset="0"/>
              </a:rPr>
              <a:t>    code block runs upon error</a:t>
            </a:r>
            <a:endParaRPr lang="en-US" sz="32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333806741"/>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Conditional </a:t>
            </a:r>
            <a:r>
              <a:rPr lang="en-US" dirty="0" smtClean="0"/>
              <a:t>Statements</a:t>
            </a:r>
            <a:endParaRPr lang="en-US" dirty="0"/>
          </a:p>
        </p:txBody>
      </p:sp>
      <p:sp>
        <p:nvSpPr>
          <p:cNvPr id="3" name="Content Placeholder 2"/>
          <p:cNvSpPr>
            <a:spLocks noGrp="1"/>
          </p:cNvSpPr>
          <p:nvPr>
            <p:ph idx="1"/>
          </p:nvPr>
        </p:nvSpPr>
        <p:spPr>
          <a:xfrm>
            <a:off x="914400" y="1073818"/>
            <a:ext cx="7961152" cy="2918755"/>
          </a:xfrm>
        </p:spPr>
        <p:txBody>
          <a:bodyPr/>
          <a:lstStyle/>
          <a:p>
            <a:r>
              <a:rPr lang="en-US" dirty="0" smtClean="0"/>
              <a:t>Let’s fix prior code for one variable</a:t>
            </a:r>
          </a:p>
          <a:p>
            <a:pPr lvl="1"/>
            <a:r>
              <a:rPr lang="en-US" dirty="0" smtClean="0">
                <a:latin typeface="Courier"/>
              </a:rPr>
              <a:t>ConditionalStatements.ipynb</a:t>
            </a:r>
            <a:endParaRPr lang="en-US" dirty="0">
              <a:latin typeface="Courier"/>
            </a:endParaRP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79</a:t>
            </a:fld>
            <a:endParaRPr lang="en-US" dirty="0"/>
          </a:p>
        </p:txBody>
      </p:sp>
      <p:pic>
        <p:nvPicPr>
          <p:cNvPr id="5" name="Picture 4"/>
          <p:cNvPicPr>
            <a:picLocks noChangeAspect="1"/>
          </p:cNvPicPr>
          <p:nvPr/>
        </p:nvPicPr>
        <p:blipFill>
          <a:blip r:embed="rId2"/>
          <a:stretch>
            <a:fillRect/>
          </a:stretch>
        </p:blipFill>
        <p:spPr>
          <a:xfrm>
            <a:off x="2488297" y="2268548"/>
            <a:ext cx="4133850" cy="1724025"/>
          </a:xfrm>
          <a:prstGeom prst="rect">
            <a:avLst/>
          </a:prstGeom>
        </p:spPr>
      </p:pic>
      <p:pic>
        <p:nvPicPr>
          <p:cNvPr id="8" name="Picture 7"/>
          <p:cNvPicPr>
            <a:picLocks noChangeAspect="1"/>
          </p:cNvPicPr>
          <p:nvPr/>
        </p:nvPicPr>
        <p:blipFill>
          <a:blip r:embed="rId3"/>
          <a:stretch>
            <a:fillRect/>
          </a:stretch>
        </p:blipFill>
        <p:spPr>
          <a:xfrm>
            <a:off x="914400" y="4398317"/>
            <a:ext cx="8170877" cy="1441163"/>
          </a:xfrm>
          <a:prstGeom prst="rect">
            <a:avLst/>
          </a:prstGeom>
        </p:spPr>
      </p:pic>
    </p:spTree>
    <p:extLst>
      <p:ext uri="{BB962C8B-B14F-4D97-AF65-F5344CB8AC3E}">
        <p14:creationId xmlns:p14="http://schemas.microsoft.com/office/powerpoint/2010/main" val="284596599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Table of Contents</a:t>
            </a:r>
            <a:endParaRPr lang="en-US" dirty="0"/>
          </a:p>
        </p:txBody>
      </p:sp>
      <p:sp>
        <p:nvSpPr>
          <p:cNvPr id="3" name="Content Placeholder 2"/>
          <p:cNvSpPr>
            <a:spLocks noGrp="1"/>
          </p:cNvSpPr>
          <p:nvPr>
            <p:ph idx="1"/>
          </p:nvPr>
        </p:nvSpPr>
        <p:spPr>
          <a:xfrm>
            <a:off x="914400" y="934456"/>
            <a:ext cx="7772400" cy="4678363"/>
          </a:xfrm>
        </p:spPr>
        <p:txBody>
          <a:bodyPr/>
          <a:lstStyle/>
          <a:p>
            <a:pPr>
              <a:spcBef>
                <a:spcPts val="0"/>
              </a:spcBef>
            </a:pPr>
            <a:r>
              <a:rPr lang="en-US" dirty="0" smtClean="0">
                <a:hlinkClick r:id="rId2" action="ppaction://hlinksldjump"/>
              </a:rPr>
              <a:t>Lists</a:t>
            </a:r>
            <a:endParaRPr lang="en-US" dirty="0"/>
          </a:p>
          <a:p>
            <a:pPr>
              <a:spcBef>
                <a:spcPts val="0"/>
              </a:spcBef>
            </a:pPr>
            <a:r>
              <a:rPr lang="en-US" dirty="0">
                <a:hlinkClick r:id="rId3" action="ppaction://hlinksldjump"/>
              </a:rPr>
              <a:t>More Sorting</a:t>
            </a:r>
            <a:endParaRPr lang="en-US" dirty="0"/>
          </a:p>
          <a:p>
            <a:pPr>
              <a:spcBef>
                <a:spcPts val="0"/>
              </a:spcBef>
            </a:pPr>
            <a:r>
              <a:rPr lang="en-US" dirty="0">
                <a:hlinkClick r:id="rId4" action="ppaction://hlinksldjump"/>
              </a:rPr>
              <a:t>Sets</a:t>
            </a:r>
            <a:endParaRPr lang="en-US" dirty="0"/>
          </a:p>
          <a:p>
            <a:pPr>
              <a:spcBef>
                <a:spcPts val="0"/>
              </a:spcBef>
            </a:pPr>
            <a:r>
              <a:rPr lang="en-US" dirty="0">
                <a:hlinkClick r:id="rId5" action="ppaction://hlinksldjump"/>
              </a:rPr>
              <a:t>Loops</a:t>
            </a:r>
            <a:endParaRPr lang="en-US" dirty="0"/>
          </a:p>
          <a:p>
            <a:pPr>
              <a:spcBef>
                <a:spcPts val="0"/>
              </a:spcBef>
            </a:pPr>
            <a:r>
              <a:rPr lang="en-US" dirty="0">
                <a:hlinkClick r:id="rId6" action="ppaction://hlinksldjump"/>
              </a:rPr>
              <a:t>List Comprehension</a:t>
            </a:r>
            <a:endParaRPr lang="en-US" dirty="0">
              <a:hlinkClick r:id="rId7" action="ppaction://hlinksldjump"/>
            </a:endParaRPr>
          </a:p>
          <a:p>
            <a:pPr>
              <a:spcBef>
                <a:spcPts val="0"/>
              </a:spcBef>
            </a:pPr>
            <a:r>
              <a:rPr lang="en-US" dirty="0" smtClean="0">
                <a:hlinkClick r:id="rId8" action="ppaction://hlinksldjump"/>
              </a:rPr>
              <a:t>Tuples</a:t>
            </a:r>
            <a:endParaRPr lang="en-US" dirty="0"/>
          </a:p>
          <a:p>
            <a:pPr>
              <a:spcBef>
                <a:spcPts val="0"/>
              </a:spcBef>
            </a:pPr>
            <a:r>
              <a:rPr lang="en-US" dirty="0" smtClean="0">
                <a:hlinkClick r:id="rId9" action="ppaction://hlinksldjump"/>
              </a:rPr>
              <a:t>Dictionaries</a:t>
            </a:r>
            <a:endParaRPr lang="en-US" dirty="0"/>
          </a:p>
          <a:p>
            <a:pPr>
              <a:spcBef>
                <a:spcPts val="0"/>
              </a:spcBef>
            </a:pPr>
            <a:r>
              <a:rPr lang="en-US" dirty="0">
                <a:hlinkClick r:id="rId10" action="ppaction://hlinksldjump"/>
              </a:rPr>
              <a:t>Files Input &amp; Output</a:t>
            </a:r>
            <a:endParaRPr lang="en-US" dirty="0"/>
          </a:p>
          <a:p>
            <a:pPr>
              <a:spcBef>
                <a:spcPts val="0"/>
              </a:spcBef>
            </a:pPr>
            <a:r>
              <a:rPr lang="en-US" dirty="0" smtClean="0">
                <a:latin typeface="Courier"/>
                <a:hlinkClick r:id="rId11" action="ppaction://hlinksldjump"/>
              </a:rPr>
              <a:t>numpy</a:t>
            </a:r>
            <a:r>
              <a:rPr lang="en-US" dirty="0" smtClean="0">
                <a:hlinkClick r:id="rId11" action="ppaction://hlinksldjump"/>
              </a:rPr>
              <a:t> package</a:t>
            </a:r>
            <a:endParaRPr lang="en-US" dirty="0" smtClean="0"/>
          </a:p>
          <a:p>
            <a:pPr>
              <a:spcBef>
                <a:spcPts val="0"/>
              </a:spcBef>
            </a:pPr>
            <a:r>
              <a:rPr lang="en-US" dirty="0" smtClean="0">
                <a:latin typeface="Courier"/>
                <a:hlinkClick r:id="rId12" action="ppaction://hlinksldjump"/>
              </a:rPr>
              <a:t>pandas</a:t>
            </a:r>
            <a:r>
              <a:rPr lang="en-US" dirty="0" smtClean="0">
                <a:hlinkClick r:id="rId12" action="ppaction://hlinksldjump"/>
              </a:rPr>
              <a:t> package</a:t>
            </a:r>
            <a:endParaRPr lang="en-US" dirty="0" smtClean="0"/>
          </a:p>
          <a:p>
            <a:pPr>
              <a:spcBef>
                <a:spcPts val="0"/>
              </a:spcBef>
            </a:pPr>
            <a:r>
              <a:rPr lang="en-US" dirty="0">
                <a:hlinkClick r:id="rId13" action="ppaction://hlinksldjump"/>
              </a:rPr>
              <a:t>Additional Material</a:t>
            </a:r>
            <a:endParaRPr lang="en-US" dirty="0" smtClean="0"/>
          </a:p>
          <a:p>
            <a:pPr>
              <a:spcBef>
                <a:spcPts val="0"/>
              </a:spcBef>
            </a:pPr>
            <a:r>
              <a:rPr lang="en-US" dirty="0" smtClean="0">
                <a:hlinkClick r:id="rId14" action="ppaction://hlinksldjump"/>
              </a:rPr>
              <a:t>Regular Expressions</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8</a:t>
            </a:fld>
            <a:endParaRPr lang="en-US" dirty="0"/>
          </a:p>
        </p:txBody>
      </p:sp>
    </p:spTree>
    <p:extLst>
      <p:ext uri="{BB962C8B-B14F-4D97-AF65-F5344CB8AC3E}">
        <p14:creationId xmlns:p14="http://schemas.microsoft.com/office/powerpoint/2010/main" val="1010222536"/>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Conditional Statements</a:t>
            </a:r>
          </a:p>
        </p:txBody>
      </p:sp>
      <p:sp>
        <p:nvSpPr>
          <p:cNvPr id="3" name="Content Placeholder 2"/>
          <p:cNvSpPr>
            <a:spLocks noGrp="1"/>
          </p:cNvSpPr>
          <p:nvPr>
            <p:ph idx="1"/>
          </p:nvPr>
        </p:nvSpPr>
        <p:spPr>
          <a:xfrm>
            <a:off x="914400" y="1115302"/>
            <a:ext cx="7772400" cy="4678363"/>
          </a:xfrm>
        </p:spPr>
        <p:txBody>
          <a:bodyPr/>
          <a:lstStyle/>
          <a:p>
            <a:r>
              <a:rPr lang="en-US" dirty="0" smtClean="0"/>
              <a:t>Putting it together: insert the </a:t>
            </a:r>
            <a:r>
              <a:rPr lang="en-US" dirty="0" smtClean="0">
                <a:latin typeface="Courier New" panose="02070309020205020404" pitchFamily="49" charset="0"/>
                <a:cs typeface="Courier New" panose="02070309020205020404" pitchFamily="49" charset="0"/>
              </a:rPr>
              <a:t>try-except </a:t>
            </a:r>
            <a:r>
              <a:rPr lang="en-US" dirty="0" smtClean="0"/>
              <a:t>block 3 times in this original code</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80</a:t>
            </a:fld>
            <a:endParaRPr lang="en-US" dirty="0"/>
          </a:p>
        </p:txBody>
      </p:sp>
      <p:pic>
        <p:nvPicPr>
          <p:cNvPr id="5" name="Picture 4"/>
          <p:cNvPicPr>
            <a:picLocks noChangeAspect="1"/>
          </p:cNvPicPr>
          <p:nvPr/>
        </p:nvPicPr>
        <p:blipFill>
          <a:blip r:embed="rId3"/>
          <a:stretch>
            <a:fillRect/>
          </a:stretch>
        </p:blipFill>
        <p:spPr>
          <a:xfrm>
            <a:off x="2894202" y="2126009"/>
            <a:ext cx="4217521" cy="4595466"/>
          </a:xfrm>
          <a:prstGeom prst="rect">
            <a:avLst/>
          </a:prstGeom>
        </p:spPr>
      </p:pic>
    </p:spTree>
    <p:extLst>
      <p:ext uri="{BB962C8B-B14F-4D97-AF65-F5344CB8AC3E}">
        <p14:creationId xmlns:p14="http://schemas.microsoft.com/office/powerpoint/2010/main" val="3745411672"/>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Conditional Statements</a:t>
            </a:r>
            <a:endParaRPr lang="en-US" dirty="0"/>
          </a:p>
        </p:txBody>
      </p:sp>
      <p:sp>
        <p:nvSpPr>
          <p:cNvPr id="3" name="Content Placeholder 2"/>
          <p:cNvSpPr>
            <a:spLocks noGrp="1"/>
          </p:cNvSpPr>
          <p:nvPr>
            <p:ph idx="1"/>
          </p:nvPr>
        </p:nvSpPr>
        <p:spPr/>
        <p:txBody>
          <a:bodyPr/>
          <a:lstStyle/>
          <a:p>
            <a:r>
              <a:rPr lang="en-US" dirty="0" smtClean="0"/>
              <a:t>Try this</a:t>
            </a:r>
          </a:p>
          <a:p>
            <a:pPr lvl="1"/>
            <a:r>
              <a:rPr lang="en-US" dirty="0" smtClean="0">
                <a:latin typeface="Courier"/>
              </a:rPr>
              <a:t>ConditionalStatements.ipynb	</a:t>
            </a:r>
            <a:endParaRPr lang="en-US" dirty="0" smtClean="0"/>
          </a:p>
          <a:p>
            <a:endParaRPr lang="en-US" dirty="0"/>
          </a:p>
          <a:p>
            <a:endParaRPr lang="en-US" dirty="0" smtClean="0"/>
          </a:p>
          <a:p>
            <a:r>
              <a:rPr lang="en-US" dirty="0" smtClean="0"/>
              <a:t>Guardian Pattern</a:t>
            </a:r>
          </a:p>
          <a:p>
            <a:pPr lvl="1"/>
            <a:r>
              <a:rPr lang="en-US" dirty="0" smtClean="0"/>
              <a:t>After evaluation of each term in a Boolean statement the evaluation of the statement is halted if it is clear it will be false</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81</a:t>
            </a:fld>
            <a:endParaRPr lang="en-US" dirty="0"/>
          </a:p>
        </p:txBody>
      </p:sp>
      <p:sp>
        <p:nvSpPr>
          <p:cNvPr id="5" name="TextBox 4"/>
          <p:cNvSpPr txBox="1"/>
          <p:nvPr/>
        </p:nvSpPr>
        <p:spPr>
          <a:xfrm>
            <a:off x="1764143" y="5576121"/>
            <a:ext cx="5561138" cy="923330"/>
          </a:xfrm>
          <a:prstGeom prst="rect">
            <a:avLst/>
          </a:prstGeom>
          <a:noFill/>
        </p:spPr>
        <p:txBody>
          <a:bodyPr wrap="none" rtlCol="0">
            <a:spAutoFit/>
          </a:bodyPr>
          <a:lstStyle/>
          <a:p>
            <a:r>
              <a:rPr lang="en-US" dirty="0" smtClean="0">
                <a:latin typeface="Courier New" panose="02070309020205020404" pitchFamily="49" charset="0"/>
                <a:cs typeface="Courier New" panose="02070309020205020404" pitchFamily="49" charset="0"/>
              </a:rPr>
              <a:t>y = 1 </a:t>
            </a:r>
          </a:p>
          <a:p>
            <a:r>
              <a:rPr lang="en-US" dirty="0" smtClean="0">
                <a:latin typeface="Courier New" panose="02070309020205020404" pitchFamily="49" charset="0"/>
                <a:cs typeface="Courier New" panose="02070309020205020404" pitchFamily="49" charset="0"/>
              </a:rPr>
              <a:t>x = 0</a:t>
            </a:r>
          </a:p>
          <a:p>
            <a:r>
              <a:rPr lang="en-US" dirty="0">
                <a:latin typeface="Courier New" panose="02070309020205020404" pitchFamily="49" charset="0"/>
                <a:cs typeface="Courier New" panose="02070309020205020404" pitchFamily="49" charset="0"/>
              </a:rPr>
              <a:t>p</a:t>
            </a:r>
            <a:r>
              <a:rPr lang="en-US" dirty="0" smtClean="0">
                <a:latin typeface="Courier New" panose="02070309020205020404" pitchFamily="49" charset="0"/>
                <a:cs typeface="Courier New" panose="02070309020205020404" pitchFamily="49" charset="0"/>
              </a:rPr>
              <a:t>rint(y&lt;2 and x!=0 and x&lt;5 and y/x &gt;10)</a:t>
            </a:r>
            <a:endParaRPr lang="en-US" dirty="0">
              <a:latin typeface="Courier New" panose="02070309020205020404" pitchFamily="49" charset="0"/>
              <a:cs typeface="Courier New" panose="02070309020205020404" pitchFamily="49" charset="0"/>
            </a:endParaRPr>
          </a:p>
        </p:txBody>
      </p:sp>
      <p:sp>
        <p:nvSpPr>
          <p:cNvPr id="6" name="TextBox 5"/>
          <p:cNvSpPr txBox="1"/>
          <p:nvPr/>
        </p:nvSpPr>
        <p:spPr>
          <a:xfrm>
            <a:off x="1648691" y="2748157"/>
            <a:ext cx="4320413" cy="923330"/>
          </a:xfrm>
          <a:prstGeom prst="rect">
            <a:avLst/>
          </a:prstGeom>
          <a:noFill/>
        </p:spPr>
        <p:txBody>
          <a:bodyPr wrap="none" rtlCol="0">
            <a:spAutoFit/>
          </a:bodyPr>
          <a:lstStyle/>
          <a:p>
            <a:r>
              <a:rPr lang="en-US" dirty="0" smtClean="0">
                <a:latin typeface="Courier New" panose="02070309020205020404" pitchFamily="49" charset="0"/>
                <a:cs typeface="Courier New" panose="02070309020205020404" pitchFamily="49" charset="0"/>
              </a:rPr>
              <a:t>y = 1 </a:t>
            </a:r>
          </a:p>
          <a:p>
            <a:r>
              <a:rPr lang="en-US" dirty="0" smtClean="0">
                <a:latin typeface="Courier New" panose="02070309020205020404" pitchFamily="49" charset="0"/>
                <a:cs typeface="Courier New" panose="02070309020205020404" pitchFamily="49" charset="0"/>
              </a:rPr>
              <a:t>x = 0</a:t>
            </a:r>
          </a:p>
          <a:p>
            <a:r>
              <a:rPr lang="en-US" dirty="0">
                <a:latin typeface="Courier New" panose="02070309020205020404" pitchFamily="49" charset="0"/>
                <a:cs typeface="Courier New" panose="02070309020205020404" pitchFamily="49" charset="0"/>
              </a:rPr>
              <a:t>p</a:t>
            </a:r>
            <a:r>
              <a:rPr lang="en-US" dirty="0" smtClean="0">
                <a:latin typeface="Courier New" panose="02070309020205020404" pitchFamily="49" charset="0"/>
                <a:cs typeface="Courier New" panose="02070309020205020404" pitchFamily="49" charset="0"/>
              </a:rPr>
              <a:t>rint(y&lt;2 and x&lt;5 and y/x &gt;10)</a:t>
            </a:r>
            <a:endParaRPr 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369561361"/>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In-Class Exercise</a:t>
            </a:r>
            <a:endParaRPr lang="en-US" dirty="0"/>
          </a:p>
        </p:txBody>
      </p:sp>
      <p:sp>
        <p:nvSpPr>
          <p:cNvPr id="3" name="Content Placeholder 2"/>
          <p:cNvSpPr>
            <a:spLocks noGrp="1"/>
          </p:cNvSpPr>
          <p:nvPr>
            <p:ph idx="1"/>
          </p:nvPr>
        </p:nvSpPr>
        <p:spPr/>
        <p:txBody>
          <a:bodyPr/>
          <a:lstStyle/>
          <a:p>
            <a:r>
              <a:rPr lang="en-US" dirty="0" smtClean="0"/>
              <a:t>Implement the Fahrenheit-Celsius conversion using </a:t>
            </a:r>
            <a:r>
              <a:rPr lang="en-US" dirty="0" smtClean="0">
                <a:latin typeface="Courier New" panose="02070309020205020404" pitchFamily="49" charset="0"/>
                <a:cs typeface="Courier New" panose="02070309020205020404" pitchFamily="49" charset="0"/>
              </a:rPr>
              <a:t>try-except</a:t>
            </a:r>
            <a:r>
              <a:rPr lang="en-US" dirty="0" smtClean="0"/>
              <a:t> to screen for acceptable input data</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82</a:t>
            </a:fld>
            <a:endParaRPr lang="en-US" dirty="0"/>
          </a:p>
        </p:txBody>
      </p:sp>
    </p:spTree>
    <p:extLst>
      <p:ext uri="{BB962C8B-B14F-4D97-AF65-F5344CB8AC3E}">
        <p14:creationId xmlns:p14="http://schemas.microsoft.com/office/powerpoint/2010/main" val="3920604657"/>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Typical Errors</a:t>
            </a:r>
            <a:endParaRPr lang="en-US" dirty="0"/>
          </a:p>
        </p:txBody>
      </p:sp>
      <p:sp>
        <p:nvSpPr>
          <p:cNvPr id="3" name="Content Placeholder 2"/>
          <p:cNvSpPr>
            <a:spLocks noGrp="1"/>
          </p:cNvSpPr>
          <p:nvPr>
            <p:ph idx="1"/>
          </p:nvPr>
        </p:nvSpPr>
        <p:spPr>
          <a:xfrm>
            <a:off x="914400" y="1219200"/>
            <a:ext cx="7772400" cy="4906963"/>
          </a:xfrm>
        </p:spPr>
        <p:txBody>
          <a:bodyPr/>
          <a:lstStyle/>
          <a:p>
            <a:r>
              <a:rPr lang="en-US" dirty="0" smtClean="0"/>
              <a:t>Case sensitivity</a:t>
            </a:r>
          </a:p>
          <a:p>
            <a:pPr lvl="1"/>
            <a:r>
              <a:rPr lang="en-US" dirty="0"/>
              <a:t>N</a:t>
            </a:r>
            <a:r>
              <a:rPr lang="en-US" dirty="0" smtClean="0"/>
              <a:t>ot typing variable names or functions using the proper case</a:t>
            </a:r>
          </a:p>
          <a:p>
            <a:r>
              <a:rPr lang="en-US" dirty="0" smtClean="0"/>
              <a:t>Indentation errors</a:t>
            </a:r>
          </a:p>
          <a:p>
            <a:pPr lvl="1"/>
            <a:r>
              <a:rPr lang="en-US" dirty="0" smtClean="0"/>
              <a:t>Not indenting code under </a:t>
            </a:r>
            <a:r>
              <a:rPr lang="en-US" dirty="0" smtClean="0">
                <a:latin typeface="Courier New" panose="02070309020205020404" pitchFamily="49" charset="0"/>
                <a:cs typeface="Courier New" panose="02070309020205020404" pitchFamily="49" charset="0"/>
              </a:rPr>
              <a:t>if-else </a:t>
            </a:r>
            <a:r>
              <a:rPr lang="en-US" dirty="0" smtClean="0">
                <a:cs typeface="Courier New" panose="02070309020205020404" pitchFamily="49" charset="0"/>
              </a:rPr>
              <a:t>blocks</a:t>
            </a:r>
            <a:r>
              <a:rPr lang="en-US" dirty="0" smtClean="0">
                <a:latin typeface="Courier New" panose="02070309020205020404" pitchFamily="49" charset="0"/>
                <a:cs typeface="Courier New" panose="02070309020205020404" pitchFamily="49" charset="0"/>
              </a:rPr>
              <a:t>, try-except </a:t>
            </a:r>
            <a:r>
              <a:rPr lang="en-US" dirty="0" smtClean="0"/>
              <a:t>structures</a:t>
            </a:r>
          </a:p>
          <a:p>
            <a:pPr lvl="1"/>
            <a:r>
              <a:rPr lang="en-US" dirty="0" smtClean="0"/>
              <a:t>Not having proper or consistent indentation under </a:t>
            </a:r>
            <a:r>
              <a:rPr lang="en-US" dirty="0">
                <a:latin typeface="Courier New" panose="02070309020205020404" pitchFamily="49" charset="0"/>
                <a:cs typeface="Courier New" panose="02070309020205020404" pitchFamily="49" charset="0"/>
              </a:rPr>
              <a:t>if-else, </a:t>
            </a:r>
            <a:r>
              <a:rPr lang="en-US" dirty="0" smtClean="0">
                <a:latin typeface="Courier New" panose="02070309020205020404" pitchFamily="49" charset="0"/>
                <a:cs typeface="Courier New" panose="02070309020205020404" pitchFamily="49" charset="0"/>
              </a:rPr>
              <a:t>try-except </a:t>
            </a:r>
            <a:r>
              <a:rPr lang="en-US" dirty="0" smtClean="0"/>
              <a:t>structures</a:t>
            </a:r>
          </a:p>
          <a:p>
            <a:pPr lvl="1"/>
            <a:r>
              <a:rPr lang="en-US" dirty="0"/>
              <a:t>N</a:t>
            </a:r>
            <a:r>
              <a:rPr lang="en-US" dirty="0" smtClean="0"/>
              <a:t>ot starting lines on first space</a:t>
            </a:r>
          </a:p>
          <a:p>
            <a:r>
              <a:rPr lang="en-US" dirty="0" smtClean="0"/>
              <a:t>4 space indents between levels is typical</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83</a:t>
            </a:fld>
            <a:endParaRPr lang="en-US" dirty="0"/>
          </a:p>
        </p:txBody>
      </p:sp>
    </p:spTree>
    <p:extLst>
      <p:ext uri="{BB962C8B-B14F-4D97-AF65-F5344CB8AC3E}">
        <p14:creationId xmlns:p14="http://schemas.microsoft.com/office/powerpoint/2010/main" val="703661703"/>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Homework</a:t>
            </a:r>
            <a:endParaRPr lang="en-US" dirty="0"/>
          </a:p>
        </p:txBody>
      </p:sp>
      <p:sp>
        <p:nvSpPr>
          <p:cNvPr id="3" name="Content Placeholder 2"/>
          <p:cNvSpPr>
            <a:spLocks noGrp="1"/>
          </p:cNvSpPr>
          <p:nvPr>
            <p:ph idx="1"/>
          </p:nvPr>
        </p:nvSpPr>
        <p:spPr/>
        <p:txBody>
          <a:bodyPr/>
          <a:lstStyle/>
          <a:p>
            <a:r>
              <a:rPr lang="en-US" dirty="0" smtClean="0"/>
              <a:t>Exercises 3.1 – 3.3, pp. 38-39</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84</a:t>
            </a:fld>
            <a:endParaRPr lang="en-US" dirty="0"/>
          </a:p>
        </p:txBody>
      </p:sp>
    </p:spTree>
    <p:extLst>
      <p:ext uri="{BB962C8B-B14F-4D97-AF65-F5344CB8AC3E}">
        <p14:creationId xmlns:p14="http://schemas.microsoft.com/office/powerpoint/2010/main" val="1491583161"/>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Commenting and Markdown</a:t>
            </a:r>
            <a:endParaRPr lang="en-US" dirty="0"/>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3608257195"/>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3" name="Content Placeholder 2"/>
          <p:cNvSpPr>
            <a:spLocks noGrp="1"/>
          </p:cNvSpPr>
          <p:nvPr>
            <p:ph idx="1"/>
          </p:nvPr>
        </p:nvSpPr>
        <p:spPr/>
        <p:txBody>
          <a:bodyPr/>
          <a:lstStyle/>
          <a:p>
            <a:r>
              <a:rPr lang="en-US" dirty="0" smtClean="0"/>
              <a:t>Textbook</a:t>
            </a:r>
          </a:p>
          <a:p>
            <a:pPr lvl="1"/>
            <a:r>
              <a:rPr lang="en-US" dirty="0" smtClean="0"/>
              <a:t>Severance, Section 2.11</a:t>
            </a:r>
          </a:p>
          <a:p>
            <a:pPr lvl="2"/>
            <a:r>
              <a:rPr lang="en-US" dirty="0" smtClean="0"/>
              <a:t>There really isn’t much here</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86</a:t>
            </a:fld>
            <a:endParaRPr lang="en-US" dirty="0"/>
          </a:p>
        </p:txBody>
      </p:sp>
    </p:spTree>
    <p:extLst>
      <p:ext uri="{BB962C8B-B14F-4D97-AF65-F5344CB8AC3E}">
        <p14:creationId xmlns:p14="http://schemas.microsoft.com/office/powerpoint/2010/main" val="3935211782"/>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Commenting Code</a:t>
            </a:r>
            <a:endParaRPr lang="en-US" dirty="0"/>
          </a:p>
        </p:txBody>
      </p:sp>
      <p:sp>
        <p:nvSpPr>
          <p:cNvPr id="3" name="Content Placeholder 2"/>
          <p:cNvSpPr>
            <a:spLocks noGrp="1"/>
          </p:cNvSpPr>
          <p:nvPr>
            <p:ph idx="1"/>
          </p:nvPr>
        </p:nvSpPr>
        <p:spPr>
          <a:xfrm>
            <a:off x="914399" y="1447800"/>
            <a:ext cx="8019875" cy="4678363"/>
          </a:xfrm>
        </p:spPr>
        <p:txBody>
          <a:bodyPr/>
          <a:lstStyle/>
          <a:p>
            <a:r>
              <a:rPr lang="en-US" dirty="0" smtClean="0"/>
              <a:t>2 methods</a:t>
            </a:r>
          </a:p>
          <a:p>
            <a:pPr lvl="1"/>
            <a:r>
              <a:rPr lang="en-US" dirty="0" smtClean="0"/>
              <a:t># comments out remainder of a line</a:t>
            </a:r>
          </a:p>
          <a:p>
            <a:pPr lvl="1"/>
            <a:r>
              <a:rPr lang="en-US" dirty="0" smtClean="0"/>
              <a:t>""</a:t>
            </a:r>
            <a:r>
              <a:rPr lang="en-US" dirty="0"/>
              <a:t>" </a:t>
            </a:r>
            <a:r>
              <a:rPr lang="en-US" dirty="0" smtClean="0"/>
              <a:t> comments out all lines until next instance of ""</a:t>
            </a:r>
            <a:r>
              <a:rPr lang="en-US" dirty="0"/>
              <a:t>"</a:t>
            </a:r>
            <a:endParaRPr lang="en-US" dirty="0" smtClean="0"/>
          </a:p>
          <a:p>
            <a:r>
              <a:rPr lang="en-US" dirty="0" smtClean="0"/>
              <a:t>Commenting code is important</a:t>
            </a:r>
          </a:p>
          <a:p>
            <a:pPr lvl="1"/>
            <a:r>
              <a:rPr lang="en-US" dirty="0" smtClean="0"/>
              <a:t>You will soon forget the details of what you did and how you did it </a:t>
            </a:r>
          </a:p>
          <a:p>
            <a:pPr lvl="1"/>
            <a:r>
              <a:rPr lang="en-US" dirty="0" smtClean="0"/>
              <a:t>Give yourself, and whomever may use your code, a chance of understanding how it is constructed</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87</a:t>
            </a:fld>
            <a:endParaRPr lang="en-US" dirty="0"/>
          </a:p>
        </p:txBody>
      </p:sp>
    </p:spTree>
    <p:extLst>
      <p:ext uri="{BB962C8B-B14F-4D97-AF65-F5344CB8AC3E}">
        <p14:creationId xmlns:p14="http://schemas.microsoft.com/office/powerpoint/2010/main" val="2478603461"/>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Markdown</a:t>
            </a:r>
            <a:endParaRPr lang="en-US" dirty="0"/>
          </a:p>
        </p:txBody>
      </p:sp>
      <p:sp>
        <p:nvSpPr>
          <p:cNvPr id="3" name="Content Placeholder 2"/>
          <p:cNvSpPr>
            <a:spLocks noGrp="1"/>
          </p:cNvSpPr>
          <p:nvPr>
            <p:ph idx="1"/>
          </p:nvPr>
        </p:nvSpPr>
        <p:spPr/>
        <p:txBody>
          <a:bodyPr/>
          <a:lstStyle/>
          <a:p>
            <a:r>
              <a:rPr lang="en-US" dirty="0" smtClean="0"/>
              <a:t>Jupyter is excellent at documenting your work</a:t>
            </a:r>
          </a:p>
          <a:p>
            <a:pPr lvl="1"/>
            <a:r>
              <a:rPr lang="en-US" dirty="0" smtClean="0"/>
              <a:t>Can create a “report” in Jupyter</a:t>
            </a:r>
          </a:p>
          <a:p>
            <a:pPr lvl="1"/>
            <a:r>
              <a:rPr lang="en-US" dirty="0" smtClean="0"/>
              <a:t>Example: </a:t>
            </a:r>
            <a:r>
              <a:rPr lang="en-US" dirty="0" smtClean="0">
                <a:latin typeface="Courier"/>
              </a:rPr>
              <a:t>MarkdownExample.ipynb</a:t>
            </a:r>
          </a:p>
          <a:p>
            <a:r>
              <a:rPr lang="en-US" dirty="0" smtClean="0"/>
              <a:t>Create a markdown cell</a:t>
            </a:r>
          </a:p>
          <a:p>
            <a:pPr lvl="1"/>
            <a:r>
              <a:rPr lang="en-US" dirty="0" smtClean="0">
                <a:latin typeface="Courier"/>
              </a:rPr>
              <a:t>Esc-m</a:t>
            </a:r>
            <a:endParaRPr lang="en-US" dirty="0">
              <a:latin typeface="Courier"/>
            </a:endParaRP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88</a:t>
            </a:fld>
            <a:endParaRPr lang="en-US" dirty="0"/>
          </a:p>
        </p:txBody>
      </p:sp>
    </p:spTree>
    <p:extLst>
      <p:ext uri="{BB962C8B-B14F-4D97-AF65-F5344CB8AC3E}">
        <p14:creationId xmlns:p14="http://schemas.microsoft.com/office/powerpoint/2010/main" val="604871507"/>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Jupyter</a:t>
            </a:r>
            <a:endParaRPr lang="en-US" dirty="0"/>
          </a:p>
        </p:txBody>
      </p:sp>
      <p:sp>
        <p:nvSpPr>
          <p:cNvPr id="3" name="Content Placeholder 2"/>
          <p:cNvSpPr>
            <a:spLocks noGrp="1"/>
          </p:cNvSpPr>
          <p:nvPr>
            <p:ph idx="1"/>
          </p:nvPr>
        </p:nvSpPr>
        <p:spPr>
          <a:xfrm>
            <a:off x="914400" y="940526"/>
            <a:ext cx="8229600" cy="5185638"/>
          </a:xfrm>
        </p:spPr>
        <p:txBody>
          <a:bodyPr/>
          <a:lstStyle/>
          <a:p>
            <a:pPr>
              <a:spcBef>
                <a:spcPts val="0"/>
              </a:spcBef>
            </a:pPr>
            <a:r>
              <a:rPr lang="en-US" dirty="0" smtClean="0"/>
              <a:t>Jupyter hot keys cliff notes</a:t>
            </a:r>
          </a:p>
          <a:p>
            <a:pPr lvl="1">
              <a:spcBef>
                <a:spcPts val="0"/>
              </a:spcBef>
            </a:pPr>
            <a:r>
              <a:rPr lang="en-US" dirty="0" smtClean="0">
                <a:latin typeface="Courier" pitchFamily="49" charset="0"/>
              </a:rPr>
              <a:t>Ctrl+Shift+P</a:t>
            </a:r>
            <a:r>
              <a:rPr lang="en-US" dirty="0" smtClean="0"/>
              <a:t>: get list of hot keys</a:t>
            </a:r>
          </a:p>
          <a:p>
            <a:pPr lvl="2">
              <a:spcBef>
                <a:spcPts val="0"/>
              </a:spcBef>
            </a:pPr>
            <a:r>
              <a:rPr lang="en-US" dirty="0" smtClean="0"/>
              <a:t>Or with menu: </a:t>
            </a:r>
            <a:r>
              <a:rPr lang="en-US" dirty="0" smtClean="0">
                <a:latin typeface="Courier New" panose="02070309020205020404" pitchFamily="49" charset="0"/>
                <a:cs typeface="Courier New" panose="02070309020205020404" pitchFamily="49" charset="0"/>
              </a:rPr>
              <a:t>Help-Keyboard Shortcuts</a:t>
            </a:r>
            <a:endParaRPr lang="en-US" dirty="0" smtClean="0"/>
          </a:p>
          <a:p>
            <a:pPr lvl="1">
              <a:spcBef>
                <a:spcPts val="0"/>
              </a:spcBef>
            </a:pPr>
            <a:r>
              <a:rPr lang="en-US" dirty="0" smtClean="0">
                <a:latin typeface="Courier" pitchFamily="49" charset="0"/>
              </a:rPr>
              <a:t>Shift+Enter</a:t>
            </a:r>
            <a:r>
              <a:rPr lang="en-US" dirty="0" smtClean="0"/>
              <a:t>: execute current cell</a:t>
            </a:r>
          </a:p>
          <a:p>
            <a:pPr lvl="1">
              <a:spcBef>
                <a:spcPts val="0"/>
              </a:spcBef>
            </a:pPr>
            <a:r>
              <a:rPr lang="en-US" dirty="0" smtClean="0">
                <a:latin typeface="Courier" pitchFamily="49" charset="0"/>
              </a:rPr>
              <a:t>Tab:</a:t>
            </a:r>
            <a:r>
              <a:rPr lang="en-US" dirty="0" smtClean="0"/>
              <a:t> code completion</a:t>
            </a:r>
          </a:p>
          <a:p>
            <a:pPr lvl="1">
              <a:spcBef>
                <a:spcPts val="0"/>
              </a:spcBef>
            </a:pPr>
            <a:r>
              <a:rPr lang="en-US" dirty="0" smtClean="0">
                <a:latin typeface="Courier" pitchFamily="49" charset="0"/>
              </a:rPr>
              <a:t>Shift+Tab:</a:t>
            </a:r>
            <a:endParaRPr lang="en-US" dirty="0" smtClean="0"/>
          </a:p>
          <a:p>
            <a:pPr lvl="2">
              <a:spcBef>
                <a:spcPts val="0"/>
              </a:spcBef>
            </a:pPr>
            <a:r>
              <a:rPr lang="en-US" dirty="0" smtClean="0"/>
              <a:t>Typed after open parentheses shows method parameters</a:t>
            </a:r>
          </a:p>
          <a:p>
            <a:pPr lvl="1">
              <a:spcBef>
                <a:spcPts val="0"/>
              </a:spcBef>
            </a:pPr>
            <a:r>
              <a:rPr lang="en-US" dirty="0" smtClean="0">
                <a:latin typeface="Courier" pitchFamily="49" charset="0"/>
              </a:rPr>
              <a:t>Esc+m</a:t>
            </a:r>
            <a:r>
              <a:rPr lang="en-US" dirty="0" smtClean="0"/>
              <a:t>: change cell to markdown</a:t>
            </a:r>
          </a:p>
          <a:p>
            <a:pPr lvl="2">
              <a:spcBef>
                <a:spcPts val="0"/>
              </a:spcBef>
            </a:pPr>
            <a:r>
              <a:rPr lang="en-US" dirty="0" smtClean="0"/>
              <a:t>You must click on cell to enter markdown text</a:t>
            </a:r>
          </a:p>
          <a:p>
            <a:pPr lvl="2">
              <a:spcBef>
                <a:spcPts val="0"/>
              </a:spcBef>
            </a:pPr>
            <a:r>
              <a:rPr lang="en-US" dirty="0">
                <a:latin typeface="Courier" pitchFamily="49" charset="0"/>
              </a:rPr>
              <a:t>Shift+Enter</a:t>
            </a:r>
            <a:r>
              <a:rPr lang="en-US" dirty="0"/>
              <a:t>: </a:t>
            </a:r>
            <a:r>
              <a:rPr lang="en-US" dirty="0" smtClean="0"/>
              <a:t>to execute markdown</a:t>
            </a:r>
            <a:endParaRPr lang="en-US" dirty="0"/>
          </a:p>
          <a:p>
            <a:pPr lvl="1">
              <a:spcBef>
                <a:spcPts val="0"/>
              </a:spcBef>
            </a:pPr>
            <a:r>
              <a:rPr lang="en-US" dirty="0" smtClean="0">
                <a:latin typeface="Courier" pitchFamily="49" charset="0"/>
              </a:rPr>
              <a:t>Esc+F</a:t>
            </a:r>
            <a:r>
              <a:rPr lang="en-US" dirty="0" smtClean="0"/>
              <a:t>: find within input cells</a:t>
            </a:r>
          </a:p>
          <a:p>
            <a:pPr lvl="1">
              <a:spcBef>
                <a:spcPts val="0"/>
              </a:spcBef>
            </a:pPr>
            <a:r>
              <a:rPr lang="en-US" dirty="0" smtClean="0">
                <a:latin typeface="Courier" pitchFamily="49" charset="0"/>
              </a:rPr>
              <a:t>Ctrl+a</a:t>
            </a:r>
            <a:r>
              <a:rPr lang="en-US" dirty="0" smtClean="0"/>
              <a:t>: select all</a:t>
            </a:r>
          </a:p>
          <a:p>
            <a:pPr lvl="1">
              <a:spcBef>
                <a:spcPts val="0"/>
              </a:spcBef>
            </a:pPr>
            <a:r>
              <a:rPr lang="en-US" dirty="0" smtClean="0">
                <a:latin typeface="Courier" pitchFamily="49" charset="0"/>
              </a:rPr>
              <a:t>Ctrl+z</a:t>
            </a:r>
            <a:r>
              <a:rPr lang="en-US" dirty="0" smtClean="0"/>
              <a:t>: undo</a:t>
            </a:r>
          </a:p>
          <a:p>
            <a:pPr lvl="1">
              <a:spcBef>
                <a:spcPts val="0"/>
              </a:spcBef>
            </a:pPr>
            <a:r>
              <a:rPr lang="en-US" dirty="0" smtClean="0">
                <a:latin typeface="Courier" pitchFamily="49" charset="0"/>
              </a:rPr>
              <a:t>Ctrl+c</a:t>
            </a:r>
            <a:r>
              <a:rPr lang="en-US" dirty="0" smtClean="0"/>
              <a:t>, </a:t>
            </a:r>
            <a:r>
              <a:rPr lang="en-US" dirty="0" smtClean="0">
                <a:latin typeface="Courier" pitchFamily="49" charset="0"/>
              </a:rPr>
              <a:t>Ctrl+v</a:t>
            </a:r>
            <a:r>
              <a:rPr lang="en-US" dirty="0" smtClean="0"/>
              <a:t>: copy and paste, as usual</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89</a:t>
            </a:fld>
            <a:endParaRPr lang="en-US" dirty="0"/>
          </a:p>
        </p:txBody>
      </p:sp>
    </p:spTree>
    <p:extLst>
      <p:ext uri="{BB962C8B-B14F-4D97-AF65-F5344CB8AC3E}">
        <p14:creationId xmlns:p14="http://schemas.microsoft.com/office/powerpoint/2010/main" val="216418918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a:t>Python (Anaconda) </a:t>
            </a:r>
            <a:r>
              <a:rPr lang="en-US" dirty="0" smtClean="0"/>
              <a:t>Installation</a:t>
            </a:r>
            <a:br>
              <a:rPr lang="en-US" dirty="0" smtClean="0"/>
            </a:br>
            <a:r>
              <a:rPr lang="en-US" dirty="0" smtClean="0"/>
              <a:t>&amp; Course Material Set-up</a:t>
            </a:r>
            <a:endParaRPr lang="en-US" dirty="0"/>
          </a:p>
        </p:txBody>
      </p:sp>
      <p:sp>
        <p:nvSpPr>
          <p:cNvPr id="6" name="Subtitle 5"/>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1880727558"/>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Functions</a:t>
            </a:r>
            <a:endParaRPr lang="en-US" dirty="0"/>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1836886428"/>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3" name="Content Placeholder 2"/>
          <p:cNvSpPr>
            <a:spLocks noGrp="1"/>
          </p:cNvSpPr>
          <p:nvPr>
            <p:ph idx="1"/>
          </p:nvPr>
        </p:nvSpPr>
        <p:spPr/>
        <p:txBody>
          <a:bodyPr/>
          <a:lstStyle/>
          <a:p>
            <a:r>
              <a:rPr lang="en-US" dirty="0"/>
              <a:t>Textbook </a:t>
            </a:r>
            <a:endParaRPr lang="en-US" dirty="0" smtClean="0"/>
          </a:p>
          <a:p>
            <a:pPr lvl="1"/>
            <a:r>
              <a:rPr lang="en-US" dirty="0" smtClean="0"/>
              <a:t>Severance, Chapter 4</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91</a:t>
            </a:fld>
            <a:endParaRPr lang="en-US" dirty="0"/>
          </a:p>
        </p:txBody>
      </p:sp>
    </p:spTree>
    <p:extLst>
      <p:ext uri="{BB962C8B-B14F-4D97-AF65-F5344CB8AC3E}">
        <p14:creationId xmlns:p14="http://schemas.microsoft.com/office/powerpoint/2010/main" val="4080268326"/>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Functions</a:t>
            </a:r>
            <a:endParaRPr lang="en-US" dirty="0"/>
          </a:p>
        </p:txBody>
      </p:sp>
      <p:sp>
        <p:nvSpPr>
          <p:cNvPr id="3" name="Content Placeholder 2"/>
          <p:cNvSpPr>
            <a:spLocks noGrp="1"/>
          </p:cNvSpPr>
          <p:nvPr>
            <p:ph idx="1"/>
          </p:nvPr>
        </p:nvSpPr>
        <p:spPr>
          <a:xfrm>
            <a:off x="914399" y="1447800"/>
            <a:ext cx="8155710" cy="4678363"/>
          </a:xfrm>
        </p:spPr>
        <p:txBody>
          <a:bodyPr/>
          <a:lstStyle/>
          <a:p>
            <a:r>
              <a:rPr lang="en-US" dirty="0" smtClean="0"/>
              <a:t>We’ve already used some built-in functions:</a:t>
            </a:r>
          </a:p>
          <a:p>
            <a:pPr lvl="1"/>
            <a:r>
              <a:rPr lang="en-US" dirty="0" smtClean="0">
                <a:latin typeface="Courier New" panose="02070309020205020404" pitchFamily="49" charset="0"/>
                <a:cs typeface="Courier New" panose="02070309020205020404" pitchFamily="49" charset="0"/>
              </a:rPr>
              <a:t>max()</a:t>
            </a:r>
            <a:r>
              <a:rPr lang="en-US" dirty="0" smtClean="0">
                <a:cs typeface="Courier New" panose="02070309020205020404" pitchFamily="49" charset="0"/>
              </a:rPr>
              <a:t>, </a:t>
            </a:r>
            <a:r>
              <a:rPr lang="en-US" dirty="0" smtClean="0">
                <a:latin typeface="Courier New" panose="02070309020205020404" pitchFamily="49" charset="0"/>
                <a:cs typeface="Courier New" panose="02070309020205020404" pitchFamily="49" charset="0"/>
              </a:rPr>
              <a:t>min()</a:t>
            </a:r>
            <a:r>
              <a:rPr lang="en-US" dirty="0" smtClean="0">
                <a:cs typeface="Courier New" panose="02070309020205020404" pitchFamily="49" charset="0"/>
              </a:rPr>
              <a:t>, </a:t>
            </a:r>
            <a:r>
              <a:rPr lang="en-US" dirty="0" smtClean="0">
                <a:latin typeface="Courier New" panose="02070309020205020404" pitchFamily="49" charset="0"/>
                <a:cs typeface="Courier New" panose="02070309020205020404" pitchFamily="49" charset="0"/>
              </a:rPr>
              <a:t>str()</a:t>
            </a:r>
            <a:r>
              <a:rPr lang="en-US" dirty="0" smtClean="0">
                <a:cs typeface="Courier New" panose="02070309020205020404" pitchFamily="49" charset="0"/>
              </a:rPr>
              <a:t>, </a:t>
            </a:r>
            <a:r>
              <a:rPr lang="en-US" dirty="0" smtClean="0">
                <a:latin typeface="Courier New" panose="02070309020205020404" pitchFamily="49" charset="0"/>
                <a:cs typeface="Courier New" panose="02070309020205020404" pitchFamily="49" charset="0"/>
              </a:rPr>
              <a:t>int()</a:t>
            </a:r>
            <a:r>
              <a:rPr lang="en-US" dirty="0" smtClean="0">
                <a:cs typeface="Courier New" panose="02070309020205020404" pitchFamily="49" charset="0"/>
              </a:rPr>
              <a:t>, </a:t>
            </a:r>
            <a:r>
              <a:rPr lang="en-US" dirty="0" smtClean="0">
                <a:latin typeface="Courier New" panose="02070309020205020404" pitchFamily="49" charset="0"/>
                <a:cs typeface="Courier New" panose="02070309020205020404" pitchFamily="49" charset="0"/>
              </a:rPr>
              <a:t>float(), len(), pow()</a:t>
            </a:r>
          </a:p>
          <a:p>
            <a:r>
              <a:rPr lang="en-US" dirty="0"/>
              <a:t>S</a:t>
            </a:r>
            <a:r>
              <a:rPr lang="en-US" dirty="0" smtClean="0"/>
              <a:t>yntax/terminology</a:t>
            </a:r>
          </a:p>
          <a:p>
            <a:pPr lvl="1"/>
            <a:r>
              <a:rPr lang="en-US" dirty="0" smtClean="0"/>
              <a:t>In this statement, </a:t>
            </a:r>
            <a:r>
              <a:rPr lang="en-US" dirty="0" smtClean="0">
                <a:latin typeface="Courier New" panose="02070309020205020404" pitchFamily="49" charset="0"/>
                <a:cs typeface="Courier New" panose="02070309020205020404" pitchFamily="49" charset="0"/>
              </a:rPr>
              <a:t>str(4)</a:t>
            </a:r>
            <a:r>
              <a:rPr lang="en-US" dirty="0" smtClean="0"/>
              <a:t>:</a:t>
            </a:r>
          </a:p>
          <a:p>
            <a:pPr lvl="2"/>
            <a:r>
              <a:rPr lang="en-US" dirty="0" smtClean="0"/>
              <a:t>“</a:t>
            </a:r>
            <a:r>
              <a:rPr lang="en-US" dirty="0" smtClean="0">
                <a:latin typeface="Courier"/>
              </a:rPr>
              <a:t>str</a:t>
            </a:r>
            <a:r>
              <a:rPr lang="en-US" dirty="0" smtClean="0"/>
              <a:t>” is the function</a:t>
            </a:r>
          </a:p>
          <a:p>
            <a:pPr lvl="2"/>
            <a:r>
              <a:rPr lang="en-US" dirty="0" smtClean="0"/>
              <a:t>4 is the argument</a:t>
            </a:r>
          </a:p>
          <a:p>
            <a:pPr lvl="1"/>
            <a:r>
              <a:rPr lang="en-US" dirty="0" smtClean="0"/>
              <a:t>In this statement </a:t>
            </a:r>
            <a:r>
              <a:rPr lang="en-US" dirty="0" smtClean="0">
                <a:latin typeface="Courier New" panose="02070309020205020404" pitchFamily="49" charset="0"/>
                <a:cs typeface="Courier New" panose="02070309020205020404" pitchFamily="49" charset="0"/>
              </a:rPr>
              <a:t>min(2,3)</a:t>
            </a:r>
            <a:r>
              <a:rPr lang="en-US" dirty="0" smtClean="0"/>
              <a:t>:</a:t>
            </a:r>
          </a:p>
          <a:p>
            <a:pPr lvl="2"/>
            <a:r>
              <a:rPr lang="en-US" dirty="0" smtClean="0"/>
              <a:t>“</a:t>
            </a:r>
            <a:r>
              <a:rPr lang="en-US" dirty="0" smtClean="0">
                <a:latin typeface="Courier"/>
              </a:rPr>
              <a:t>min</a:t>
            </a:r>
            <a:r>
              <a:rPr lang="en-US" dirty="0" smtClean="0"/>
              <a:t>” is the function</a:t>
            </a:r>
          </a:p>
          <a:p>
            <a:pPr lvl="2"/>
            <a:r>
              <a:rPr lang="en-US" dirty="0" smtClean="0"/>
              <a:t>2 &amp; 3 are the arguments</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92</a:t>
            </a:fld>
            <a:endParaRPr lang="en-US" dirty="0"/>
          </a:p>
        </p:txBody>
      </p:sp>
    </p:spTree>
    <p:extLst>
      <p:ext uri="{BB962C8B-B14F-4D97-AF65-F5344CB8AC3E}">
        <p14:creationId xmlns:p14="http://schemas.microsoft.com/office/powerpoint/2010/main" val="2405338775"/>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Functions</a:t>
            </a:r>
            <a:endParaRPr lang="en-US" dirty="0"/>
          </a:p>
        </p:txBody>
      </p:sp>
      <p:sp>
        <p:nvSpPr>
          <p:cNvPr id="3" name="Content Placeholder 2"/>
          <p:cNvSpPr>
            <a:spLocks noGrp="1"/>
          </p:cNvSpPr>
          <p:nvPr>
            <p:ph idx="1"/>
          </p:nvPr>
        </p:nvSpPr>
        <p:spPr>
          <a:xfrm>
            <a:off x="914400" y="1447800"/>
            <a:ext cx="8229600" cy="4678363"/>
          </a:xfrm>
        </p:spPr>
        <p:txBody>
          <a:bodyPr/>
          <a:lstStyle/>
          <a:p>
            <a:r>
              <a:rPr lang="en-US" dirty="0" smtClean="0"/>
              <a:t>We will use these later:</a:t>
            </a:r>
          </a:p>
          <a:p>
            <a:pPr lvl="1"/>
            <a:r>
              <a:rPr lang="en-US" dirty="0" smtClean="0">
                <a:latin typeface="Courier New" panose="02070309020205020404" pitchFamily="49" charset="0"/>
                <a:cs typeface="Courier New" panose="02070309020205020404" pitchFamily="49" charset="0"/>
              </a:rPr>
              <a:t>range()</a:t>
            </a:r>
            <a:r>
              <a:rPr lang="en-US" dirty="0" smtClean="0">
                <a:cs typeface="Courier New" panose="02070309020205020404" pitchFamily="49" charset="0"/>
              </a:rPr>
              <a:t>: create a list of numbers</a:t>
            </a:r>
            <a:endParaRPr lang="en-US" dirty="0" smtClean="0"/>
          </a:p>
          <a:p>
            <a:pPr lvl="1"/>
            <a:r>
              <a:rPr lang="en-US" dirty="0" smtClean="0">
                <a:latin typeface="Courier New" panose="02070309020205020404" pitchFamily="49" charset="0"/>
                <a:cs typeface="Courier New" panose="02070309020205020404" pitchFamily="49" charset="0"/>
              </a:rPr>
              <a:t>abs()</a:t>
            </a:r>
            <a:r>
              <a:rPr lang="en-US" dirty="0" smtClean="0">
                <a:cs typeface="Courier New" panose="02070309020205020404" pitchFamily="49" charset="0"/>
              </a:rPr>
              <a:t>: absolute value</a:t>
            </a:r>
            <a:endParaRPr lang="en-US" dirty="0"/>
          </a:p>
          <a:p>
            <a:pPr lvl="1"/>
            <a:r>
              <a:rPr lang="en-US" dirty="0" smtClean="0">
                <a:latin typeface="Courier New" panose="02070309020205020404" pitchFamily="49" charset="0"/>
                <a:cs typeface="Courier New" panose="02070309020205020404" pitchFamily="49" charset="0"/>
              </a:rPr>
              <a:t>sum()</a:t>
            </a:r>
            <a:r>
              <a:rPr lang="en-US" dirty="0" smtClean="0">
                <a:cs typeface="Courier New" panose="02070309020205020404" pitchFamily="49" charset="0"/>
              </a:rPr>
              <a:t>: sum of numbers</a:t>
            </a:r>
            <a:endParaRPr lang="en-US" dirty="0"/>
          </a:p>
          <a:p>
            <a:pPr lvl="1"/>
            <a:r>
              <a:rPr lang="en-US" dirty="0" smtClean="0">
                <a:latin typeface="Courier New" panose="02070309020205020404" pitchFamily="49" charset="0"/>
                <a:cs typeface="Courier New" panose="02070309020205020404" pitchFamily="49" charset="0"/>
              </a:rPr>
              <a:t>open()</a:t>
            </a:r>
            <a:r>
              <a:rPr lang="en-US" dirty="0" smtClean="0">
                <a:cs typeface="Courier New" panose="02070309020205020404" pitchFamily="49" charset="0"/>
              </a:rPr>
              <a:t>: open a data file for input</a:t>
            </a:r>
            <a:endParaRPr lang="en-US" dirty="0"/>
          </a:p>
          <a:p>
            <a:r>
              <a:rPr lang="en-US" dirty="0" smtClean="0"/>
              <a:t>For list of built-in Python functions:</a:t>
            </a:r>
          </a:p>
          <a:p>
            <a:pPr lvl="1"/>
            <a:r>
              <a:rPr lang="en-US" dirty="0" smtClean="0">
                <a:hlinkClick r:id="rId2"/>
              </a:rPr>
              <a:t>https://docs.python.org/2/library/functions.html</a:t>
            </a:r>
            <a:endParaRPr lang="en-US" dirty="0" smtClean="0"/>
          </a:p>
          <a:p>
            <a:pPr lvl="1"/>
            <a:endParaRPr lang="en-US" dirty="0">
              <a:latin typeface="Courier New" panose="02070309020205020404" pitchFamily="49" charset="0"/>
              <a:cs typeface="Courier New" panose="02070309020205020404" pitchFamily="49" charset="0"/>
            </a:endParaRP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93</a:t>
            </a:fld>
            <a:endParaRPr lang="en-US" dirty="0"/>
          </a:p>
        </p:txBody>
      </p:sp>
    </p:spTree>
    <p:extLst>
      <p:ext uri="{BB962C8B-B14F-4D97-AF65-F5344CB8AC3E}">
        <p14:creationId xmlns:p14="http://schemas.microsoft.com/office/powerpoint/2010/main" val="3563137942"/>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Custom Functions</a:t>
            </a:r>
            <a:endParaRPr lang="en-US" dirty="0"/>
          </a:p>
        </p:txBody>
      </p:sp>
      <p:sp>
        <p:nvSpPr>
          <p:cNvPr id="3" name="Content Placeholder 2"/>
          <p:cNvSpPr>
            <a:spLocks noGrp="1"/>
          </p:cNvSpPr>
          <p:nvPr>
            <p:ph idx="1"/>
          </p:nvPr>
        </p:nvSpPr>
        <p:spPr>
          <a:xfrm>
            <a:off x="914399" y="1447800"/>
            <a:ext cx="7907867" cy="4678363"/>
          </a:xfrm>
        </p:spPr>
        <p:txBody>
          <a:bodyPr/>
          <a:lstStyle/>
          <a:p>
            <a:r>
              <a:rPr lang="en-US" dirty="0" smtClean="0"/>
              <a:t>We can also write our own custom functions</a:t>
            </a:r>
          </a:p>
          <a:p>
            <a:r>
              <a:rPr lang="en-US" dirty="0" smtClean="0"/>
              <a:t>We’ll show an example that demonstrates how to write a function and why you would want to do it</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94</a:t>
            </a:fld>
            <a:endParaRPr lang="en-US" dirty="0"/>
          </a:p>
        </p:txBody>
      </p:sp>
    </p:spTree>
    <p:extLst>
      <p:ext uri="{BB962C8B-B14F-4D97-AF65-F5344CB8AC3E}">
        <p14:creationId xmlns:p14="http://schemas.microsoft.com/office/powerpoint/2010/main" val="461932890"/>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Simple Function Example</a:t>
            </a:r>
            <a:endParaRPr lang="en-US" dirty="0"/>
          </a:p>
        </p:txBody>
      </p:sp>
      <p:sp>
        <p:nvSpPr>
          <p:cNvPr id="3" name="Content Placeholder 2"/>
          <p:cNvSpPr>
            <a:spLocks noGrp="1"/>
          </p:cNvSpPr>
          <p:nvPr>
            <p:ph idx="1"/>
          </p:nvPr>
        </p:nvSpPr>
        <p:spPr>
          <a:xfrm>
            <a:off x="914400" y="1050238"/>
            <a:ext cx="7772400" cy="4678363"/>
          </a:xfrm>
        </p:spPr>
        <p:txBody>
          <a:bodyPr/>
          <a:lstStyle/>
          <a:p>
            <a:r>
              <a:rPr lang="en-US" sz="2800" dirty="0" smtClean="0">
                <a:latin typeface="Courier"/>
              </a:rPr>
              <a:t>CustomFunctionIntroduction.ipynb</a:t>
            </a:r>
          </a:p>
          <a:p>
            <a:r>
              <a:rPr lang="en-US" dirty="0" smtClean="0"/>
              <a:t>A function:</a:t>
            </a:r>
          </a:p>
          <a:p>
            <a:pPr lvl="1"/>
            <a:r>
              <a:rPr lang="en-US" dirty="0" smtClean="0"/>
              <a:t>Has input an output</a:t>
            </a:r>
          </a:p>
          <a:p>
            <a:pPr lvl="1"/>
            <a:r>
              <a:rPr lang="en-US" dirty="0" smtClean="0"/>
              <a:t>Is reusable</a:t>
            </a:r>
          </a:p>
          <a:p>
            <a:pPr lvl="2"/>
            <a:r>
              <a:rPr lang="en-US" dirty="0" smtClean="0"/>
              <a:t>Can be called from other parts of our code</a:t>
            </a:r>
          </a:p>
          <a:p>
            <a:endParaRPr lang="en-US" sz="2800" dirty="0" smtClean="0">
              <a:latin typeface="Courier"/>
            </a:endParaRPr>
          </a:p>
          <a:p>
            <a:endParaRPr lang="en-US" sz="2800" dirty="0">
              <a:latin typeface="Courier"/>
            </a:endParaRPr>
          </a:p>
          <a:p>
            <a:endParaRPr lang="en-US" sz="2800" dirty="0" smtClean="0">
              <a:latin typeface="Courier"/>
            </a:endParaRPr>
          </a:p>
          <a:p>
            <a:endParaRPr lang="en-US" dirty="0"/>
          </a:p>
          <a:p>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95</a:t>
            </a:fld>
            <a:endParaRPr lang="en-US" dirty="0"/>
          </a:p>
        </p:txBody>
      </p:sp>
      <p:pic>
        <p:nvPicPr>
          <p:cNvPr id="5" name="Picture 4"/>
          <p:cNvPicPr>
            <a:picLocks noChangeAspect="1"/>
          </p:cNvPicPr>
          <p:nvPr/>
        </p:nvPicPr>
        <p:blipFill>
          <a:blip r:embed="rId2"/>
          <a:stretch>
            <a:fillRect/>
          </a:stretch>
        </p:blipFill>
        <p:spPr>
          <a:xfrm>
            <a:off x="2904573" y="3796748"/>
            <a:ext cx="4283879" cy="2705608"/>
          </a:xfrm>
          <a:prstGeom prst="rect">
            <a:avLst/>
          </a:prstGeom>
        </p:spPr>
      </p:pic>
      <p:sp>
        <p:nvSpPr>
          <p:cNvPr id="7" name="Rectangle 6"/>
          <p:cNvSpPr/>
          <p:nvPr/>
        </p:nvSpPr>
        <p:spPr>
          <a:xfrm>
            <a:off x="4278684" y="4166792"/>
            <a:ext cx="635445" cy="3442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p:cNvSpPr/>
          <p:nvPr/>
        </p:nvSpPr>
        <p:spPr>
          <a:xfrm>
            <a:off x="5829790" y="4166792"/>
            <a:ext cx="183131" cy="3442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Arrow Connector 12"/>
          <p:cNvCxnSpPr/>
          <p:nvPr/>
        </p:nvCxnSpPr>
        <p:spPr>
          <a:xfrm>
            <a:off x="4278684" y="4683092"/>
            <a:ext cx="635445" cy="0"/>
          </a:xfrm>
          <a:prstGeom prst="straightConnector1">
            <a:avLst/>
          </a:prstGeom>
          <a:ln>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4914129" y="4166792"/>
            <a:ext cx="492511" cy="3442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p:cNvSpPr/>
          <p:nvPr/>
        </p:nvSpPr>
        <p:spPr>
          <a:xfrm>
            <a:off x="5483379" y="4166792"/>
            <a:ext cx="225051" cy="3442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p:cNvSpPr/>
          <p:nvPr/>
        </p:nvSpPr>
        <p:spPr>
          <a:xfrm>
            <a:off x="4929575" y="4478978"/>
            <a:ext cx="969575" cy="3442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p:cNvSpPr/>
          <p:nvPr/>
        </p:nvSpPr>
        <p:spPr>
          <a:xfrm>
            <a:off x="5961209" y="4478978"/>
            <a:ext cx="635445" cy="3442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p:cNvSpPr/>
          <p:nvPr/>
        </p:nvSpPr>
        <p:spPr>
          <a:xfrm>
            <a:off x="4927367" y="5579525"/>
            <a:ext cx="492511" cy="3442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p:cNvSpPr/>
          <p:nvPr/>
        </p:nvSpPr>
        <p:spPr>
          <a:xfrm>
            <a:off x="5496618" y="5579525"/>
            <a:ext cx="225051" cy="3442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p:cNvSpPr/>
          <p:nvPr/>
        </p:nvSpPr>
        <p:spPr>
          <a:xfrm>
            <a:off x="4320601" y="5579525"/>
            <a:ext cx="225051" cy="3442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5" name="Straight Arrow Connector 24"/>
          <p:cNvCxnSpPr>
            <a:stCxn id="19" idx="0"/>
          </p:cNvCxnSpPr>
          <p:nvPr/>
        </p:nvCxnSpPr>
        <p:spPr>
          <a:xfrm flipV="1">
            <a:off x="5173623" y="4510992"/>
            <a:ext cx="14603" cy="1068533"/>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stCxn id="20" idx="0"/>
            <a:endCxn id="16" idx="2"/>
          </p:cNvCxnSpPr>
          <p:nvPr/>
        </p:nvCxnSpPr>
        <p:spPr>
          <a:xfrm flipH="1" flipV="1">
            <a:off x="5595905" y="4510992"/>
            <a:ext cx="13239" cy="1068533"/>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stCxn id="18" idx="2"/>
            <a:endCxn id="21" idx="3"/>
          </p:cNvCxnSpPr>
          <p:nvPr/>
        </p:nvCxnSpPr>
        <p:spPr>
          <a:xfrm flipH="1">
            <a:off x="4545652" y="4823178"/>
            <a:ext cx="1733280" cy="928447"/>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73712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7"/>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2" nodeType="clickEffect">
                                  <p:stCondLst>
                                    <p:cond delay="0"/>
                                  </p:stCondLst>
                                  <p:childTnLst>
                                    <p:set>
                                      <p:cBhvr>
                                        <p:cTn id="16" dur="1" fill="hold">
                                          <p:stCondLst>
                                            <p:cond delay="0"/>
                                          </p:stCondLst>
                                        </p:cTn>
                                        <p:tgtEl>
                                          <p:spTgt spid="15"/>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16"/>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grpId="1" nodeType="clickEffect">
                                  <p:stCondLst>
                                    <p:cond delay="0"/>
                                  </p:stCondLst>
                                  <p:childTnLst>
                                    <p:set>
                                      <p:cBhvr>
                                        <p:cTn id="32" dur="1" fill="hold">
                                          <p:stCondLst>
                                            <p:cond delay="0"/>
                                          </p:stCondLst>
                                        </p:cTn>
                                        <p:tgtEl>
                                          <p:spTgt spid="8"/>
                                        </p:tgtEl>
                                        <p:attrNameLst>
                                          <p:attrName>style.visibility</p:attrName>
                                        </p:attrNameLst>
                                      </p:cBhvr>
                                      <p:to>
                                        <p:strVal val="hidden"/>
                                      </p:to>
                                    </p:set>
                                  </p:childTnLst>
                                </p:cTn>
                              </p:par>
                              <p:par>
                                <p:cTn id="33" presetID="1" presetClass="exit" presetSubtype="0" fill="hold" nodeType="withEffect">
                                  <p:stCondLst>
                                    <p:cond delay="0"/>
                                  </p:stCondLst>
                                  <p:childTnLst>
                                    <p:set>
                                      <p:cBhvr>
                                        <p:cTn id="34" dur="1" fill="hold">
                                          <p:stCondLst>
                                            <p:cond delay="0"/>
                                          </p:stCondLst>
                                        </p:cTn>
                                        <p:tgtEl>
                                          <p:spTgt spid="13"/>
                                        </p:tgtEl>
                                        <p:attrNameLst>
                                          <p:attrName>style.visibility</p:attrName>
                                        </p:attrNameLst>
                                      </p:cBhvr>
                                      <p:to>
                                        <p:strVal val="hidden"/>
                                      </p:to>
                                    </p:set>
                                  </p:childTnLst>
                                </p:cTn>
                              </p:par>
                              <p:par>
                                <p:cTn id="35" presetID="1" presetClass="entr" presetSubtype="0" fill="hold" grpId="0" nodeType="with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8"/>
                                        </p:tgtEl>
                                        <p:attrNameLst>
                                          <p:attrName>style.visibility</p:attrName>
                                        </p:attrNameLst>
                                      </p:cBhvr>
                                      <p:to>
                                        <p:strVal val="visible"/>
                                      </p:to>
                                    </p:set>
                                  </p:childTnLst>
                                </p:cTn>
                              </p:par>
                              <p:par>
                                <p:cTn id="41" presetID="1" presetClass="exit" presetSubtype="0" fill="hold" grpId="1" nodeType="withEffect">
                                  <p:stCondLst>
                                    <p:cond delay="0"/>
                                  </p:stCondLst>
                                  <p:childTnLst>
                                    <p:set>
                                      <p:cBhvr>
                                        <p:cTn id="42" dur="1" fill="hold">
                                          <p:stCondLst>
                                            <p:cond delay="0"/>
                                          </p:stCondLst>
                                        </p:cTn>
                                        <p:tgtEl>
                                          <p:spTgt spid="17"/>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grpId="1" nodeType="clickEffect">
                                  <p:stCondLst>
                                    <p:cond delay="0"/>
                                  </p:stCondLst>
                                  <p:childTnLst>
                                    <p:set>
                                      <p:cBhvr>
                                        <p:cTn id="46" dur="1" fill="hold">
                                          <p:stCondLst>
                                            <p:cond delay="0"/>
                                          </p:stCondLst>
                                        </p:cTn>
                                        <p:tgtEl>
                                          <p:spTgt spid="18"/>
                                        </p:tgtEl>
                                        <p:attrNameLst>
                                          <p:attrName>style.visibility</p:attrName>
                                        </p:attrNameLst>
                                      </p:cBhvr>
                                      <p:to>
                                        <p:strVal val="hidden"/>
                                      </p:to>
                                    </p:set>
                                  </p:childTnLst>
                                </p:cTn>
                              </p:par>
                              <p:par>
                                <p:cTn id="47" presetID="1" presetClass="entr" presetSubtype="0" fill="hold" grpId="0" nodeType="withEffect">
                                  <p:stCondLst>
                                    <p:cond delay="0"/>
                                  </p:stCondLst>
                                  <p:childTnLst>
                                    <p:set>
                                      <p:cBhvr>
                                        <p:cTn id="48" dur="1" fill="hold">
                                          <p:stCondLst>
                                            <p:cond delay="0"/>
                                          </p:stCondLst>
                                        </p:cTn>
                                        <p:tgtEl>
                                          <p:spTgt spid="19"/>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5"/>
                                        </p:tgtEl>
                                        <p:attrNameLst>
                                          <p:attrName>style.visibility</p:attrName>
                                        </p:attrNameLst>
                                      </p:cBhvr>
                                      <p:to>
                                        <p:strVal val="visible"/>
                                      </p:to>
                                    </p:set>
                                  </p:childTnLst>
                                </p:cTn>
                              </p:par>
                              <p:par>
                                <p:cTn id="51" presetID="1" presetClass="entr" presetSubtype="0" fill="hold" grpId="3" nodeType="withEffect">
                                  <p:stCondLst>
                                    <p:cond delay="0"/>
                                  </p:stCondLst>
                                  <p:childTnLst>
                                    <p:set>
                                      <p:cBhvr>
                                        <p:cTn id="52" dur="1" fill="hold">
                                          <p:stCondLst>
                                            <p:cond delay="0"/>
                                          </p:stCondLst>
                                        </p:cTn>
                                        <p:tgtEl>
                                          <p:spTgt spid="15"/>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xit" presetSubtype="0" fill="hold" grpId="1" nodeType="clickEffect">
                                  <p:stCondLst>
                                    <p:cond delay="0"/>
                                  </p:stCondLst>
                                  <p:childTnLst>
                                    <p:set>
                                      <p:cBhvr>
                                        <p:cTn id="56" dur="1" fill="hold">
                                          <p:stCondLst>
                                            <p:cond delay="0"/>
                                          </p:stCondLst>
                                        </p:cTn>
                                        <p:tgtEl>
                                          <p:spTgt spid="15"/>
                                        </p:tgtEl>
                                        <p:attrNameLst>
                                          <p:attrName>style.visibility</p:attrName>
                                        </p:attrNameLst>
                                      </p:cBhvr>
                                      <p:to>
                                        <p:strVal val="hidden"/>
                                      </p:to>
                                    </p:set>
                                  </p:childTnLst>
                                </p:cTn>
                              </p:par>
                              <p:par>
                                <p:cTn id="57" presetID="1" presetClass="exit" presetSubtype="0" fill="hold" grpId="1" nodeType="withEffect">
                                  <p:stCondLst>
                                    <p:cond delay="0"/>
                                  </p:stCondLst>
                                  <p:childTnLst>
                                    <p:set>
                                      <p:cBhvr>
                                        <p:cTn id="58" dur="1" fill="hold">
                                          <p:stCondLst>
                                            <p:cond delay="0"/>
                                          </p:stCondLst>
                                        </p:cTn>
                                        <p:tgtEl>
                                          <p:spTgt spid="19"/>
                                        </p:tgtEl>
                                        <p:attrNameLst>
                                          <p:attrName>style.visibility</p:attrName>
                                        </p:attrNameLst>
                                      </p:cBhvr>
                                      <p:to>
                                        <p:strVal val="hidden"/>
                                      </p:to>
                                    </p:set>
                                  </p:childTnLst>
                                </p:cTn>
                              </p:par>
                              <p:par>
                                <p:cTn id="59" presetID="1" presetClass="exit" presetSubtype="0" fill="hold" nodeType="withEffect">
                                  <p:stCondLst>
                                    <p:cond delay="0"/>
                                  </p:stCondLst>
                                  <p:childTnLst>
                                    <p:set>
                                      <p:cBhvr>
                                        <p:cTn id="60" dur="1" fill="hold">
                                          <p:stCondLst>
                                            <p:cond delay="0"/>
                                          </p:stCondLst>
                                        </p:cTn>
                                        <p:tgtEl>
                                          <p:spTgt spid="25"/>
                                        </p:tgtEl>
                                        <p:attrNameLst>
                                          <p:attrName>style.visibility</p:attrName>
                                        </p:attrNameLst>
                                      </p:cBhvr>
                                      <p:to>
                                        <p:strVal val="hidden"/>
                                      </p:to>
                                    </p:set>
                                  </p:childTnLst>
                                </p:cTn>
                              </p:par>
                              <p:par>
                                <p:cTn id="61" presetID="1" presetClass="exit" presetSubtype="0" fill="hold" grpId="4" nodeType="withEffect">
                                  <p:stCondLst>
                                    <p:cond delay="0"/>
                                  </p:stCondLst>
                                  <p:childTnLst>
                                    <p:set>
                                      <p:cBhvr>
                                        <p:cTn id="62" dur="1" fill="hold">
                                          <p:stCondLst>
                                            <p:cond delay="0"/>
                                          </p:stCondLst>
                                        </p:cTn>
                                        <p:tgtEl>
                                          <p:spTgt spid="15"/>
                                        </p:tgtEl>
                                        <p:attrNameLst>
                                          <p:attrName>style.visibility</p:attrName>
                                        </p:attrNameLst>
                                      </p:cBhvr>
                                      <p:to>
                                        <p:strVal val="hidden"/>
                                      </p:to>
                                    </p:set>
                                  </p:childTnLst>
                                </p:cTn>
                              </p:par>
                              <p:par>
                                <p:cTn id="63" presetID="1" presetClass="entr" presetSubtype="0" fill="hold" nodeType="withEffect">
                                  <p:stCondLst>
                                    <p:cond delay="0"/>
                                  </p:stCondLst>
                                  <p:childTnLst>
                                    <p:set>
                                      <p:cBhvr>
                                        <p:cTn id="64" dur="1" fill="hold">
                                          <p:stCondLst>
                                            <p:cond delay="0"/>
                                          </p:stCondLst>
                                        </p:cTn>
                                        <p:tgtEl>
                                          <p:spTgt spid="26"/>
                                        </p:tgtEl>
                                        <p:attrNameLst>
                                          <p:attrName>style.visibility</p:attrName>
                                        </p:attrNameLst>
                                      </p:cBhvr>
                                      <p:to>
                                        <p:strVal val="visible"/>
                                      </p:to>
                                    </p:set>
                                  </p:childTnLst>
                                </p:cTn>
                              </p:par>
                              <p:par>
                                <p:cTn id="65" presetID="1" presetClass="entr" presetSubtype="0" fill="hold" grpId="2" nodeType="withEffect">
                                  <p:stCondLst>
                                    <p:cond delay="0"/>
                                  </p:stCondLst>
                                  <p:childTnLst>
                                    <p:set>
                                      <p:cBhvr>
                                        <p:cTn id="66" dur="1" fill="hold">
                                          <p:stCondLst>
                                            <p:cond delay="0"/>
                                          </p:stCondLst>
                                        </p:cTn>
                                        <p:tgtEl>
                                          <p:spTgt spid="16"/>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20"/>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xit" presetSubtype="0" fill="hold" nodeType="clickEffect">
                                  <p:stCondLst>
                                    <p:cond delay="0"/>
                                  </p:stCondLst>
                                  <p:childTnLst>
                                    <p:set>
                                      <p:cBhvr>
                                        <p:cTn id="72" dur="1" fill="hold">
                                          <p:stCondLst>
                                            <p:cond delay="0"/>
                                          </p:stCondLst>
                                        </p:cTn>
                                        <p:tgtEl>
                                          <p:spTgt spid="26"/>
                                        </p:tgtEl>
                                        <p:attrNameLst>
                                          <p:attrName>style.visibility</p:attrName>
                                        </p:attrNameLst>
                                      </p:cBhvr>
                                      <p:to>
                                        <p:strVal val="hidden"/>
                                      </p:to>
                                    </p:set>
                                  </p:childTnLst>
                                </p:cTn>
                              </p:par>
                              <p:par>
                                <p:cTn id="73" presetID="1" presetClass="exit" presetSubtype="0" fill="hold" grpId="3" nodeType="withEffect">
                                  <p:stCondLst>
                                    <p:cond delay="0"/>
                                  </p:stCondLst>
                                  <p:childTnLst>
                                    <p:set>
                                      <p:cBhvr>
                                        <p:cTn id="74" dur="1" fill="hold">
                                          <p:stCondLst>
                                            <p:cond delay="0"/>
                                          </p:stCondLst>
                                        </p:cTn>
                                        <p:tgtEl>
                                          <p:spTgt spid="16"/>
                                        </p:tgtEl>
                                        <p:attrNameLst>
                                          <p:attrName>style.visibility</p:attrName>
                                        </p:attrNameLst>
                                      </p:cBhvr>
                                      <p:to>
                                        <p:strVal val="hidden"/>
                                      </p:to>
                                    </p:set>
                                  </p:childTnLst>
                                </p:cTn>
                              </p:par>
                              <p:par>
                                <p:cTn id="75" presetID="1" presetClass="exit" presetSubtype="0" fill="hold" grpId="1" nodeType="withEffect">
                                  <p:stCondLst>
                                    <p:cond delay="0"/>
                                  </p:stCondLst>
                                  <p:childTnLst>
                                    <p:set>
                                      <p:cBhvr>
                                        <p:cTn id="76" dur="1" fill="hold">
                                          <p:stCondLst>
                                            <p:cond delay="0"/>
                                          </p:stCondLst>
                                        </p:cTn>
                                        <p:tgtEl>
                                          <p:spTgt spid="20"/>
                                        </p:tgtEl>
                                        <p:attrNameLst>
                                          <p:attrName>style.visibility</p:attrName>
                                        </p:attrNameLst>
                                      </p:cBhvr>
                                      <p:to>
                                        <p:strVal val="hidden"/>
                                      </p:to>
                                    </p:set>
                                  </p:childTnLst>
                                </p:cTn>
                              </p:par>
                              <p:par>
                                <p:cTn id="77" presetID="1" presetClass="entr" presetSubtype="0" fill="hold" nodeType="withEffect">
                                  <p:stCondLst>
                                    <p:cond delay="0"/>
                                  </p:stCondLst>
                                  <p:childTnLst>
                                    <p:set>
                                      <p:cBhvr>
                                        <p:cTn id="78" dur="1" fill="hold">
                                          <p:stCondLst>
                                            <p:cond delay="0"/>
                                          </p:stCondLst>
                                        </p:cTn>
                                        <p:tgtEl>
                                          <p:spTgt spid="30"/>
                                        </p:tgtEl>
                                        <p:attrNameLst>
                                          <p:attrName>style.visibility</p:attrName>
                                        </p:attrNameLst>
                                      </p:cBhvr>
                                      <p:to>
                                        <p:strVal val="visible"/>
                                      </p:to>
                                    </p:set>
                                  </p:childTnLst>
                                </p:cTn>
                              </p:par>
                              <p:par>
                                <p:cTn id="79" presetID="1" presetClass="entr" presetSubtype="0" fill="hold" grpId="2" nodeType="withEffect">
                                  <p:stCondLst>
                                    <p:cond delay="0"/>
                                  </p:stCondLst>
                                  <p:childTnLst>
                                    <p:set>
                                      <p:cBhvr>
                                        <p:cTn id="80" dur="1" fill="hold">
                                          <p:stCondLst>
                                            <p:cond delay="0"/>
                                          </p:stCondLst>
                                        </p:cTn>
                                        <p:tgtEl>
                                          <p:spTgt spid="18"/>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30"/>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8" grpId="0" animBg="1"/>
      <p:bldP spid="8" grpId="1" animBg="1"/>
      <p:bldP spid="15" grpId="0" animBg="1"/>
      <p:bldP spid="15" grpId="1" animBg="1"/>
      <p:bldP spid="15" grpId="2" animBg="1"/>
      <p:bldP spid="15" grpId="3" animBg="1"/>
      <p:bldP spid="15" grpId="4" animBg="1"/>
      <p:bldP spid="16" grpId="0" animBg="1"/>
      <p:bldP spid="16" grpId="1" animBg="1"/>
      <p:bldP spid="16" grpId="2" animBg="1"/>
      <p:bldP spid="16" grpId="3" animBg="1"/>
      <p:bldP spid="17" grpId="0" animBg="1"/>
      <p:bldP spid="17" grpId="1" animBg="1"/>
      <p:bldP spid="18" grpId="0" animBg="1"/>
      <p:bldP spid="18" grpId="1" animBg="1"/>
      <p:bldP spid="18" grpId="2" animBg="1"/>
      <p:bldP spid="19" grpId="0" animBg="1"/>
      <p:bldP spid="19" grpId="1" animBg="1"/>
      <p:bldP spid="20" grpId="0" animBg="1"/>
      <p:bldP spid="20" grpId="1" animBg="1"/>
      <p:bldP spid="21" grpId="0"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Simple Function Example</a:t>
            </a:r>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96</a:t>
            </a:fld>
            <a:endParaRPr lang="en-US" dirty="0"/>
          </a:p>
        </p:txBody>
      </p:sp>
      <p:pic>
        <p:nvPicPr>
          <p:cNvPr id="5" name="CustomFuncReallySimple">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914400" y="1447800"/>
            <a:ext cx="8137944" cy="4577593"/>
          </a:xfrm>
          <a:prstGeom prst="rect">
            <a:avLst/>
          </a:prstGeom>
        </p:spPr>
      </p:pic>
    </p:spTree>
    <p:extLst>
      <p:ext uri="{BB962C8B-B14F-4D97-AF65-F5344CB8AC3E}">
        <p14:creationId xmlns:p14="http://schemas.microsoft.com/office/powerpoint/2010/main" val="346219509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Benefits of Functions</a:t>
            </a:r>
            <a:endParaRPr lang="en-US" dirty="0"/>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97</a:t>
            </a:fld>
            <a:endParaRPr lang="en-US" dirty="0"/>
          </a:p>
        </p:txBody>
      </p:sp>
      <p:pic>
        <p:nvPicPr>
          <p:cNvPr id="5" name="Picture 4"/>
          <p:cNvPicPr>
            <a:picLocks noChangeAspect="1"/>
          </p:cNvPicPr>
          <p:nvPr/>
        </p:nvPicPr>
        <p:blipFill>
          <a:blip r:embed="rId2"/>
          <a:stretch>
            <a:fillRect/>
          </a:stretch>
        </p:blipFill>
        <p:spPr>
          <a:xfrm>
            <a:off x="1264946" y="1447800"/>
            <a:ext cx="6436148" cy="4584653"/>
          </a:xfrm>
          <a:prstGeom prst="rect">
            <a:avLst/>
          </a:prstGeom>
        </p:spPr>
      </p:pic>
    </p:spTree>
    <p:extLst>
      <p:ext uri="{BB962C8B-B14F-4D97-AF65-F5344CB8AC3E}">
        <p14:creationId xmlns:p14="http://schemas.microsoft.com/office/powerpoint/2010/main" val="1658233931"/>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Custom Functions</a:t>
            </a:r>
          </a:p>
        </p:txBody>
      </p:sp>
      <p:sp>
        <p:nvSpPr>
          <p:cNvPr id="3" name="Content Placeholder 2"/>
          <p:cNvSpPr>
            <a:spLocks noGrp="1"/>
          </p:cNvSpPr>
          <p:nvPr>
            <p:ph idx="1"/>
          </p:nvPr>
        </p:nvSpPr>
        <p:spPr>
          <a:xfrm>
            <a:off x="914400" y="1023458"/>
            <a:ext cx="7772400" cy="5102706"/>
          </a:xfrm>
        </p:spPr>
        <p:txBody>
          <a:bodyPr/>
          <a:lstStyle/>
          <a:p>
            <a:r>
              <a:rPr lang="en-US" dirty="0" smtClean="0"/>
              <a:t>Can functions improve this code from </a:t>
            </a:r>
            <a:r>
              <a:rPr lang="en-US" dirty="0" smtClean="0">
                <a:latin typeface="Courier"/>
              </a:rPr>
              <a:t>ConditionalStatements.ipynb</a:t>
            </a:r>
            <a:r>
              <a:rPr lang="en-US" dirty="0" smtClean="0"/>
              <a:t>?</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98</a:t>
            </a:fld>
            <a:endParaRPr lang="en-US" dirty="0"/>
          </a:p>
        </p:txBody>
      </p:sp>
      <p:pic>
        <p:nvPicPr>
          <p:cNvPr id="6" name="Picture 5"/>
          <p:cNvPicPr>
            <a:picLocks noChangeAspect="1"/>
          </p:cNvPicPr>
          <p:nvPr/>
        </p:nvPicPr>
        <p:blipFill>
          <a:blip r:embed="rId2"/>
          <a:stretch>
            <a:fillRect/>
          </a:stretch>
        </p:blipFill>
        <p:spPr>
          <a:xfrm>
            <a:off x="2449585" y="2078784"/>
            <a:ext cx="4267156" cy="4779215"/>
          </a:xfrm>
          <a:prstGeom prst="rect">
            <a:avLst/>
          </a:prstGeom>
        </p:spPr>
      </p:pic>
    </p:spTree>
    <p:extLst>
      <p:ext uri="{BB962C8B-B14F-4D97-AF65-F5344CB8AC3E}">
        <p14:creationId xmlns:p14="http://schemas.microsoft.com/office/powerpoint/2010/main" val="2188638687"/>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2"/>
          <a:stretch>
            <a:fillRect/>
          </a:stretch>
        </p:blipFill>
        <p:spPr>
          <a:xfrm>
            <a:off x="1085423" y="2633058"/>
            <a:ext cx="5051930" cy="4088418"/>
          </a:xfrm>
          <a:prstGeom prst="rect">
            <a:avLst/>
          </a:prstGeom>
        </p:spPr>
      </p:pic>
      <p:sp>
        <p:nvSpPr>
          <p:cNvPr id="2" name="Title 1"/>
          <p:cNvSpPr>
            <a:spLocks noGrp="1"/>
          </p:cNvSpPr>
          <p:nvPr>
            <p:ph type="title"/>
          </p:nvPr>
        </p:nvSpPr>
        <p:spPr/>
        <p:txBody>
          <a:bodyPr/>
          <a:lstStyle/>
          <a:p>
            <a:r>
              <a:rPr lang="en-US" dirty="0"/>
              <a:t>Custom Functions</a:t>
            </a:r>
          </a:p>
        </p:txBody>
      </p:sp>
      <p:sp>
        <p:nvSpPr>
          <p:cNvPr id="3" name="Content Placeholder 2"/>
          <p:cNvSpPr>
            <a:spLocks noGrp="1"/>
          </p:cNvSpPr>
          <p:nvPr>
            <p:ph idx="1"/>
          </p:nvPr>
        </p:nvSpPr>
        <p:spPr>
          <a:xfrm>
            <a:off x="914400" y="1280020"/>
            <a:ext cx="7772400" cy="4678363"/>
          </a:xfrm>
        </p:spPr>
        <p:txBody>
          <a:bodyPr/>
          <a:lstStyle/>
          <a:p>
            <a:r>
              <a:rPr lang="en-US" dirty="0" smtClean="0"/>
              <a:t>A custom function to convert string data to float data</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99</a:t>
            </a:fld>
            <a:endParaRPr lang="en-US" dirty="0"/>
          </a:p>
        </p:txBody>
      </p:sp>
      <p:sp>
        <p:nvSpPr>
          <p:cNvPr id="7" name="TextBox 6"/>
          <p:cNvSpPr txBox="1"/>
          <p:nvPr/>
        </p:nvSpPr>
        <p:spPr>
          <a:xfrm>
            <a:off x="6055253" y="2307342"/>
            <a:ext cx="2262158" cy="369332"/>
          </a:xfrm>
          <a:prstGeom prst="rect">
            <a:avLst/>
          </a:prstGeom>
          <a:noFill/>
        </p:spPr>
        <p:txBody>
          <a:bodyPr wrap="none" rtlCol="0">
            <a:spAutoFit/>
          </a:bodyPr>
          <a:lstStyle/>
          <a:p>
            <a:r>
              <a:rPr lang="en-US" dirty="0" smtClean="0">
                <a:solidFill>
                  <a:srgbClr val="FF0000"/>
                </a:solidFill>
              </a:rPr>
              <a:t>Function declaration</a:t>
            </a:r>
            <a:endParaRPr lang="en-US" dirty="0">
              <a:solidFill>
                <a:srgbClr val="FF0000"/>
              </a:solidFill>
            </a:endParaRPr>
          </a:p>
        </p:txBody>
      </p:sp>
      <p:sp>
        <p:nvSpPr>
          <p:cNvPr id="9" name="Rectangle 8"/>
          <p:cNvSpPr/>
          <p:nvPr/>
        </p:nvSpPr>
        <p:spPr>
          <a:xfrm>
            <a:off x="1097192" y="2657699"/>
            <a:ext cx="1950809" cy="23090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Arrow Connector 10"/>
          <p:cNvCxnSpPr/>
          <p:nvPr/>
        </p:nvCxnSpPr>
        <p:spPr>
          <a:xfrm>
            <a:off x="1106075" y="2962265"/>
            <a:ext cx="314037" cy="0"/>
          </a:xfrm>
          <a:prstGeom prst="straightConnector1">
            <a:avLst/>
          </a:prstGeom>
          <a:ln>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6055253" y="3213754"/>
            <a:ext cx="1326004" cy="369332"/>
          </a:xfrm>
          <a:prstGeom prst="rect">
            <a:avLst/>
          </a:prstGeom>
          <a:noFill/>
        </p:spPr>
        <p:txBody>
          <a:bodyPr wrap="none" rtlCol="0">
            <a:spAutoFit/>
          </a:bodyPr>
          <a:lstStyle/>
          <a:p>
            <a:r>
              <a:rPr lang="en-US" dirty="0" smtClean="0">
                <a:solidFill>
                  <a:srgbClr val="FF0000"/>
                </a:solidFill>
              </a:rPr>
              <a:t>Indentation</a:t>
            </a:r>
            <a:endParaRPr lang="en-US" dirty="0">
              <a:solidFill>
                <a:srgbClr val="FF0000"/>
              </a:solidFill>
            </a:endParaRPr>
          </a:p>
        </p:txBody>
      </p:sp>
      <p:sp>
        <p:nvSpPr>
          <p:cNvPr id="22" name="TextBox 21"/>
          <p:cNvSpPr txBox="1"/>
          <p:nvPr/>
        </p:nvSpPr>
        <p:spPr>
          <a:xfrm>
            <a:off x="6055253" y="2760548"/>
            <a:ext cx="2069797" cy="369332"/>
          </a:xfrm>
          <a:prstGeom prst="rect">
            <a:avLst/>
          </a:prstGeom>
          <a:noFill/>
        </p:spPr>
        <p:txBody>
          <a:bodyPr wrap="none" rtlCol="0">
            <a:spAutoFit/>
          </a:bodyPr>
          <a:lstStyle/>
          <a:p>
            <a:r>
              <a:rPr lang="en-US" dirty="0" smtClean="0">
                <a:solidFill>
                  <a:srgbClr val="FF0000"/>
                </a:solidFill>
              </a:rPr>
              <a:t>Passed parameter</a:t>
            </a:r>
            <a:endParaRPr lang="en-US" dirty="0">
              <a:solidFill>
                <a:srgbClr val="FF0000"/>
              </a:solidFill>
            </a:endParaRPr>
          </a:p>
        </p:txBody>
      </p:sp>
      <p:sp>
        <p:nvSpPr>
          <p:cNvPr id="23" name="TextBox 22"/>
          <p:cNvSpPr txBox="1"/>
          <p:nvPr/>
        </p:nvSpPr>
        <p:spPr>
          <a:xfrm>
            <a:off x="6055253" y="3666959"/>
            <a:ext cx="1954381" cy="369332"/>
          </a:xfrm>
          <a:prstGeom prst="rect">
            <a:avLst/>
          </a:prstGeom>
          <a:noFill/>
        </p:spPr>
        <p:txBody>
          <a:bodyPr wrap="none" rtlCol="0">
            <a:spAutoFit/>
          </a:bodyPr>
          <a:lstStyle/>
          <a:p>
            <a:r>
              <a:rPr lang="en-US" dirty="0" smtClean="0">
                <a:solidFill>
                  <a:srgbClr val="FF0000"/>
                </a:solidFill>
              </a:rPr>
              <a:t>Return statement</a:t>
            </a:r>
            <a:endParaRPr lang="en-US" dirty="0">
              <a:solidFill>
                <a:srgbClr val="FF0000"/>
              </a:solidFill>
            </a:endParaRPr>
          </a:p>
        </p:txBody>
      </p:sp>
      <p:cxnSp>
        <p:nvCxnSpPr>
          <p:cNvPr id="24" name="Straight Arrow Connector 23"/>
          <p:cNvCxnSpPr>
            <a:stCxn id="7" idx="1"/>
            <a:endCxn id="9" idx="0"/>
          </p:cNvCxnSpPr>
          <p:nvPr/>
        </p:nvCxnSpPr>
        <p:spPr>
          <a:xfrm flipH="1">
            <a:off x="2072597" y="2492008"/>
            <a:ext cx="3982656" cy="16569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22" idx="1"/>
          </p:cNvCxnSpPr>
          <p:nvPr/>
        </p:nvCxnSpPr>
        <p:spPr>
          <a:xfrm flipH="1" flipV="1">
            <a:off x="2860646" y="2760548"/>
            <a:ext cx="3194607" cy="18466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flipH="1" flipV="1">
            <a:off x="1420112" y="2962265"/>
            <a:ext cx="4596364" cy="37150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stCxn id="23" idx="1"/>
          </p:cNvCxnSpPr>
          <p:nvPr/>
        </p:nvCxnSpPr>
        <p:spPr>
          <a:xfrm flipH="1" flipV="1">
            <a:off x="3707934" y="3833769"/>
            <a:ext cx="2347319" cy="1785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9257265"/>
      </p:ext>
    </p:extLst>
  </p:cSld>
  <p:clrMapOvr>
    <a:masterClrMapping/>
  </p:clrMapOvr>
  <p:timing>
    <p:tnLst>
      <p:par>
        <p:cTn id="1" dur="indefinite" restart="never" nodeType="tmRoot"/>
      </p:par>
    </p:tnLst>
  </p:timing>
</p:sld>
</file>

<file path=ppt/theme/theme1.xml><?xml version="1.0" encoding="utf-8"?>
<a:theme xmlns:a="http://schemas.openxmlformats.org/drawingml/2006/main" name="MasonWM2">
  <a:themeElements>
    <a:clrScheme name="Presentation3 13">
      <a:dk1>
        <a:srgbClr val="000000"/>
      </a:dk1>
      <a:lt1>
        <a:srgbClr val="FFFFFF"/>
      </a:lt1>
      <a:dk2>
        <a:srgbClr val="000000"/>
      </a:dk2>
      <a:lt2>
        <a:srgbClr val="808080"/>
      </a:lt2>
      <a:accent1>
        <a:srgbClr val="B2B2B2"/>
      </a:accent1>
      <a:accent2>
        <a:srgbClr val="E2BF2C"/>
      </a:accent2>
      <a:accent3>
        <a:srgbClr val="FFFFFF"/>
      </a:accent3>
      <a:accent4>
        <a:srgbClr val="000000"/>
      </a:accent4>
      <a:accent5>
        <a:srgbClr val="D5D5D5"/>
      </a:accent5>
      <a:accent6>
        <a:srgbClr val="CDAD27"/>
      </a:accent6>
      <a:hlink>
        <a:srgbClr val="0033CC"/>
      </a:hlink>
      <a:folHlink>
        <a:srgbClr val="CC3300"/>
      </a:folHlink>
    </a:clrScheme>
    <a:fontScheme name="Presentation3">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Presentation3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Presentation3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Presentation3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Presentation3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Presentation3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Presentation3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Presentation3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Presentation3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Presentation3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Presentation3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Presentation3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Presentation3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Presentation3 13">
        <a:dk1>
          <a:srgbClr val="000000"/>
        </a:dk1>
        <a:lt1>
          <a:srgbClr val="FFFFFF"/>
        </a:lt1>
        <a:dk2>
          <a:srgbClr val="000000"/>
        </a:dk2>
        <a:lt2>
          <a:srgbClr val="808080"/>
        </a:lt2>
        <a:accent1>
          <a:srgbClr val="B2B2B2"/>
        </a:accent1>
        <a:accent2>
          <a:srgbClr val="E2BF2C"/>
        </a:accent2>
        <a:accent3>
          <a:srgbClr val="FFFFFF"/>
        </a:accent3>
        <a:accent4>
          <a:srgbClr val="000000"/>
        </a:accent4>
        <a:accent5>
          <a:srgbClr val="D5D5D5"/>
        </a:accent5>
        <a:accent6>
          <a:srgbClr val="CDAD27"/>
        </a:accent6>
        <a:hlink>
          <a:srgbClr val="0033CC"/>
        </a:hlink>
        <a:folHlink>
          <a:srgbClr val="CC33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75907</TotalTime>
  <Words>10857</Words>
  <Application>Microsoft Office PowerPoint</Application>
  <PresentationFormat>On-screen Show (4:3)</PresentationFormat>
  <Paragraphs>2496</Paragraphs>
  <Slides>312</Slides>
  <Notes>12</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312</vt:i4>
      </vt:variant>
    </vt:vector>
  </HeadingPairs>
  <TitlesOfParts>
    <vt:vector size="320" baseType="lpstr">
      <vt:lpstr>Arial</vt:lpstr>
      <vt:lpstr>Calibri</vt:lpstr>
      <vt:lpstr>Cambria Math</vt:lpstr>
      <vt:lpstr>Courier</vt:lpstr>
      <vt:lpstr>Courier New</vt:lpstr>
      <vt:lpstr>Symbol</vt:lpstr>
      <vt:lpstr>Times New Roman</vt:lpstr>
      <vt:lpstr>MasonWM2</vt:lpstr>
      <vt:lpstr>Python</vt:lpstr>
      <vt:lpstr>Reference Book</vt:lpstr>
      <vt:lpstr>Computer Programming</vt:lpstr>
      <vt:lpstr>Why Program… in Python?</vt:lpstr>
      <vt:lpstr>Essential Attributes of Programs</vt:lpstr>
      <vt:lpstr>References</vt:lpstr>
      <vt:lpstr>Table of Contents</vt:lpstr>
      <vt:lpstr>Table of Contents</vt:lpstr>
      <vt:lpstr>Python (Anaconda) Installation &amp; Course Material Set-up</vt:lpstr>
      <vt:lpstr>How to Create Programs</vt:lpstr>
      <vt:lpstr>Development Environments</vt:lpstr>
      <vt:lpstr>Python (Anaconda) Installation</vt:lpstr>
      <vt:lpstr>Python (Anaconda) Installation</vt:lpstr>
      <vt:lpstr>Anaconda</vt:lpstr>
      <vt:lpstr>Jupyter Notebook Set-up</vt:lpstr>
      <vt:lpstr>Course Material Set-Up</vt:lpstr>
      <vt:lpstr>Course Material Set-Up</vt:lpstr>
      <vt:lpstr>Course Material Set-Up</vt:lpstr>
      <vt:lpstr>Blackboard Course Site</vt:lpstr>
      <vt:lpstr>Jupyter Development Environment</vt:lpstr>
      <vt:lpstr>Jupyter Development Environment</vt:lpstr>
      <vt:lpstr>Python Versions</vt:lpstr>
      <vt:lpstr>Introduction to Python Programming</vt:lpstr>
      <vt:lpstr>References</vt:lpstr>
      <vt:lpstr>Our First Python Statements</vt:lpstr>
      <vt:lpstr>Jupyter Notebook Set-up</vt:lpstr>
      <vt:lpstr>Our First Python Statements</vt:lpstr>
      <vt:lpstr>Jupyter Notebook Shutdown</vt:lpstr>
      <vt:lpstr>Jupyter Notebook Shutdown</vt:lpstr>
      <vt:lpstr>Jupyter Notebook Shutdown</vt:lpstr>
      <vt:lpstr>Take-Aways</vt:lpstr>
      <vt:lpstr>Variables, Data Types, Statements &amp; Operations</vt:lpstr>
      <vt:lpstr>References</vt:lpstr>
      <vt:lpstr>Basic Variable Types</vt:lpstr>
      <vt:lpstr>Basic Variable Types</vt:lpstr>
      <vt:lpstr>Basic Variable Types</vt:lpstr>
      <vt:lpstr>Quiz</vt:lpstr>
      <vt:lpstr>Quiz</vt:lpstr>
      <vt:lpstr>Type Conversion</vt:lpstr>
      <vt:lpstr>Basic Operations</vt:lpstr>
      <vt:lpstr>Operations &amp; Variable Types</vt:lpstr>
      <vt:lpstr>Exercise</vt:lpstr>
      <vt:lpstr>Operations &amp; Variable Types</vt:lpstr>
      <vt:lpstr>Order of Operations</vt:lpstr>
      <vt:lpstr>Order of Operations</vt:lpstr>
      <vt:lpstr>Order of Operations</vt:lpstr>
      <vt:lpstr>Order of Operations</vt:lpstr>
      <vt:lpstr>Order of Operations</vt:lpstr>
      <vt:lpstr>Naming Variables</vt:lpstr>
      <vt:lpstr>Naming Variables</vt:lpstr>
      <vt:lpstr>Naming Variables</vt:lpstr>
      <vt:lpstr>Naming Variables</vt:lpstr>
      <vt:lpstr>Quiz</vt:lpstr>
      <vt:lpstr>Quiz</vt:lpstr>
      <vt:lpstr>Built-in Python Functions</vt:lpstr>
      <vt:lpstr>Built-in Python Functions</vt:lpstr>
      <vt:lpstr>Additional Math Functions</vt:lpstr>
      <vt:lpstr>Additional Math Functions</vt:lpstr>
      <vt:lpstr>Input from the Keyboard</vt:lpstr>
      <vt:lpstr>Reference</vt:lpstr>
      <vt:lpstr>Keyboard Input</vt:lpstr>
      <vt:lpstr>Keyboard Input</vt:lpstr>
      <vt:lpstr>In-Class Exercise</vt:lpstr>
      <vt:lpstr>Homework</vt:lpstr>
      <vt:lpstr>Boolean Expressions and Conditional Statements</vt:lpstr>
      <vt:lpstr>References</vt:lpstr>
      <vt:lpstr>Boolean Statements</vt:lpstr>
      <vt:lpstr>Boolean Statements</vt:lpstr>
      <vt:lpstr>Boolean Statements</vt:lpstr>
      <vt:lpstr>Boolean Statements</vt:lpstr>
      <vt:lpstr>Boolean Statements</vt:lpstr>
      <vt:lpstr>Conditional Statements</vt:lpstr>
      <vt:lpstr>Conditional Statements</vt:lpstr>
      <vt:lpstr>Conditional Statements</vt:lpstr>
      <vt:lpstr>In-Class Exercise</vt:lpstr>
      <vt:lpstr>Conditional Statements</vt:lpstr>
      <vt:lpstr>Conditional Statements</vt:lpstr>
      <vt:lpstr>Conditional Statements</vt:lpstr>
      <vt:lpstr>Conditional Statements</vt:lpstr>
      <vt:lpstr>Conditional Statements</vt:lpstr>
      <vt:lpstr>Conditional Statements</vt:lpstr>
      <vt:lpstr>In-Class Exercise</vt:lpstr>
      <vt:lpstr>Typical Errors</vt:lpstr>
      <vt:lpstr>Homework</vt:lpstr>
      <vt:lpstr>Commenting and Markdown</vt:lpstr>
      <vt:lpstr>References</vt:lpstr>
      <vt:lpstr>Commenting Code</vt:lpstr>
      <vt:lpstr>Markdown</vt:lpstr>
      <vt:lpstr>Jupyter</vt:lpstr>
      <vt:lpstr>Functions</vt:lpstr>
      <vt:lpstr>References</vt:lpstr>
      <vt:lpstr>Functions</vt:lpstr>
      <vt:lpstr>Functions</vt:lpstr>
      <vt:lpstr>Custom Functions</vt:lpstr>
      <vt:lpstr>Simple Function Example</vt:lpstr>
      <vt:lpstr>Simple Function Example</vt:lpstr>
      <vt:lpstr>Benefits of Functions</vt:lpstr>
      <vt:lpstr>Custom Functions</vt:lpstr>
      <vt:lpstr>Custom Functions</vt:lpstr>
      <vt:lpstr>Custom Functions</vt:lpstr>
      <vt:lpstr>Custom Functions</vt:lpstr>
      <vt:lpstr>Custom Functions</vt:lpstr>
      <vt:lpstr>Function Output</vt:lpstr>
      <vt:lpstr>In-Class Exercise</vt:lpstr>
      <vt:lpstr>Youtube Video on Functions</vt:lpstr>
      <vt:lpstr>Homework &amp; In-Class Exercises</vt:lpstr>
      <vt:lpstr>Lambda Functions</vt:lpstr>
      <vt:lpstr>Homework</vt:lpstr>
      <vt:lpstr>Homework &amp;  In-Class Exercise</vt:lpstr>
      <vt:lpstr>Homework</vt:lpstr>
      <vt:lpstr>Spyder Development Environment</vt:lpstr>
      <vt:lpstr>Spyder</vt:lpstr>
      <vt:lpstr>Spyder</vt:lpstr>
      <vt:lpstr>Script/Program</vt:lpstr>
      <vt:lpstr>Script/Program</vt:lpstr>
      <vt:lpstr>Debugging</vt:lpstr>
      <vt:lpstr>Debugging</vt:lpstr>
      <vt:lpstr>Debugging</vt:lpstr>
      <vt:lpstr>Debugging</vt:lpstr>
      <vt:lpstr>Errors</vt:lpstr>
      <vt:lpstr>Debugging Resources</vt:lpstr>
      <vt:lpstr>Error Types</vt:lpstr>
      <vt:lpstr>Origins of Debugging</vt:lpstr>
      <vt:lpstr>Spyder versus Jupyter</vt:lpstr>
      <vt:lpstr>Lists Data Type</vt:lpstr>
      <vt:lpstr>References</vt:lpstr>
      <vt:lpstr>Data Types</vt:lpstr>
      <vt:lpstr>Lists</vt:lpstr>
      <vt:lpstr>Lists</vt:lpstr>
      <vt:lpstr>Lists</vt:lpstr>
      <vt:lpstr>Lists</vt:lpstr>
      <vt:lpstr>In-Class Exercise</vt:lpstr>
      <vt:lpstr>Lists</vt:lpstr>
      <vt:lpstr>Lists</vt:lpstr>
      <vt:lpstr>Lists</vt:lpstr>
      <vt:lpstr>Lists</vt:lpstr>
      <vt:lpstr>Lists</vt:lpstr>
      <vt:lpstr>Range</vt:lpstr>
      <vt:lpstr>In-Class Exercise</vt:lpstr>
      <vt:lpstr>Lists</vt:lpstr>
      <vt:lpstr>Lists</vt:lpstr>
      <vt:lpstr>In-Class Exercise</vt:lpstr>
      <vt:lpstr>Lists</vt:lpstr>
      <vt:lpstr>Lists</vt:lpstr>
      <vt:lpstr>Lists</vt:lpstr>
      <vt:lpstr>In-Class Exercise</vt:lpstr>
      <vt:lpstr>Lists</vt:lpstr>
      <vt:lpstr>List Slice Techniques</vt:lpstr>
      <vt:lpstr>Exercise</vt:lpstr>
      <vt:lpstr>Lists</vt:lpstr>
      <vt:lpstr>Lists</vt:lpstr>
      <vt:lpstr>Exercises</vt:lpstr>
      <vt:lpstr>Lists</vt:lpstr>
      <vt:lpstr>Lists</vt:lpstr>
      <vt:lpstr>Lists</vt:lpstr>
      <vt:lpstr>In-Class Exercise</vt:lpstr>
      <vt:lpstr>Lists and Functions</vt:lpstr>
      <vt:lpstr>In-Class Exercise</vt:lpstr>
      <vt:lpstr>Aliasing</vt:lpstr>
      <vt:lpstr>Aliasing</vt:lpstr>
      <vt:lpstr>Aliasing</vt:lpstr>
      <vt:lpstr>Aliasing</vt:lpstr>
      <vt:lpstr>More Sorting</vt:lpstr>
      <vt:lpstr>More Sorting</vt:lpstr>
      <vt:lpstr>YouTube Videos</vt:lpstr>
      <vt:lpstr>Homework Problem 1</vt:lpstr>
      <vt:lpstr>Homework Problem 2</vt:lpstr>
      <vt:lpstr>Homework Problem 3</vt:lpstr>
      <vt:lpstr>Set Data Type</vt:lpstr>
      <vt:lpstr>Set Data Type</vt:lpstr>
      <vt:lpstr>Set Data Type</vt:lpstr>
      <vt:lpstr>Set Data Type</vt:lpstr>
      <vt:lpstr>Set Data Type</vt:lpstr>
      <vt:lpstr>Set Data Type</vt:lpstr>
      <vt:lpstr>Set Data Type</vt:lpstr>
      <vt:lpstr>Loops</vt:lpstr>
      <vt:lpstr>References</vt:lpstr>
      <vt:lpstr>Loops</vt:lpstr>
      <vt:lpstr>Loops</vt:lpstr>
      <vt:lpstr>Loops</vt:lpstr>
      <vt:lpstr>Lists, Loops, and Variable Names</vt:lpstr>
      <vt:lpstr>Loops</vt:lpstr>
      <vt:lpstr>In-Class Exercise</vt:lpstr>
      <vt:lpstr>In-Class Exercise</vt:lpstr>
      <vt:lpstr>Loops</vt:lpstr>
      <vt:lpstr>In-Class Exercise</vt:lpstr>
      <vt:lpstr>Machine Precision</vt:lpstr>
      <vt:lpstr>Loops</vt:lpstr>
      <vt:lpstr>Loops</vt:lpstr>
      <vt:lpstr>Exercise</vt:lpstr>
      <vt:lpstr>List Comprehension</vt:lpstr>
      <vt:lpstr>List Comprehension</vt:lpstr>
      <vt:lpstr>List Comprehension</vt:lpstr>
      <vt:lpstr>List Comprehension</vt:lpstr>
      <vt:lpstr>List Comprehension</vt:lpstr>
      <vt:lpstr>List Comprehension</vt:lpstr>
      <vt:lpstr>In-Class Exercise</vt:lpstr>
      <vt:lpstr>Exercise Solutions</vt:lpstr>
      <vt:lpstr>List Comprehension</vt:lpstr>
      <vt:lpstr>List Comprehension</vt:lpstr>
      <vt:lpstr>In-Class Exercise</vt:lpstr>
      <vt:lpstr>Tuples Data Type</vt:lpstr>
      <vt:lpstr>References</vt:lpstr>
      <vt:lpstr>Tuples</vt:lpstr>
      <vt:lpstr>Tuples</vt:lpstr>
      <vt:lpstr>Tuples</vt:lpstr>
      <vt:lpstr>Tuples</vt:lpstr>
      <vt:lpstr>Tuples</vt:lpstr>
      <vt:lpstr>Tuples</vt:lpstr>
      <vt:lpstr>Tuples</vt:lpstr>
      <vt:lpstr>Tuples</vt:lpstr>
      <vt:lpstr>Tuples</vt:lpstr>
      <vt:lpstr>Data Types</vt:lpstr>
      <vt:lpstr>Data Types</vt:lpstr>
      <vt:lpstr>Data Types</vt:lpstr>
      <vt:lpstr>In-Class Exercise 1</vt:lpstr>
      <vt:lpstr>In-Class Exercise 1</vt:lpstr>
      <vt:lpstr>In-Class Exercise 1</vt:lpstr>
      <vt:lpstr>In-Class Exercise 2</vt:lpstr>
      <vt:lpstr>Dictionaries Data Type</vt:lpstr>
      <vt:lpstr>References</vt:lpstr>
      <vt:lpstr>Dictionaries</vt:lpstr>
      <vt:lpstr>Dictionaries</vt:lpstr>
      <vt:lpstr>Dictionaries</vt:lpstr>
      <vt:lpstr>Dictionaries</vt:lpstr>
      <vt:lpstr>Dictionaries</vt:lpstr>
      <vt:lpstr>Dictionaries</vt:lpstr>
      <vt:lpstr>Dictionaries</vt:lpstr>
      <vt:lpstr>Dictionaries</vt:lpstr>
      <vt:lpstr>Dictionaries</vt:lpstr>
      <vt:lpstr>Dictionaries</vt:lpstr>
      <vt:lpstr>Dictionaries</vt:lpstr>
      <vt:lpstr>Dictionaries</vt:lpstr>
      <vt:lpstr>Dictionary Comprehension</vt:lpstr>
      <vt:lpstr>Exercise</vt:lpstr>
      <vt:lpstr>File Input and Output</vt:lpstr>
      <vt:lpstr>References</vt:lpstr>
      <vt:lpstr>File I/O</vt:lpstr>
      <vt:lpstr>File I/O</vt:lpstr>
      <vt:lpstr>File I/O</vt:lpstr>
      <vt:lpstr>File I/O</vt:lpstr>
      <vt:lpstr>File I/O</vt:lpstr>
      <vt:lpstr>File I/O</vt:lpstr>
      <vt:lpstr>In-Class Exercises</vt:lpstr>
      <vt:lpstr>The numpy Package</vt:lpstr>
      <vt:lpstr>numpy</vt:lpstr>
      <vt:lpstr>numpy</vt:lpstr>
      <vt:lpstr>numpy Methods Examples</vt:lpstr>
      <vt:lpstr>numpy Methods Examples</vt:lpstr>
      <vt:lpstr>numpy Methods Examples</vt:lpstr>
      <vt:lpstr>numpy Methods Examples</vt:lpstr>
      <vt:lpstr>numpy Methods Examples</vt:lpstr>
      <vt:lpstr>numpy Methods Examples</vt:lpstr>
      <vt:lpstr>numpy Exercise</vt:lpstr>
      <vt:lpstr>numpy Methods Examples</vt:lpstr>
      <vt:lpstr>SVD</vt:lpstr>
      <vt:lpstr>SVD</vt:lpstr>
      <vt:lpstr>Eigen-analysis &amp; SVD</vt:lpstr>
      <vt:lpstr>SVD</vt:lpstr>
      <vt:lpstr>The pandas Package</vt:lpstr>
      <vt:lpstr>pandas Package</vt:lpstr>
      <vt:lpstr>pandas Package</vt:lpstr>
      <vt:lpstr>Pandas Series</vt:lpstr>
      <vt:lpstr>Pandas Series</vt:lpstr>
      <vt:lpstr>Pandas Series</vt:lpstr>
      <vt:lpstr>Pandas Series</vt:lpstr>
      <vt:lpstr>Pandas Series</vt:lpstr>
      <vt:lpstr>Pandas DataFrames</vt:lpstr>
      <vt:lpstr>Pandas DataFrames</vt:lpstr>
      <vt:lpstr>Pandas DataFrames</vt:lpstr>
      <vt:lpstr>Pandas DataFrames</vt:lpstr>
      <vt:lpstr>Pandas DataFrames</vt:lpstr>
      <vt:lpstr>Pandas DataFrames</vt:lpstr>
      <vt:lpstr>Pandas DataFrames</vt:lpstr>
      <vt:lpstr>Pandas DataFrames</vt:lpstr>
      <vt:lpstr>Pandas DataFrames</vt:lpstr>
      <vt:lpstr>Pandas DataFrames</vt:lpstr>
      <vt:lpstr>Pandas DataFrames</vt:lpstr>
      <vt:lpstr>Additional Material</vt:lpstr>
      <vt:lpstr>Formatting Numerical Quantities</vt:lpstr>
      <vt:lpstr>Formatting Numerical Quantities</vt:lpstr>
      <vt:lpstr>Machine Precision</vt:lpstr>
      <vt:lpstr>Machine Precision</vt:lpstr>
      <vt:lpstr>Regular Expressions</vt:lpstr>
      <vt:lpstr>Regular Expressions</vt:lpstr>
      <vt:lpstr>Regular Expressions</vt:lpstr>
      <vt:lpstr>Regular Expressions</vt:lpstr>
      <vt:lpstr>Regular Expressions</vt:lpstr>
      <vt:lpstr>Regular Expressions</vt:lpstr>
      <vt:lpstr>Regular Expressions Warm Up</vt:lpstr>
      <vt:lpstr>In-Class Exercise</vt:lpstr>
      <vt:lpstr>Regular Expressions</vt:lpstr>
      <vt:lpstr>Regular Expressions</vt:lpstr>
      <vt:lpstr>Regular Expressions</vt:lpstr>
      <vt:lpstr>Regular Expressions</vt:lpstr>
      <vt:lpstr>Regular Expressions</vt:lpstr>
      <vt:lpstr>Regular Expressions</vt:lpstr>
      <vt:lpstr>Regular Expressions</vt:lpstr>
      <vt:lpstr>Regular Expressions</vt:lpstr>
      <vt:lpstr>Regular Expressions</vt:lpstr>
      <vt:lpstr>Regular Expressions</vt:lpstr>
      <vt:lpstr>Regular Expressions</vt:lpstr>
      <vt:lpstr>Regular Expressions</vt:lpstr>
      <vt:lpstr>Regular Expressions</vt:lpstr>
      <vt:lpstr>Regular Expressions</vt:lpstr>
      <vt:lpstr>Regular Expressions</vt:lpstr>
      <vt:lpstr>Regular Expressions</vt:lpstr>
      <vt:lpstr>In-Class Exercise</vt:lpstr>
      <vt:lpstr>Exercise</vt:lpstr>
      <vt:lpstr>Regular Expressions</vt:lpstr>
      <vt:lpstr>Case 2 Steps</vt:lpstr>
      <vt:lpstr>Regular Expressions</vt:lpstr>
    </vt:vector>
  </TitlesOfParts>
  <Company>Mason School of Business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JRB</dc:creator>
  <cp:lastModifiedBy>Bradley, Jim R</cp:lastModifiedBy>
  <cp:revision>1840</cp:revision>
  <cp:lastPrinted>2016-08-15T15:26:34Z</cp:lastPrinted>
  <dcterms:created xsi:type="dcterms:W3CDTF">2012-09-09T17:18:59Z</dcterms:created>
  <dcterms:modified xsi:type="dcterms:W3CDTF">2018-08-19T18:05:03Z</dcterms:modified>
</cp:coreProperties>
</file>